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comments/modernComment_188_DD36FDC0.xml" ContentType="application/vnd.ms-powerpoint.comments+xml"/>
  <Override PartName="/ppt/tags/tag2.xml" ContentType="application/vnd.openxmlformats-officedocument.presentationml.tags+xml"/>
  <Override PartName="/ppt/notesSlides/notesSlide12.xml" ContentType="application/vnd.openxmlformats-officedocument.presentationml.notesSlide+xml"/>
  <Override PartName="/ppt/comments/modernComment_189_CD9AEAF3.xml" ContentType="application/vnd.ms-powerpoint.comments+xml"/>
  <Override PartName="/ppt/tags/tag3.xml" ContentType="application/vnd.openxmlformats-officedocument.presentationml.tags+xml"/>
  <Override PartName="/ppt/notesSlides/notesSlide13.xml" ContentType="application/vnd.openxmlformats-officedocument.presentationml.notesSlide+xml"/>
  <Override PartName="/ppt/comments/modernComment_18A_AE77925B.xml" ContentType="application/vnd.ms-powerpoint.comments+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comments/modernComment_18B_D913F1A3.xml" ContentType="application/vnd.ms-powerpoint.comments+xml"/>
  <Override PartName="/ppt/tags/tag5.xml" ContentType="application/vnd.openxmlformats-officedocument.presentationml.tags+xml"/>
  <Override PartName="/ppt/notesSlides/notesSlide16.xml" ContentType="application/vnd.openxmlformats-officedocument.presentationml.notesSlide+xml"/>
  <Override PartName="/ppt/tags/tag6.xml" ContentType="application/vnd.openxmlformats-officedocument.presentationml.tags+xml"/>
  <Override PartName="/ppt/notesSlides/notesSlide17.xml" ContentType="application/vnd.openxmlformats-officedocument.presentationml.notesSlide+xml"/>
  <Override PartName="/ppt/comments/modernComment_18C_FE81353A.xml" ContentType="application/vnd.ms-powerpoint.comments+xml"/>
  <Override PartName="/ppt/tags/tag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comments/modernComment_18E_ECEC1E48.xml" ContentType="application/vnd.ms-powerpoint.comments+xml"/>
  <Override PartName="/ppt/tags/tag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ppt/tags/tag12.xml" ContentType="application/vnd.openxmlformats-officedocument.presentationml.tags+xml"/>
  <Override PartName="/ppt/notesSlides/notesSlide26.xml" ContentType="application/vnd.openxmlformats-officedocument.presentationml.notesSlide+xml"/>
  <Override PartName="/ppt/tags/tag13.xml" ContentType="application/vnd.openxmlformats-officedocument.presentationml.tags+xml"/>
  <Override PartName="/ppt/notesSlides/notesSlide27.xml" ContentType="application/vnd.openxmlformats-officedocument.presentationml.notesSlide+xml"/>
  <Override PartName="/ppt/tags/tag14.xml" ContentType="application/vnd.openxmlformats-officedocument.presentationml.tags+xml"/>
  <Override PartName="/ppt/notesSlides/notesSlide28.xml" ContentType="application/vnd.openxmlformats-officedocument.presentationml.notesSlide+xml"/>
  <Override PartName="/ppt/tags/tag15.xml" ContentType="application/vnd.openxmlformats-officedocument.presentationml.tags+xml"/>
  <Override PartName="/ppt/notesSlides/notesSlide29.xml" ContentType="application/vnd.openxmlformats-officedocument.presentationml.notesSlide+xml"/>
  <Override PartName="/ppt/tags/tag16.xml" ContentType="application/vnd.openxmlformats-officedocument.presentationml.tags+xml"/>
  <Override PartName="/ppt/notesSlides/notesSlide30.xml" ContentType="application/vnd.openxmlformats-officedocument.presentationml.notesSlide+xml"/>
  <Override PartName="/ppt/comments/modernComment_1B0_0.xml" ContentType="application/vnd.ms-powerpoint.comments+xml"/>
  <Override PartName="/ppt/tags/tag17.xml" ContentType="application/vnd.openxmlformats-officedocument.presentationml.tags+xml"/>
  <Override PartName="/ppt/notesSlides/notesSlide31.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comments/modernComment_1F9_42FC1B52.xml" ContentType="application/vnd.ms-powerpoint.comments+xml"/>
  <Override PartName="/ppt/tags/tag19.xml" ContentType="application/vnd.openxmlformats-officedocument.presentationml.tags+xml"/>
  <Override PartName="/ppt/notesSlides/notesSlide33.xml" ContentType="application/vnd.openxmlformats-officedocument.presentationml.notesSlide+xml"/>
  <Override PartName="/ppt/comments/modernComment_1A7_C4D58561.xml" ContentType="application/vnd.ms-powerpoint.comments+xml"/>
  <Override PartName="/ppt/tags/tag20.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1.xml" ContentType="application/vnd.openxmlformats-officedocument.presentationml.tags+xml"/>
  <Override PartName="/ppt/notesSlides/notesSlide38.xml" ContentType="application/vnd.openxmlformats-officedocument.presentationml.notesSlide+xml"/>
  <Override PartName="/ppt/tags/tag22.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modernComment_1E3_7A4EF3EA.xml" ContentType="application/vnd.ms-powerpoint.comments+xml"/>
  <Override PartName="/ppt/notesSlides/notesSlide41.xml" ContentType="application/vnd.openxmlformats-officedocument.presentationml.notesSlide+xml"/>
  <Override PartName="/ppt/tags/tag23.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omments/modernComment_1DE_ACB9C0E9.xml" ContentType="application/vnd.ms-powerpoint.comments+xml"/>
  <Override PartName="/ppt/tags/tag24.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omments/modernComment_1FA_40B8AD0F.xml" ContentType="application/vnd.ms-powerpoint.comment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omments/modernComment_116_0.xml" ContentType="application/vnd.ms-powerpoint.comments+xml"/>
  <Override PartName="/ppt/tags/tag25.xml" ContentType="application/vnd.openxmlformats-officedocument.presentationml.tags+xml"/>
  <Override PartName="/ppt/notesSlides/notesSlide48.xml" ContentType="application/vnd.openxmlformats-officedocument.presentationml.notesSlide+xml"/>
  <Override PartName="/ppt/comments/modernComment_1F5_D2CF2E7F.xml" ContentType="application/vnd.ms-powerpoint.comments+xml"/>
  <Override PartName="/ppt/tags/tag26.xml" ContentType="application/vnd.openxmlformats-officedocument.presentationml.tags+xml"/>
  <Override PartName="/ppt/notesSlides/notesSlide49.xml" ContentType="application/vnd.openxmlformats-officedocument.presentationml.notesSlide+xml"/>
  <Override PartName="/ppt/comments/modernComment_1FB_CD7254CC.xml" ContentType="application/vnd.ms-powerpoint.comments+xml"/>
  <Override PartName="/ppt/tags/tag27.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comments/modernComment_1F7_A4C09DA4.xml" ContentType="application/vnd.ms-powerpoint.comments+xml"/>
  <Override PartName="/ppt/tags/tag28.xml" ContentType="application/vnd.openxmlformats-officedocument.presentationml.tags+xml"/>
  <Override PartName="/ppt/notesSlides/notesSlide52.xml" ContentType="application/vnd.openxmlformats-officedocument.presentationml.notesSlide+xml"/>
  <Override PartName="/ppt/comments/modernComment_1F1_46F8BFAA.xml" ContentType="application/vnd.ms-powerpoint.comments+xml"/>
  <Override PartName="/ppt/tags/tag29.xml" ContentType="application/vnd.openxmlformats-officedocument.presentationml.tags+xml"/>
  <Override PartName="/ppt/notesSlides/notesSlide53.xml" ContentType="application/vnd.openxmlformats-officedocument.presentationml.notesSlide+xml"/>
  <Override PartName="/ppt/comments/modernComment_1FD_9F0D3ADC.xml" ContentType="application/vnd.ms-powerpoint.comments+xml"/>
  <Override PartName="/ppt/notesSlides/notesSlide54.xml" ContentType="application/vnd.openxmlformats-officedocument.presentationml.notesSlide+xml"/>
  <Override PartName="/ppt/comments/modernComment_1D9_C53A3E43.xml" ContentType="application/vnd.ms-powerpoint.comment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omments/modernComment_201_B2D57AFB.xml" ContentType="application/vnd.ms-powerpoint.comment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comments/modernComment_202_C90DA926.xml" ContentType="application/vnd.ms-powerpoint.comments+xml"/>
  <Override PartName="/ppt/notesSlides/notesSlide61.xml" ContentType="application/vnd.openxmlformats-officedocument.presentationml.notesSlide+xml"/>
  <Override PartName="/ppt/comments/modernComment_105_B8E78A95.xml" ContentType="application/vnd.ms-powerpoint.comments+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omments/modernComment_204_9CCEA5C9.xml" ContentType="application/vnd.ms-powerpoint.comments+xml"/>
  <Override PartName="/ppt/notesSlides/notesSlide66.xml" ContentType="application/vnd.openxmlformats-officedocument.presentationml.notesSlide+xml"/>
  <Override PartName="/ppt/comments/modernComment_205_874095E8.xml" ContentType="application/vnd.ms-powerpoint.comment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omments/modernComment_20A_579D124C.xml" ContentType="application/vnd.ms-powerpoint.comment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9"/>
  </p:notesMasterIdLst>
  <p:sldIdLst>
    <p:sldId id="256" r:id="rId2"/>
    <p:sldId id="529" r:id="rId3"/>
    <p:sldId id="265" r:id="rId4"/>
    <p:sldId id="267" r:id="rId5"/>
    <p:sldId id="266" r:id="rId6"/>
    <p:sldId id="269" r:id="rId7"/>
    <p:sldId id="270" r:id="rId8"/>
    <p:sldId id="276" r:id="rId9"/>
    <p:sldId id="274" r:id="rId10"/>
    <p:sldId id="272" r:id="rId11"/>
    <p:sldId id="392" r:id="rId12"/>
    <p:sldId id="393" r:id="rId13"/>
    <p:sldId id="394" r:id="rId14"/>
    <p:sldId id="524" r:id="rId15"/>
    <p:sldId id="395" r:id="rId16"/>
    <p:sldId id="262" r:id="rId17"/>
    <p:sldId id="396" r:id="rId18"/>
    <p:sldId id="397" r:id="rId19"/>
    <p:sldId id="527" r:id="rId20"/>
    <p:sldId id="398" r:id="rId21"/>
    <p:sldId id="435" r:id="rId22"/>
    <p:sldId id="511" r:id="rId23"/>
    <p:sldId id="531" r:id="rId24"/>
    <p:sldId id="538" r:id="rId25"/>
    <p:sldId id="540" r:id="rId26"/>
    <p:sldId id="537" r:id="rId27"/>
    <p:sldId id="542" r:id="rId28"/>
    <p:sldId id="539" r:id="rId29"/>
    <p:sldId id="541" r:id="rId30"/>
    <p:sldId id="432" r:id="rId31"/>
    <p:sldId id="420" r:id="rId32"/>
    <p:sldId id="505" r:id="rId33"/>
    <p:sldId id="423" r:id="rId34"/>
    <p:sldId id="430" r:id="rId35"/>
    <p:sldId id="433" r:id="rId36"/>
    <p:sldId id="434" r:id="rId37"/>
    <p:sldId id="421" r:id="rId38"/>
    <p:sldId id="417" r:id="rId39"/>
    <p:sldId id="424" r:id="rId40"/>
    <p:sldId id="483" r:id="rId41"/>
    <p:sldId id="418" r:id="rId42"/>
    <p:sldId id="467" r:id="rId43"/>
    <p:sldId id="478" r:id="rId44"/>
    <p:sldId id="508" r:id="rId45"/>
    <p:sldId id="506" r:id="rId46"/>
    <p:sldId id="502" r:id="rId47"/>
    <p:sldId id="278" r:id="rId48"/>
    <p:sldId id="501" r:id="rId49"/>
    <p:sldId id="507" r:id="rId50"/>
    <p:sldId id="500" r:id="rId51"/>
    <p:sldId id="503" r:id="rId52"/>
    <p:sldId id="497" r:id="rId53"/>
    <p:sldId id="509" r:id="rId54"/>
    <p:sldId id="473" r:id="rId55"/>
    <p:sldId id="535" r:id="rId56"/>
    <p:sldId id="534" r:id="rId57"/>
    <p:sldId id="512" r:id="rId58"/>
    <p:sldId id="513" r:id="rId59"/>
    <p:sldId id="530" r:id="rId60"/>
    <p:sldId id="514" r:id="rId61"/>
    <p:sldId id="261" r:id="rId62"/>
    <p:sldId id="279" r:id="rId63"/>
    <p:sldId id="280" r:id="rId64"/>
    <p:sldId id="515" r:id="rId65"/>
    <p:sldId id="516" r:id="rId66"/>
    <p:sldId id="517" r:id="rId67"/>
    <p:sldId id="518" r:id="rId68"/>
    <p:sldId id="519" r:id="rId69"/>
    <p:sldId id="520" r:id="rId70"/>
    <p:sldId id="521" r:id="rId71"/>
    <p:sldId id="532" r:id="rId72"/>
    <p:sldId id="522" r:id="rId73"/>
    <p:sldId id="533" r:id="rId74"/>
    <p:sldId id="523" r:id="rId75"/>
    <p:sldId id="277" r:id="rId76"/>
    <p:sldId id="544" r:id="rId77"/>
    <p:sldId id="543" r:id="rId7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B736C10-3D22-094C-A1E2-D54082EEA1D5}">
          <p14:sldIdLst>
            <p14:sldId id="256"/>
            <p14:sldId id="529"/>
            <p14:sldId id="265"/>
            <p14:sldId id="267"/>
            <p14:sldId id="266"/>
            <p14:sldId id="269"/>
            <p14:sldId id="270"/>
            <p14:sldId id="276"/>
            <p14:sldId id="274"/>
            <p14:sldId id="272"/>
            <p14:sldId id="392"/>
            <p14:sldId id="393"/>
            <p14:sldId id="394"/>
            <p14:sldId id="524"/>
            <p14:sldId id="395"/>
            <p14:sldId id="262"/>
            <p14:sldId id="396"/>
            <p14:sldId id="397"/>
            <p14:sldId id="527"/>
            <p14:sldId id="398"/>
            <p14:sldId id="435"/>
            <p14:sldId id="511"/>
            <p14:sldId id="531"/>
            <p14:sldId id="538"/>
            <p14:sldId id="540"/>
            <p14:sldId id="537"/>
            <p14:sldId id="542"/>
            <p14:sldId id="539"/>
            <p14:sldId id="541"/>
            <p14:sldId id="432"/>
            <p14:sldId id="420"/>
            <p14:sldId id="505"/>
            <p14:sldId id="423"/>
            <p14:sldId id="430"/>
            <p14:sldId id="433"/>
            <p14:sldId id="434"/>
            <p14:sldId id="421"/>
            <p14:sldId id="417"/>
            <p14:sldId id="424"/>
            <p14:sldId id="483"/>
            <p14:sldId id="418"/>
            <p14:sldId id="467"/>
            <p14:sldId id="478"/>
            <p14:sldId id="508"/>
            <p14:sldId id="506"/>
            <p14:sldId id="502"/>
            <p14:sldId id="278"/>
            <p14:sldId id="501"/>
            <p14:sldId id="507"/>
            <p14:sldId id="500"/>
            <p14:sldId id="503"/>
            <p14:sldId id="497"/>
            <p14:sldId id="509"/>
            <p14:sldId id="473"/>
            <p14:sldId id="535"/>
            <p14:sldId id="534"/>
            <p14:sldId id="512"/>
            <p14:sldId id="513"/>
            <p14:sldId id="530"/>
            <p14:sldId id="514"/>
            <p14:sldId id="261"/>
            <p14:sldId id="279"/>
            <p14:sldId id="280"/>
            <p14:sldId id="515"/>
            <p14:sldId id="516"/>
            <p14:sldId id="517"/>
            <p14:sldId id="518"/>
            <p14:sldId id="519"/>
            <p14:sldId id="520"/>
            <p14:sldId id="521"/>
            <p14:sldId id="532"/>
            <p14:sldId id="522"/>
            <p14:sldId id="533"/>
            <p14:sldId id="523"/>
            <p14:sldId id="277"/>
            <p14:sldId id="544"/>
            <p14:sldId id="543"/>
          </p14:sldIdLst>
        </p14:section>
        <p14:section name="deleted slides" id="{B94DB9D3-9664-B244-AA6D-236249E71A4F}">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071D00-6468-3589-82AF-2F9AA848CF29}" name="Utilisateur invité" initials="Ui" userId="Utilisateur invité" providerId="Windows Live"/>
  <p188:author id="{13F4659F-E107-8FFE-43B4-F72D1B0FFF87}" name="Reginald Frank" initials="RF" userId="d2814bd56336ebb8" providerId="Windows Live"/>
  <p188:author id="{D8CC4AE5-2D71-51D3-1DBC-EC43EAEEE35F}" name="Soujanya Ponnapalli" initials="SP" userId="c0e59bdc8dc2731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02B93"/>
    <a:srgbClr val="001F60"/>
    <a:srgbClr val="24918C"/>
    <a:srgbClr val="E7E7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87"/>
    <p:restoredTop sz="65732"/>
  </p:normalViewPr>
  <p:slideViewPr>
    <p:cSldViewPr snapToGrid="0">
      <p:cViewPr varScale="1">
        <p:scale>
          <a:sx n="103" d="100"/>
          <a:sy n="103" d="100"/>
        </p:scale>
        <p:origin x="66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8/10/relationships/authors" Target="author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omments/modernComment_1A7_C4D58561.xml><?xml version="1.0" encoding="utf-8"?>
<p188:cmLst xmlns:a="http://schemas.openxmlformats.org/drawingml/2006/main" xmlns:r="http://schemas.openxmlformats.org/officeDocument/2006/relationships" xmlns:p188="http://schemas.microsoft.com/office/powerpoint/2018/8/main">
  <p188:cm id="{44B068D2-5C05-5C4F-A590-E1049FAAA82F}" authorId="{13F4659F-E107-8FFE-43B4-F72D1B0FFF87}" created="2025-05-08T21:42:49.781">
    <ac:deMkLst xmlns:ac="http://schemas.microsoft.com/office/drawing/2013/main/command">
      <pc:docMk xmlns:pc="http://schemas.microsoft.com/office/powerpoint/2013/main/command"/>
      <pc:sldMk xmlns:pc="http://schemas.microsoft.com/office/powerpoint/2013/main/command" cId="3302327649" sldId="423"/>
      <ac:graphicFrameMk id="9" creationId="{5C75F16F-C7A4-94D1-996A-98E4BFDDA619}"/>
    </ac:deMkLst>
    <p188:txBody>
      <a:bodyPr/>
      <a:lstStyle/>
      <a:p>
        <a:r>
          <a:rPr lang="en-US"/>
          <a:t>maybe remove some parts of the tables</a:t>
        </a:r>
      </a:p>
    </p188:txBody>
  </p188:cm>
  <p188:cm id="{BF152124-95E8-3D4D-B538-C64BA560DD4C}" authorId="{13F4659F-E107-8FFE-43B4-F72D1B0FFF87}" created="2025-05-08T23:28:47.858">
    <pc:sldMkLst xmlns:pc="http://schemas.microsoft.com/office/powerpoint/2013/main/command">
      <pc:docMk/>
      <pc:sldMk cId="3302327649" sldId="423"/>
    </pc:sldMkLst>
    <p188:txBody>
      <a:bodyPr/>
      <a:lstStyle/>
      <a:p>
        <a:r>
          <a:rPr lang="en-US"/>
          <a:t>grey out old tables when new tables are added</a:t>
        </a:r>
      </a:p>
    </p188:txBody>
  </p188:cm>
</p188:cmLst>
</file>

<file path=ppt/comments/modernComment_1B0_0.xml><?xml version="1.0" encoding="utf-8"?>
<p188:cmLst xmlns:a="http://schemas.openxmlformats.org/drawingml/2006/main" xmlns:r="http://schemas.openxmlformats.org/officeDocument/2006/relationships" xmlns:p188="http://schemas.microsoft.com/office/powerpoint/2018/8/main">
  <p188:cm id="{18A1FF95-E4D8-DC4A-8788-0F579B139612}" authorId="{D8CC4AE5-2D71-51D3-1DBC-EC43EAEEE35F}" status="resolved" created="2025-05-07T15:39:13.956">
    <pc:sldMkLst xmlns:pc="http://schemas.microsoft.com/office/powerpoint/2013/main/command">
      <pc:docMk/>
      <pc:sldMk cId="0" sldId="432"/>
    </pc:sldMkLst>
    <p188:replyLst>
      <p188:reply id="{8BBA1BAD-855E-044C-A484-F43E0C791A14}" authorId="{D8CC4AE5-2D71-51D3-1DBC-EC43EAEEE35F}" created="2025-05-07T15:39:27.566">
        <p188:txBody>
          <a:bodyPr/>
          <a:lstStyle/>
          <a:p>
            <a:r>
              <a:rPr lang="en-US"/>
              <a:t>We should stick to fault models and related work for fault models.</a:t>
            </a:r>
          </a:p>
        </p188:txBody>
      </p188:reply>
    </p188:replyLst>
    <p188:txBody>
      <a:bodyPr/>
      <a:lstStyle/>
      <a:p>
        <a:r>
          <a:rPr lang="en-US"/>
          <a:t>I do not think we should talk about probabilistic quorums here. We can talk about different views of fault model stake-based consensus where in total  &lt;1/3rd of the stake can fail etc..</a:t>
        </a:r>
      </a:p>
    </p188:txBody>
  </p188:cm>
  <p188:cm id="{E7639909-5E25-B943-A2A3-C5F2C9A445CC}" authorId="{D8CC4AE5-2D71-51D3-1DBC-EC43EAEEE35F}" status="resolved" created="2025-05-08T17:00:44.484">
    <pc:sldMkLst xmlns:pc="http://schemas.microsoft.com/office/powerpoint/2013/main/command">
      <pc:docMk/>
      <pc:sldMk cId="0" sldId="432"/>
    </pc:sldMkLst>
    <p188:txBody>
      <a:bodyPr/>
      <a:lstStyle/>
      <a:p>
        <a:r>
          <a:rPr lang="en-US"/>
          <a:t>Fix the animation of the timeline as well… let it appear with the first data point (crash faults)</a:t>
        </a:r>
      </a:p>
    </p188:txBody>
  </p188:cm>
  <p188:cm id="{39B5EC14-D0B3-403E-AF0C-9C94E4FD3D74}" authorId="{F9071D00-6468-3589-82AF-2F9AA848CF29}" created="2025-05-08T18:58:40.316">
    <pc:sldMkLst xmlns:pc="http://schemas.microsoft.com/office/powerpoint/2013/main/command">
      <pc:docMk/>
      <pc:sldMk cId="0" sldId="432"/>
    </pc:sldMkLst>
    <p188:txBody>
      <a:bodyPr/>
      <a:lstStyle/>
      <a:p>
        <a:r>
          <a:rPr lang="fr-FR"/>
          <a:t>This text fell a bit flat for me.  We're trying to emphasise that different fault nodels consider different failures as possible in their world view. 
I would say, within the f-threshold model, one can consider different types of faults as possible in our world views. Some models assume that only crash faults are possible. Their protocol can be implemented with only 2f+1 replicas. Models that assume arbitrary or byxantine failures cover more scenarios, but at the cost of an extra f replicas. It is also possible to adopt a more finer grain notion of failures ...
Basically, keep the same formulation we had in the earlier slides. </a:t>
        </a:r>
      </a:p>
    </p188:txBody>
  </p188:cm>
</p188:cmLst>
</file>

<file path=ppt/comments/modernComment_1D9_C53A3E43.xml><?xml version="1.0" encoding="utf-8"?>
<p188:cmLst xmlns:a="http://schemas.openxmlformats.org/drawingml/2006/main" xmlns:r="http://schemas.openxmlformats.org/officeDocument/2006/relationships" xmlns:p188="http://schemas.microsoft.com/office/powerpoint/2018/8/main">
  <p188:cm id="{1C8D121F-39F6-2741-959B-F220054C6E6C}" authorId="{13F4659F-E107-8FFE-43B4-F72D1B0FFF87}" status="resolved" created="2025-05-07T00:04:02.158">
    <pc:sldMkLst xmlns:pc="http://schemas.microsoft.com/office/powerpoint/2013/main/command">
      <pc:docMk/>
      <pc:sldMk cId="3308928579" sldId="473"/>
    </pc:sldMkLst>
    <p188:txBody>
      <a:bodyPr/>
      <a:lstStyle/>
      <a:p>
        <a:r>
          <a:rPr lang="en-US"/>
          <a:t>Add QR code</a:t>
        </a:r>
      </a:p>
    </p188:txBody>
  </p188:cm>
  <p188:cm id="{2165EE79-72AF-7841-938E-97C83E8837FC}" authorId="{13F4659F-E107-8FFE-43B4-F72D1B0FFF87}" status="resolved" created="2025-05-07T00:04:54.851">
    <ac:deMkLst xmlns:ac="http://schemas.microsoft.com/office/drawing/2013/main/command">
      <pc:docMk xmlns:pc="http://schemas.microsoft.com/office/powerpoint/2013/main/command"/>
      <pc:sldMk xmlns:pc="http://schemas.microsoft.com/office/powerpoint/2013/main/command" cId="3308928579" sldId="473"/>
      <ac:spMk id="3" creationId="{652A3EB4-A861-749C-E5B9-EFC73F0DF08A}"/>
    </ac:deMkLst>
    <p188:txBody>
      <a:bodyPr/>
      <a:lstStyle/>
      <a:p>
        <a:r>
          <a:rPr lang="en-US"/>
          <a:t>Ensure these bullets link with hotos paper + slides</a:t>
        </a:r>
      </a:p>
    </p188:txBody>
  </p188:cm>
  <p188:cm id="{AF4FCA27-63E1-244A-A398-C52B4DCE5ED1}" authorId="{13F4659F-E107-8FFE-43B4-F72D1B0FFF87}" created="2025-05-09T23:51:51.413">
    <pc:sldMkLst xmlns:pc="http://schemas.microsoft.com/office/powerpoint/2013/main/command">
      <pc:docMk/>
      <pc:sldMk cId="3308928579" sldId="473"/>
    </pc:sldMkLst>
    <p188:txBody>
      <a:bodyPr/>
      <a:lstStyle/>
      <a:p>
        <a:r>
          <a:rPr lang="en-US"/>
          <a:t>Animate bullet appearance with speaker notes</a:t>
        </a:r>
      </a:p>
    </p188:txBody>
  </p188:cm>
  <p188:cm id="{59031687-F297-0B45-BB0A-7F5483E0E5B8}" authorId="{13F4659F-E107-8FFE-43B4-F72D1B0FFF87}" created="2025-05-12T22:56:36.450">
    <pc:sldMkLst xmlns:pc="http://schemas.microsoft.com/office/powerpoint/2013/main/command">
      <pc:docMk/>
      <pc:sldMk cId="3308928579" sldId="473"/>
    </pc:sldMkLst>
    <p188:txBody>
      <a:bodyPr/>
      <a:lstStyle/>
      <a:p>
        <a:r>
          <a:rPr lang="en-US"/>
          <a:t>ADD TEXT TO LABEL QR CODE AS PAPER</a:t>
        </a:r>
      </a:p>
    </p188:txBody>
  </p188:cm>
  <p188:cm id="{321AED84-7291-B640-A038-DAE350DAB068}" authorId="{13F4659F-E107-8FFE-43B4-F72D1B0FFF87}" created="2025-05-12T23:03:43.995">
    <pc:sldMkLst xmlns:pc="http://schemas.microsoft.com/office/powerpoint/2013/main/command">
      <pc:docMk/>
      <pc:sldMk cId="3308928579" sldId="473"/>
    </pc:sldMkLst>
    <p188:txBody>
      <a:bodyPr/>
      <a:lstStyle/>
      <a:p>
        <a:r>
          <a:rPr lang="en-US"/>
          <a:t>maybe add problem, insight, key idea, goal</a:t>
        </a:r>
      </a:p>
    </p188:txBody>
  </p188:cm>
  <p188:cm id="{1A5F9433-5E67-374E-B058-FFCE61DABC2B}" authorId="{13F4659F-E107-8FFE-43B4-F72D1B0FFF87}" created="2025-05-12T23:42:45.182">
    <pc:sldMkLst xmlns:pc="http://schemas.microsoft.com/office/powerpoint/2013/main/command">
      <pc:docMk/>
      <pc:sldMk cId="3308928579" sldId="473"/>
    </pc:sldMkLst>
    <p188:txBody>
      <a:bodyPr/>
      <a:lstStyle/>
      <a:p>
        <a:r>
          <a:rPr lang="en-US"/>
          <a:t>make the formatting a lil nicer</a:t>
        </a:r>
      </a:p>
    </p188:txBody>
  </p188:cm>
  <p188:cm id="{7393ECD7-4782-C34C-B283-5063A6D29C15}" authorId="{13F4659F-E107-8FFE-43B4-F72D1B0FFF87}" created="2025-05-12T23:44:33.864">
    <pc:sldMkLst xmlns:pc="http://schemas.microsoft.com/office/powerpoint/2013/main/command">
      <pc:docMk/>
      <pc:sldMk cId="3308928579" sldId="473"/>
    </pc:sldMkLst>
    <p188:txBody>
      <a:bodyPr/>
      <a:lstStyle/>
      <a:p>
        <a:r>
          <a:rPr lang="en-US"/>
          <a:t>Remove slide numbers for extra space</a:t>
        </a:r>
      </a:p>
    </p188:txBody>
  </p188:cm>
</p188:cmLst>
</file>

<file path=ppt/comments/modernComment_1DE_ACB9C0E9.xml><?xml version="1.0" encoding="utf-8"?>
<p188:cmLst xmlns:a="http://schemas.openxmlformats.org/drawingml/2006/main" xmlns:r="http://schemas.openxmlformats.org/officeDocument/2006/relationships" xmlns:p188="http://schemas.microsoft.com/office/powerpoint/2018/8/main">
  <p188:cm id="{C020DD8D-B67E-854F-B0C0-2E0A14FC4539}" authorId="{13F4659F-E107-8FFE-43B4-F72D1B0FFF87}" status="resolved" created="2025-05-07T20:52:16.669">
    <pc:sldMkLst xmlns:pc="http://schemas.microsoft.com/office/powerpoint/2013/main/command">
      <pc:docMk/>
      <pc:sldMk cId="2897854697" sldId="478"/>
    </pc:sldMkLst>
    <p188:txBody>
      <a:bodyPr/>
      <a:lstStyle/>
      <a:p>
        <a:r>
          <a:rPr lang="en-US"/>
          <a:t>center box</a:t>
        </a:r>
      </a:p>
    </p188:txBody>
  </p188:cm>
</p188:cmLst>
</file>

<file path=ppt/comments/modernComment_1E3_7A4EF3EA.xml><?xml version="1.0" encoding="utf-8"?>
<p188:cmLst xmlns:a="http://schemas.openxmlformats.org/drawingml/2006/main" xmlns:r="http://schemas.openxmlformats.org/officeDocument/2006/relationships" xmlns:p188="http://schemas.microsoft.com/office/powerpoint/2018/8/main">
  <p188:cm id="{95B90562-F6E8-B94C-9290-69F451D3C496}" authorId="{13F4659F-E107-8FFE-43B4-F72D1B0FFF87}" created="2025-05-08T21:35:56.990">
    <pc:sldMkLst xmlns:pc="http://schemas.microsoft.com/office/powerpoint/2013/main/command">
      <pc:docMk/>
      <pc:sldMk cId="2051994602" sldId="483"/>
    </pc:sldMkLst>
    <p188:txBody>
      <a:bodyPr/>
      <a:lstStyle/>
      <a:p>
        <a:r>
          <a:rPr lang="en-US"/>
          <a:t>some people think safety is never lost so we should only say 99.97% live</a:t>
        </a:r>
      </a:p>
    </p188:txBody>
  </p188:cm>
</p188:cmLst>
</file>

<file path=ppt/comments/modernComment_1F1_46F8BFAA.xml><?xml version="1.0" encoding="utf-8"?>
<p188:cmLst xmlns:a="http://schemas.openxmlformats.org/drawingml/2006/main" xmlns:r="http://schemas.openxmlformats.org/officeDocument/2006/relationships" xmlns:p188="http://schemas.microsoft.com/office/powerpoint/2018/8/main">
  <p188:cm id="{D008788A-601B-9B44-BDAE-65970B55CA9D}" authorId="{13F4659F-E107-8FFE-43B4-F72D1B0FFF87}" created="2025-05-07T21:04:13.043">
    <pc:sldMkLst xmlns:pc="http://schemas.microsoft.com/office/powerpoint/2013/main/command">
      <pc:docMk/>
      <pc:sldMk cId="1190707114" sldId="497"/>
    </pc:sldMkLst>
    <p188:txBody>
      <a:bodyPr/>
      <a:lstStyle/>
      <a:p>
        <a:r>
          <a:rPr lang="en-US"/>
          <a:t>why is f=33???
for every node there’s a one in three chance of the node being faulty, but actually ther is  a 2/3 chance its correct!</a:t>
        </a:r>
      </a:p>
    </p188:txBody>
  </p188:cm>
</p188:cmLst>
</file>

<file path=ppt/comments/modernComment_1F5_D2CF2E7F.xml><?xml version="1.0" encoding="utf-8"?>
<p188:cmLst xmlns:a="http://schemas.openxmlformats.org/drawingml/2006/main" xmlns:r="http://schemas.openxmlformats.org/officeDocument/2006/relationships" xmlns:p188="http://schemas.microsoft.com/office/powerpoint/2018/8/main">
  <p188:cm id="{0AB8F59F-464B-6B45-9D85-6B1758E8BC6E}" authorId="{D8CC4AE5-2D71-51D3-1DBC-EC43EAEEE35F}" created="2025-05-07T08:37:47.588">
    <ac:deMkLst xmlns:ac="http://schemas.microsoft.com/office/drawing/2013/main/command">
      <pc:docMk xmlns:pc="http://schemas.microsoft.com/office/powerpoint/2013/main/command"/>
      <pc:sldMk xmlns:pc="http://schemas.microsoft.com/office/powerpoint/2013/main/command" cId="3536793215" sldId="501"/>
      <ac:spMk id="22" creationId="{B3507F73-61B2-B50C-FE37-531F7665437D}"/>
    </ac:deMkLst>
    <p188:txBody>
      <a:bodyPr/>
      <a:lstStyle/>
      <a:p>
        <a:r>
          <a:rPr lang="en-US"/>
          <a:t>(a) fix how many 9s of guarantees for each cluster
(b) What is the failure probability of light red and dark red; show this as legend on the slides</a:t>
        </a:r>
      </a:p>
    </p188:txBody>
  </p188:cm>
  <p188:cm id="{05BDCAEF-F6F6-1A42-83F1-9E7DE86CB2FD}" authorId="{13F4659F-E107-8FFE-43B4-F72D1B0FFF87}" created="2025-05-09T20:47:39.430">
    <pc:sldMkLst xmlns:pc="http://schemas.microsoft.com/office/powerpoint/2013/main/command">
      <pc:docMk/>
      <pc:sldMk cId="3536793215" sldId="501"/>
    </pc:sldMkLst>
    <p188:txBody>
      <a:bodyPr/>
      <a:lstStyle/>
      <a:p>
        <a:r>
          <a:rPr lang="en-US"/>
          <a:t>Make both clusters guarantee safety and liveness come up first — then make tolerate f=1 f=3 come up second.</a:t>
        </a:r>
      </a:p>
    </p188:txBody>
  </p188:cm>
</p188:cmLst>
</file>

<file path=ppt/comments/modernComment_1F7_A4C09DA4.xml><?xml version="1.0" encoding="utf-8"?>
<p188:cmLst xmlns:a="http://schemas.openxmlformats.org/drawingml/2006/main" xmlns:r="http://schemas.openxmlformats.org/officeDocument/2006/relationships" xmlns:p188="http://schemas.microsoft.com/office/powerpoint/2018/8/main">
  <p188:cm id="{7BD84FDE-CDF5-7742-9983-5D4EF9DE1BEA}" authorId="{13F4659F-E107-8FFE-43B4-F72D1B0FFF87}" created="2025-05-12T23:41:00.402">
    <pc:sldMkLst xmlns:pc="http://schemas.microsoft.com/office/powerpoint/2013/main/command">
      <pc:docMk/>
      <pc:sldMk cId="2764086692" sldId="503"/>
    </pc:sldMkLst>
    <p188:replyLst>
      <p188:reply id="{CF2AC189-62B5-534E-A348-BF9E3BD473D7}" authorId="{13F4659F-E107-8FFE-43B4-F72D1B0FFF87}" created="2025-05-12T23:41:22.147">
        <p188:txBody>
          <a:bodyPr/>
          <a:lstStyle/>
          <a:p>
            <a:r>
              <a:rPr lang="en-US"/>
              <a:t>animate the first ex —&gt; into the second</a:t>
            </a:r>
          </a:p>
        </p188:txBody>
      </p188:reply>
    </p188:replyLst>
    <p188:txBody>
      <a:bodyPr/>
      <a:lstStyle/>
      <a:p>
        <a:r>
          <a:rPr lang="en-US"/>
          <a:t>Connect with the prior example. If we go back to our first example, we can match the guarantees of the cluster, we just need to add more nodes!
While this may seem like a tough sell, there are situations where you might want to use less reliable nodes. For example they could be far cheaper, or more potentially more sustainable.
And this result shows us that we can make use of their benefits with no downsides in our end-to-end guarantees. &lt;consider skipping last sentence&gt;</a:t>
        </a:r>
      </a:p>
    </p188:txBody>
  </p188:cm>
</p188:cmLst>
</file>

<file path=ppt/comments/modernComment_1F9_42FC1B52.xml><?xml version="1.0" encoding="utf-8"?>
<p188:cmLst xmlns:a="http://schemas.openxmlformats.org/drawingml/2006/main" xmlns:r="http://schemas.openxmlformats.org/officeDocument/2006/relationships" xmlns:p188="http://schemas.microsoft.com/office/powerpoint/2018/8/main">
  <p188:cm id="{7B88BC63-D708-B243-A155-F977300C979F}" authorId="{13F4659F-E107-8FFE-43B4-F72D1B0FFF87}" created="2025-05-08T21:25:21.583">
    <ac:txMkLst xmlns:ac="http://schemas.microsoft.com/office/drawing/2013/main/command">
      <pc:docMk xmlns:pc="http://schemas.microsoft.com/office/powerpoint/2013/main/command"/>
      <pc:sldMk xmlns:pc="http://schemas.microsoft.com/office/powerpoint/2013/main/command" cId="1123818322" sldId="505"/>
      <ac:spMk id="9" creationId="{142142E0-D38D-68B5-F921-4A36B11E92AB}"/>
      <ac:txMk cp="7" len="11">
        <ac:context len="19" hash="2104170420"/>
      </ac:txMk>
    </ac:txMkLst>
    <p188:pos x="3858051" y="632619"/>
    <p188:txBody>
      <a:bodyPr/>
      <a:lstStyle/>
      <a:p>
        <a:r>
          <a:rPr lang="en-US"/>
          <a:t>all failures are protected against equally</a:t>
        </a:r>
      </a:p>
    </p188:txBody>
  </p188:cm>
  <p188:cm id="{5ED3B45F-29FC-1147-BD27-83065A8F5B1F}" authorId="{13F4659F-E107-8FFE-43B4-F72D1B0FFF87}" created="2025-05-08T21:26:08.115">
    <pc:sldMkLst xmlns:pc="http://schemas.microsoft.com/office/powerpoint/2013/main/command">
      <pc:docMk/>
      <pc:sldMk cId="1123818322" sldId="505"/>
    </pc:sldMkLst>
    <p188:txBody>
      <a:bodyPr/>
      <a:lstStyle/>
      <a:p>
        <a:r>
          <a:rPr lang="en-US"/>
          <a:t>consensus protocols are unaware that faults are non-uniform</a:t>
        </a:r>
      </a:p>
    </p188:txBody>
  </p188:cm>
</p188:cmLst>
</file>

<file path=ppt/comments/modernComment_1FA_40B8AD0F.xml><?xml version="1.0" encoding="utf-8"?>
<p188:cmLst xmlns:a="http://schemas.openxmlformats.org/drawingml/2006/main" xmlns:r="http://schemas.openxmlformats.org/officeDocument/2006/relationships" xmlns:p188="http://schemas.microsoft.com/office/powerpoint/2018/8/main">
  <p188:cm id="{29A6F6B5-E1EA-7E4F-9168-F67E5D873DC9}" authorId="{13F4659F-E107-8FFE-43B4-F72D1B0FFF87}" created="2025-05-07T20:53:46.712">
    <pc:sldMkLst xmlns:pc="http://schemas.microsoft.com/office/powerpoint/2013/main/command">
      <pc:docMk/>
      <pc:sldMk cId="1085844751" sldId="506"/>
    </pc:sldMkLst>
    <p188:txBody>
      <a:bodyPr/>
      <a:lstStyle/>
      <a:p>
        <a:r>
          <a:rPr lang="en-US"/>
          <a:t>speed up to 10sec?</a:t>
        </a:r>
      </a:p>
    </p188:txBody>
  </p188:cm>
</p188:cmLst>
</file>

<file path=ppt/comments/modernComment_1FB_CD7254CC.xml><?xml version="1.0" encoding="utf-8"?>
<p188:cmLst xmlns:a="http://schemas.openxmlformats.org/drawingml/2006/main" xmlns:r="http://schemas.openxmlformats.org/officeDocument/2006/relationships" xmlns:p188="http://schemas.microsoft.com/office/powerpoint/2018/8/main">
  <p188:cm id="{2F68A0AC-4F1E-4649-9B67-E42FFF2EC3C3}" authorId="{13F4659F-E107-8FFE-43B4-F72D1B0FFF87}" created="2025-05-08T17:54:16.920">
    <pc:sldMkLst xmlns:pc="http://schemas.microsoft.com/office/powerpoint/2013/main/command">
      <pc:docMk/>
      <pc:sldMk cId="3446822092" sldId="507"/>
    </pc:sldMkLst>
    <p188:txBody>
      <a:bodyPr/>
      <a:lstStyle/>
      <a:p>
        <a:r>
          <a:rPr lang="en-US"/>
          <a:t>fix animation order</a:t>
        </a:r>
      </a:p>
    </p188:txBody>
  </p188:cm>
  <p188:cm id="{2A209401-D44A-A84B-BED1-B51561183085}" authorId="{13F4659F-E107-8FFE-43B4-F72D1B0FFF87}" created="2025-05-12T23:37:08.459">
    <pc:sldMkLst xmlns:pc="http://schemas.microsoft.com/office/powerpoint/2013/main/command">
      <pc:docMk/>
      <pc:sldMk cId="3446822092" sldId="507"/>
    </pc:sldMkLst>
    <p188:txBody>
      <a:bodyPr/>
      <a:lstStyle/>
      <a:p>
        <a:r>
          <a:rPr lang="en-US"/>
          <a:t>run through a bit</a:t>
        </a:r>
      </a:p>
    </p188:txBody>
  </p188:cm>
</p188:cmLst>
</file>

<file path=ppt/comments/modernComment_1FD_9F0D3ADC.xml><?xml version="1.0" encoding="utf-8"?>
<p188:cmLst xmlns:a="http://schemas.openxmlformats.org/drawingml/2006/main" xmlns:r="http://schemas.openxmlformats.org/officeDocument/2006/relationships" xmlns:p188="http://schemas.microsoft.com/office/powerpoint/2018/8/main">
  <p188:cm id="{822AF588-F269-0E41-8B82-01550BB244EE}" authorId="{13F4659F-E107-8FFE-43B4-F72D1B0FFF87}" created="2025-05-07T21:02:34.854">
    <pc:sldMkLst xmlns:pc="http://schemas.microsoft.com/office/powerpoint/2013/main/command">
      <pc:docMk/>
      <pc:sldMk cId="1647811881" sldId="504"/>
    </pc:sldMkLst>
    <p188:replyLst>
      <p188:reply id="{6EC06C76-1CC1-064C-B04E-BEDD6F2F9227}" authorId="{D8CC4AE5-2D71-51D3-1DBC-EC43EAEEE35F}" created="2025-05-08T18:58:29.922">
        <p188:txBody>
          <a:bodyPr/>
          <a:lstStyle/>
          <a:p>
            <a:r>
              <a:rPr lang="en-US"/>
              <a:t>Changed colors but ned to have a random 16 node quorum in different color</a:t>
            </a:r>
          </a:p>
        </p188:txBody>
      </p188:reply>
    </p188:replyLst>
    <p188:txBody>
      <a:bodyPr/>
      <a:lstStyle/>
      <a:p>
        <a:r>
          <a:rPr lang="en-US"/>
          <a:t>make correct nodes light blue??
Keep faulty nodes dark red
make quorum third color??</a:t>
        </a:r>
      </a:p>
    </p188:txBody>
  </p188:cm>
  <p188:cm id="{02506DAA-4DD4-0347-9872-AE40A9597CCB}" authorId="{13F4659F-E107-8FFE-43B4-F72D1B0FFF87}" created="2025-05-08T20:09:00.887">
    <pc:sldMkLst xmlns:pc="http://schemas.microsoft.com/office/powerpoint/2013/main/command">
      <pc:docMk/>
      <pc:sldMk cId="1647811881" sldId="504"/>
    </pc:sldMkLst>
    <p188:txBody>
      <a:bodyPr/>
      <a:lstStyle/>
      <a:p>
        <a:r>
          <a:rPr lang="en-US"/>
          <a:t>slide to slide node wiggle</a:t>
        </a:r>
      </a:p>
    </p188:txBody>
  </p188:cm>
</p188:cmLst>
</file>

<file path=ppt/comments/modernComment_18A_AE77925B.xml><?xml version="1.0" encoding="utf-8"?>
<p188:cmLst xmlns:a="http://schemas.openxmlformats.org/drawingml/2006/main" xmlns:r="http://schemas.openxmlformats.org/officeDocument/2006/relationships" xmlns:p188="http://schemas.microsoft.com/office/powerpoint/2018/8/main">
  <p188:cm id="{F8A99735-E255-024C-8826-356653B6E65B}" authorId="{D8CC4AE5-2D71-51D3-1DBC-EC43EAEEE35F}" created="2025-05-07T15:31:27.666">
    <pc:sldMkLst xmlns:pc="http://schemas.microsoft.com/office/powerpoint/2013/main/command">
      <pc:docMk/>
      <pc:sldMk cId="0" sldId="394"/>
    </pc:sldMkLst>
    <p188:txBody>
      <a:bodyPr/>
      <a:lstStyle/>
      <a:p>
        <a:r>
          <a:rPr lang="en-US"/>
          <a:t>Make clear that the wallet looks happy!</a:t>
        </a:r>
      </a:p>
    </p188:txBody>
  </p188:cm>
  <p188:cm id="{9B05EF1C-A548-9A45-BFB7-6AA3FBBB9541}" authorId="{D8CC4AE5-2D71-51D3-1DBC-EC43EAEEE35F}" created="2025-05-07T21:19:21.507">
    <pc:sldMkLst xmlns:pc="http://schemas.microsoft.com/office/powerpoint/2013/main/command">
      <pc:docMk/>
      <pc:sldMk cId="0" sldId="394"/>
    </pc:sldMkLst>
    <p188:txBody>
      <a:bodyPr/>
      <a:lstStyle/>
      <a:p>
        <a:r>
          <a:rPr lang="en-US"/>
          <a:t>We wanted to change it to the clipboard guarantees icon right?!</a:t>
        </a:r>
      </a:p>
    </p188:txBody>
  </p188:cm>
  <p188:cm id="{77411E10-A1D7-2C4D-B5DC-E7FDC1EF4C9E}" authorId="{F9071D00-6468-3589-82AF-2F9AA848CF29}" created="2025-05-08T18:31:29.122">
    <pc:sldMkLst xmlns:pc="http://schemas.microsoft.com/office/powerpoint/2013/main/command">
      <pc:docMk/>
      <pc:sldMk cId="0" sldId="394"/>
    </pc:sldMkLst>
    <p188:txBody>
      <a:bodyPr/>
      <a:lstStyle/>
      <a:p>
        <a:r>
          <a:rPr lang="fr-FR"/>
          <a:t>You've got two "nows" in quick succession. Maybe switch to So, why have I been selling you insurance?</a:t>
        </a:r>
      </a:p>
    </p188:txBody>
  </p188:cm>
</p188:cmLst>
</file>

<file path=ppt/comments/modernComment_18B_D913F1A3.xml><?xml version="1.0" encoding="utf-8"?>
<p188:cmLst xmlns:a="http://schemas.openxmlformats.org/drawingml/2006/main" xmlns:r="http://schemas.openxmlformats.org/officeDocument/2006/relationships" xmlns:p188="http://schemas.microsoft.com/office/powerpoint/2018/8/main">
  <p188:cm id="{215C2C5C-1C1F-3849-9AB4-A3D1E0CFBF54}" authorId="{D8CC4AE5-2D71-51D3-1DBC-EC43EAEEE35F}" status="resolved" created="2025-05-07T21:14:57.477">
    <pc:sldMkLst xmlns:pc="http://schemas.microsoft.com/office/powerpoint/2013/main/command">
      <pc:docMk/>
      <pc:sldMk cId="0" sldId="395"/>
    </pc:sldMkLst>
    <p188:txBody>
      <a:bodyPr/>
      <a:lstStyle/>
      <a:p>
        <a:r>
          <a:rPr lang="en-US"/>
          <a:t>The placement of these three tiles is not exactly aligned with their placement on the previous slide.</a:t>
        </a:r>
      </a:p>
    </p188:txBody>
  </p188:cm>
</p188:cmLst>
</file>

<file path=ppt/comments/modernComment_18C_FE81353A.xml><?xml version="1.0" encoding="utf-8"?>
<p188:cmLst xmlns:a="http://schemas.openxmlformats.org/drawingml/2006/main" xmlns:r="http://schemas.openxmlformats.org/officeDocument/2006/relationships" xmlns:p188="http://schemas.microsoft.com/office/powerpoint/2018/8/main">
  <p188:cm id="{1F43E27B-74C1-0146-A40A-E0B4FB328DD8}" authorId="{D8CC4AE5-2D71-51D3-1DBC-EC43EAEEE35F}" created="2025-05-07T21:17:50.750">
    <pc:sldMkLst xmlns:pc="http://schemas.microsoft.com/office/powerpoint/2013/main/command">
      <pc:docMk/>
      <pc:sldMk cId="0" sldId="396"/>
    </pc:sldMkLst>
    <p188:replyLst>
      <p188:reply id="{7428E1BA-9B35-8848-856B-4542313906E2}" authorId="{13F4659F-E107-8FFE-43B4-F72D1B0FFF87}" created="2025-05-08T22:52:07.678">
        <p188:txBody>
          <a:bodyPr/>
          <a:lstStyle/>
          <a:p>
            <a:r>
              <a:rPr lang="en-US"/>
              <a:t>Do you still think this is the case?</a:t>
            </a:r>
          </a:p>
        </p188:txBody>
      </p188:reply>
    </p188:replyLst>
    <p188:txBody>
      <a:bodyPr/>
      <a:lstStyle/>
      <a:p>
        <a:r>
          <a:rPr lang="en-US"/>
          <a:t>IDK if it is the borders or what, but the lines for these boxes are all crooked… We should keep the weight and border color constant the same for each box and then align them next.</a:t>
        </a:r>
      </a:p>
    </p188:txBody>
  </p188:cm>
  <p188:cm id="{932731B1-16B8-5944-BE2D-4520CD02FCDF}" authorId="{F9071D00-6468-3589-82AF-2F9AA848CF29}" status="resolved" created="2025-05-08T18:39:20.860">
    <pc:sldMkLst xmlns:pc="http://schemas.microsoft.com/office/powerpoint/2013/main/command">
      <pc:docMk/>
      <pc:sldMk cId="0" sldId="396"/>
    </pc:sldMkLst>
    <p188:txBody>
      <a:bodyPr/>
      <a:lstStyle/>
      <a:p>
        <a:r>
          <a:rPr lang="fr-FR"/>
          <a:t>instead of into this world view -&gt; into your world view
(very minor)</a:t>
        </a:r>
      </a:p>
    </p188:txBody>
  </p188:cm>
</p188:cmLst>
</file>

<file path=ppt/comments/modernComment_18E_ECEC1E48.xml><?xml version="1.0" encoding="utf-8"?>
<p188:cmLst xmlns:a="http://schemas.openxmlformats.org/drawingml/2006/main" xmlns:r="http://schemas.openxmlformats.org/officeDocument/2006/relationships" xmlns:p188="http://schemas.microsoft.com/office/powerpoint/2018/8/main">
  <p188:cm id="{528C2497-BD40-7445-8E60-36A74A39B831}" authorId="{D8CC4AE5-2D71-51D3-1DBC-EC43EAEEE35F}" status="resolved" created="2025-05-07T15:33:00.730">
    <pc:sldMkLst xmlns:pc="http://schemas.microsoft.com/office/powerpoint/2013/main/command">
      <pc:docMk/>
      <pc:sldMk cId="0" sldId="398"/>
    </pc:sldMkLst>
    <p188:txBody>
      <a:bodyPr/>
      <a:lstStyle/>
      <a:p>
        <a:r>
          <a:rPr lang="en-US"/>
          <a:t>If your fault model is too optimistic, and thinks no machines will fail, and when in reality one machine is likely to fail, that means your system is likely to break.
</a:t>
        </a:r>
      </a:p>
    </p188:txBody>
  </p188:cm>
  <p188:cm id="{7F4AEE22-9A00-9F42-BD81-B3D01F61FCE0}" authorId="{D8CC4AE5-2D71-51D3-1DBC-EC43EAEEE35F}" created="2025-05-07T15:33:50.621">
    <pc:sldMkLst xmlns:pc="http://schemas.microsoft.com/office/powerpoint/2013/main/command">
      <pc:docMk/>
      <pc:sldMk cId="0" sldId="398"/>
    </pc:sldMkLst>
    <p188:replyLst>
      <p188:reply id="{F27A9D1C-4BB0-1B4A-A391-3BEAC5BD0A3F}" authorId="{13F4659F-E107-8FFE-43B4-F72D1B0FFF87}" created="2025-05-08T22:54:24.976">
        <p188:txBody>
          <a:bodyPr/>
          <a:lstStyle/>
          <a:p>
            <a:r>
              <a:rPr lang="en-US"/>
              <a:t>but my wallet is going to hurt from how much this will cost?</a:t>
            </a:r>
          </a:p>
        </p188:txBody>
      </p188:reply>
    </p188:replyLst>
    <p188:txBody>
      <a:bodyPr/>
      <a:lstStyle/>
      <a:p>
        <a:r>
          <a:rPr lang="en-US"/>
          <a:t>Why dont we just say your wallet would be unhappy? Cause we earlier dont talk about bosses but just wallets being unhappy?!</a:t>
        </a:r>
      </a:p>
    </p188:txBody>
  </p188:cm>
  <p188:cm id="{46EF9F1D-19DB-994F-AA32-D080AC9DCB44}" authorId="{F9071D00-6468-3589-82AF-2F9AA848CF29}" created="2025-05-08T18:46:47.286">
    <pc:sldMkLst xmlns:pc="http://schemas.microsoft.com/office/powerpoint/2013/main/command">
      <pc:docMk/>
      <pc:sldMk cId="0" sldId="398"/>
    </pc:sldMkLst>
    <p188:replyLst>
      <p188:reply id="{80CE17DD-B579-4D17-8E62-EA23467CAED0}" authorId="{F9071D00-6468-3589-82AF-2F9AA848CF29}" created="2025-05-08T18:48:49.634">
        <p188:txBody>
          <a:bodyPr/>
          <a:lstStyle/>
          <a:p>
            <a:r>
              <a:rPr lang="fr-FR"/>
              <a:t>I also can't parse the "If only one mchine will fail in reality but my model is too optimistic" part.</a:t>
            </a:r>
          </a:p>
        </p188:txBody>
      </p188:reply>
    </p188:replyLst>
    <p188:txBody>
      <a:bodyPr/>
      <a:lstStyle/>
      <a:p>
        <a:r>
          <a:rPr lang="fr-FR"/>
          <a:t>We'd discussed minimising use of therefore.</a:t>
        </a:r>
      </a:p>
    </p188:txBody>
    <p188:extLst>
      <p:ext xmlns:p="http://schemas.openxmlformats.org/presentationml/2006/main" uri="{57CB4572-C831-44C2-8A1C-0ADB6CCDFE69}">
        <p223:reactions xmlns:p223="http://schemas.microsoft.com/office/powerpoint/2022/03/main">
          <p223:rxn type="👍">
            <p223:instance time="2025-05-08T22:57:40.357" authorId="{13F4659F-E107-8FFE-43B4-F72D1B0FFF87}"/>
          </p223:rxn>
        </p223:reactions>
      </p:ext>
    </p188:extLst>
  </p188:cm>
</p188:cmLst>
</file>

<file path=ppt/comments/modernComment_20A_579D124C.xml><?xml version="1.0" encoding="utf-8"?>
<p188:cmLst xmlns:a="http://schemas.openxmlformats.org/drawingml/2006/main" xmlns:r="http://schemas.openxmlformats.org/officeDocument/2006/relationships" xmlns:p188="http://schemas.microsoft.com/office/powerpoint/2018/8/main">
  <p188:cm id="{0EFFC4C0-9CC9-DD4F-89E0-E1C9FF0D84A5}" authorId="{D8CC4AE5-2D71-51D3-1DBC-EC43EAEEE35F}" created="2025-05-28T21:11:16.479">
    <pc:sldMkLst xmlns:pc="http://schemas.microsoft.com/office/powerpoint/2013/main/command">
      <pc:docMk/>
      <pc:sldMk cId="1469911628" sldId="262"/>
    </pc:sldMkLst>
    <p188:txBody>
      <a:bodyPr/>
      <a:lstStyle/>
      <a:p>
        <a:r>
          <a:rPr lang="en-US"/>
          <a:t>Briefly discuss future work and current progress?</a:t>
        </a:r>
      </a:p>
    </p188:txBody>
  </p188:cm>
</p188:cmLst>
</file>

<file path=ppt/comments/modernComment_105_B8E78A95.xml><?xml version="1.0" encoding="utf-8"?>
<p188:cmLst xmlns:a="http://schemas.openxmlformats.org/drawingml/2006/main" xmlns:r="http://schemas.openxmlformats.org/officeDocument/2006/relationships" xmlns:p188="http://schemas.microsoft.com/office/powerpoint/2018/8/main">
  <p188:cm id="{678C6293-31C0-A044-8A58-8EC42138136A}" authorId="{D8CC4AE5-2D71-51D3-1DBC-EC43EAEEE35F}" status="resolved" created="2025-05-27T21:23:29.888">
    <pc:sldMkLst xmlns:pc="http://schemas.microsoft.com/office/powerpoint/2013/main/command">
      <pc:docMk/>
      <pc:sldMk cId="3102182037" sldId="261"/>
    </pc:sldMkLst>
    <p188:txBody>
      <a:bodyPr/>
      <a:lstStyle/>
      <a:p>
        <a:r>
          <a:rPr lang="en-US"/>
          <a:t>Simple -&gt; complex seems unfair for metronome</a:t>
        </a:r>
      </a:p>
    </p188:txBody>
  </p188:cm>
</p188:cmLst>
</file>

<file path=ppt/comments/modernComment_116_0.xml><?xml version="1.0" encoding="utf-8"?>
<p188:cmLst xmlns:a="http://schemas.openxmlformats.org/drawingml/2006/main" xmlns:r="http://schemas.openxmlformats.org/officeDocument/2006/relationships" xmlns:p188="http://schemas.microsoft.com/office/powerpoint/2018/8/main">
  <p188:cm id="{7DF09D36-1A72-1144-B095-43645584C739}" authorId="{13F4659F-E107-8FFE-43B4-F72D1B0FFF87}" status="resolved" created="2025-05-07T00:23:58.838">
    <pc:sldMkLst xmlns:pc="http://schemas.microsoft.com/office/powerpoint/2013/main/command">
      <pc:docMk/>
      <pc:sldMk cId="0" sldId="278"/>
    </pc:sldMkLst>
    <p188:txBody>
      <a:bodyPr/>
      <a:lstStyle/>
      <a:p>
        <a:r>
          <a:rPr lang="en-US"/>
          <a:t>animate showing up=</a:t>
        </a:r>
      </a:p>
    </p188:txBody>
  </p188:cm>
</p188:cmLst>
</file>

<file path=ppt/comments/modernComment_188_DD36FDC0.xml><?xml version="1.0" encoding="utf-8"?>
<p188:cmLst xmlns:a="http://schemas.openxmlformats.org/drawingml/2006/main" xmlns:r="http://schemas.openxmlformats.org/officeDocument/2006/relationships" xmlns:p188="http://schemas.microsoft.com/office/powerpoint/2018/8/main">
  <p188:cm id="{F93F3E8E-3F3C-7846-A9CC-F7088284F690}" authorId="{D8CC4AE5-2D71-51D3-1DBC-EC43EAEEE35F}" status="resolved" created="2025-05-07T21:13:13.396">
    <pc:sldMkLst xmlns:pc="http://schemas.microsoft.com/office/powerpoint/2013/main/command">
      <pc:docMk/>
      <pc:sldMk cId="0" sldId="392"/>
    </pc:sldMkLst>
    <p188:txBody>
      <a:bodyPr/>
      <a:lstStyle/>
      <a:p>
        <a:r>
          <a:rPr lang="en-US"/>
          <a:t>Fix how animations appear: they should be consistent with speaker notes </a:t>
        </a:r>
      </a:p>
    </p188:txBody>
  </p188:cm>
  <p188:cm id="{E3A792F7-F15E-4741-89E5-DAAE8ED675ED}" authorId="{D8CC4AE5-2D71-51D3-1DBC-EC43EAEEE35F}" created="2025-05-07T21:19:55.091">
    <pc:sldMkLst xmlns:pc="http://schemas.microsoft.com/office/powerpoint/2013/main/command">
      <pc:docMk/>
      <pc:sldMk cId="0" sldId="392"/>
    </pc:sldMkLst>
    <p188:txBody>
      <a:bodyPr/>
      <a:lstStyle/>
      <a:p>
        <a:r>
          <a:rPr lang="en-US"/>
          <a:t>Use the clipboard icon for guarantees</a:t>
        </a:r>
      </a:p>
    </p188:txBody>
  </p188:cm>
  <p188:cm id="{A11DD7BD-6C11-F641-BB31-6D75906073DC}" authorId="{13F4659F-E107-8FFE-43B4-F72D1B0FFF87}" created="2025-05-12T22:57:57.981">
    <pc:sldMkLst xmlns:pc="http://schemas.microsoft.com/office/powerpoint/2013/main/command">
      <pc:docMk/>
      <pc:sldMk cId="0" sldId="392"/>
    </pc:sldMkLst>
    <p188:txBody>
      <a:bodyPr/>
      <a:lstStyle/>
      <a:p>
        <a:r>
          <a:rPr lang="en-US"/>
          <a:t>Add  a thick dotted line to seperate</a:t>
        </a:r>
      </a:p>
    </p188:txBody>
  </p188:cm>
</p188:cmLst>
</file>

<file path=ppt/comments/modernComment_189_CD9AEAF3.xml><?xml version="1.0" encoding="utf-8"?>
<p188:cmLst xmlns:a="http://schemas.openxmlformats.org/drawingml/2006/main" xmlns:r="http://schemas.openxmlformats.org/officeDocument/2006/relationships" xmlns:p188="http://schemas.microsoft.com/office/powerpoint/2018/8/main">
  <p188:cm id="{F34A5898-2C26-A54E-8CEC-C195E5C5D185}" authorId="{D8CC4AE5-2D71-51D3-1DBC-EC43EAEEE35F}" status="resolved" created="2025-05-07T15:31:14.371">
    <pc:sldMkLst xmlns:pc="http://schemas.microsoft.com/office/powerpoint/2013/main/command">
      <pc:docMk/>
      <pc:sldMk cId="0" sldId="393"/>
    </pc:sldMkLst>
    <p188:txBody>
      <a:bodyPr/>
      <a:lstStyle/>
      <a:p>
        <a:r>
          <a:rPr lang="en-US"/>
          <a:t>Make sure the wallet looks sad!</a:t>
        </a:r>
      </a:p>
    </p188:txBody>
  </p188:cm>
</p188:cmLst>
</file>

<file path=ppt/comments/modernComment_201_B2D57AFB.xml><?xml version="1.0" encoding="utf-8"?>
<p188:cmLst xmlns:a="http://schemas.openxmlformats.org/drawingml/2006/main" xmlns:r="http://schemas.openxmlformats.org/officeDocument/2006/relationships" xmlns:p188="http://schemas.microsoft.com/office/powerpoint/2018/8/main">
  <p188:cm id="{7E074996-EF88-9D4B-BEF4-63F8545316BB}" authorId="{D8CC4AE5-2D71-51D3-1DBC-EC43EAEEE35F}" created="2025-05-27T21:18:26.839">
    <pc:sldMkLst xmlns:pc="http://schemas.microsoft.com/office/powerpoint/2013/main/command">
      <pc:docMk/>
      <pc:sldMk cId="3000335099" sldId="265"/>
    </pc:sldMkLst>
    <p188:txBody>
      <a:bodyPr/>
      <a:lstStyle/>
      <a:p>
        <a:r>
          <a:rPr lang="en-US"/>
          <a:t>Sanity check</a:t>
        </a:r>
      </a:p>
    </p188:txBody>
  </p188:cm>
</p188:cmLst>
</file>

<file path=ppt/comments/modernComment_202_C90DA926.xml><?xml version="1.0" encoding="utf-8"?>
<p188:cmLst xmlns:a="http://schemas.openxmlformats.org/drawingml/2006/main" xmlns:r="http://schemas.openxmlformats.org/officeDocument/2006/relationships" xmlns:p188="http://schemas.microsoft.com/office/powerpoint/2018/8/main">
  <p188:cm id="{B031BCC3-DDC2-804C-BF44-E0D2529189AD}" authorId="{D8CC4AE5-2D71-51D3-1DBC-EC43EAEEE35F}" created="2025-05-27T21:17:08.435">
    <pc:sldMkLst xmlns:pc="http://schemas.microsoft.com/office/powerpoint/2013/main/command">
      <pc:docMk/>
      <pc:sldMk cId="3373115686" sldId="278"/>
    </pc:sldMkLst>
    <p188:txBody>
      <a:bodyPr/>
      <a:lstStyle/>
      <a:p>
        <a:r>
          <a:rPr lang="en-US"/>
          <a:t>Can these operations be these?
Cross check please :p 
</a:t>
        </a:r>
      </a:p>
    </p188:txBody>
  </p188:cm>
</p188:cmLst>
</file>

<file path=ppt/comments/modernComment_204_9CCEA5C9.xml><?xml version="1.0" encoding="utf-8"?>
<p188:cmLst xmlns:a="http://schemas.openxmlformats.org/drawingml/2006/main" xmlns:r="http://schemas.openxmlformats.org/officeDocument/2006/relationships" xmlns:p188="http://schemas.microsoft.com/office/powerpoint/2018/8/main">
  <p188:cm id="{88995C7B-82CD-5642-8CC1-998CBE659225}" authorId="{D8CC4AE5-2D71-51D3-1DBC-EC43EAEEE35F}" created="2025-05-27T21:25:12.194">
    <pc:sldMkLst xmlns:pc="http://schemas.microsoft.com/office/powerpoint/2013/main/command">
      <pc:docMk/>
      <pc:sldMk cId="2630788553" sldId="266"/>
    </pc:sldMkLst>
    <p188:txBody>
      <a:bodyPr/>
      <a:lstStyle/>
      <a:p>
        <a:r>
          <a:rPr lang="en-US"/>
          <a:t>Take a second to describe quorums
And show it visually (majority of quorums)</a:t>
        </a:r>
      </a:p>
    </p188:txBody>
  </p188:cm>
</p188:cmLst>
</file>

<file path=ppt/comments/modernComment_205_874095E8.xml><?xml version="1.0" encoding="utf-8"?>
<p188:cmLst xmlns:a="http://schemas.openxmlformats.org/drawingml/2006/main" xmlns:r="http://schemas.openxmlformats.org/officeDocument/2006/relationships" xmlns:p188="http://schemas.microsoft.com/office/powerpoint/2018/8/main">
  <p188:cm id="{77854C4C-2B71-D540-B72F-DC3743F43260}" authorId="{D8CC4AE5-2D71-51D3-1DBC-EC43EAEEE35F}" created="2025-05-27T21:24:04.857">
    <ac:txMkLst xmlns:ac="http://schemas.microsoft.com/office/drawing/2013/main/command">
      <pc:docMk xmlns:pc="http://schemas.microsoft.com/office/powerpoint/2013/main/command"/>
      <pc:sldMk xmlns:pc="http://schemas.microsoft.com/office/powerpoint/2013/main/command" cId="2269156840" sldId="517"/>
      <ac:spMk id="105" creationId="{63CFEE9F-772A-8306-4DE5-4965484F0CDF}"/>
      <ac:txMk cp="26">
        <ac:context len="27" hash="322241814"/>
      </ac:txMk>
    </ac:txMkLst>
    <p188:pos x="10053919" y="355999"/>
    <p188:replyLst>
      <p188:reply id="{17A56663-E52F-8B4D-AB52-0E1FB90EF49E}" authorId="{D8CC4AE5-2D71-51D3-1DBC-EC43EAEEE35F}" created="2025-05-27T21:24:23.541">
        <p188:txBody>
          <a:bodyPr/>
          <a:lstStyle/>
          <a:p>
            <a:r>
              <a:rPr lang="en-US"/>
              <a:t>Complex is not needed
Maybe cheaper? 
Maybe more expensive — but check</a:t>
            </a:r>
          </a:p>
        </p188:txBody>
      </p188:reply>
      <p188:reply id="{04FFABC7-BAFE-6548-BE31-212B1CC47A8F}" authorId="{D8CC4AE5-2D71-51D3-1DBC-EC43EAEEE35F}" created="2025-05-28T04:57:00.613">
        <p188:txBody>
          <a:bodyPr/>
          <a:lstStyle/>
          <a:p>
            <a:r>
              <a:rPr lang="en-US"/>
              <a:t>Caveat: Recovery becomes more complex.</a:t>
            </a:r>
          </a:p>
        </p188:txBody>
      </p188:reply>
    </p188:replyLst>
    <p188:txBody>
      <a:bodyPr/>
      <a:lstStyle/>
      <a:p>
        <a:r>
          <a:rPr lang="en-US"/>
          <a:t>Caveat: Recovery becomes more complex.
Seems unfair also!</a:t>
        </a:r>
      </a:p>
    </p188:txBody>
  </p188:cm>
</p188:cmLst>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41E3C-01A9-5648-8E48-EF85C2F5A57E}" type="doc">
      <dgm:prSet loTypeId="urn:microsoft.com/office/officeart/2005/8/layout/vList2" loCatId="list" qsTypeId="urn:microsoft.com/office/officeart/2005/8/quickstyle/simple1" qsCatId="simple" csTypeId="urn:microsoft.com/office/officeart/2005/8/colors/accent5_5" csCatId="accent5" phldr="1"/>
      <dgm:spPr/>
      <dgm:t>
        <a:bodyPr/>
        <a:lstStyle/>
        <a:p>
          <a:endParaRPr lang="en-US"/>
        </a:p>
      </dgm:t>
    </dgm:pt>
    <dgm:pt modelId="{E3084DA4-C7CA-B948-A5D4-4EB83CF7A31D}">
      <dgm:prSet/>
      <dgm:spPr/>
      <dgm:t>
        <a:bodyPr/>
        <a:lstStyle/>
        <a:p>
          <a:r>
            <a:rPr lang="en-US">
              <a:solidFill>
                <a:schemeClr val="tx1"/>
              </a:solidFill>
              <a:latin typeface="Avenir Book" panose="02000503020000020003" pitchFamily="2" charset="0"/>
            </a:rPr>
            <a:t>(a) Fault rates are not uniform</a:t>
          </a:r>
        </a:p>
      </dgm:t>
    </dgm:pt>
    <dgm:pt modelId="{048AE37C-AF59-D148-A9B1-60557DBA8D72}" type="parTrans" cxnId="{FED2A255-C62B-6C43-87AC-7A7E07FBD166}">
      <dgm:prSet/>
      <dgm:spPr/>
      <dgm:t>
        <a:bodyPr/>
        <a:lstStyle/>
        <a:p>
          <a:endParaRPr lang="en-US">
            <a:solidFill>
              <a:schemeClr val="tx1"/>
            </a:solidFill>
            <a:latin typeface="Avenir Book" panose="02000503020000020003" pitchFamily="2" charset="0"/>
          </a:endParaRPr>
        </a:p>
      </dgm:t>
    </dgm:pt>
    <dgm:pt modelId="{14AD28B4-FAE2-1A42-9355-B068909D4485}" type="sibTrans" cxnId="{FED2A255-C62B-6C43-87AC-7A7E07FBD166}">
      <dgm:prSet/>
      <dgm:spPr/>
      <dgm:t>
        <a:bodyPr/>
        <a:lstStyle/>
        <a:p>
          <a:endParaRPr lang="en-US">
            <a:solidFill>
              <a:schemeClr val="tx1"/>
            </a:solidFill>
            <a:latin typeface="Avenir Book" panose="02000503020000020003" pitchFamily="2" charset="0"/>
          </a:endParaRPr>
        </a:p>
      </dgm:t>
    </dgm:pt>
    <dgm:pt modelId="{7259B81A-5D6B-9142-910B-728C1A5331F2}">
      <dgm:prSet/>
      <dgm:spPr/>
      <dgm:t>
        <a:bodyPr/>
        <a:lstStyle/>
        <a:p>
          <a:r>
            <a:rPr lang="en-US">
              <a:solidFill>
                <a:schemeClr val="tx1"/>
              </a:solidFill>
              <a:latin typeface="Avenir Book" panose="02000503020000020003" pitchFamily="2" charset="0"/>
            </a:rPr>
            <a:t>(b) Fault rates evolve over time</a:t>
          </a:r>
        </a:p>
      </dgm:t>
    </dgm:pt>
    <dgm:pt modelId="{AA9818AB-41F0-024F-A876-A053D12F6CB2}" type="parTrans" cxnId="{2166F7EB-BDEC-0245-9ED6-DE725F17EA1F}">
      <dgm:prSet/>
      <dgm:spPr/>
      <dgm:t>
        <a:bodyPr/>
        <a:lstStyle/>
        <a:p>
          <a:endParaRPr lang="en-US">
            <a:solidFill>
              <a:schemeClr val="tx1"/>
            </a:solidFill>
            <a:latin typeface="Avenir Book" panose="02000503020000020003" pitchFamily="2" charset="0"/>
          </a:endParaRPr>
        </a:p>
      </dgm:t>
    </dgm:pt>
    <dgm:pt modelId="{08AD3FE0-D8BB-234E-A4CA-DC27FFC6D088}" type="sibTrans" cxnId="{2166F7EB-BDEC-0245-9ED6-DE725F17EA1F}">
      <dgm:prSet/>
      <dgm:spPr/>
      <dgm:t>
        <a:bodyPr/>
        <a:lstStyle/>
        <a:p>
          <a:endParaRPr lang="en-US">
            <a:solidFill>
              <a:schemeClr val="tx1"/>
            </a:solidFill>
            <a:latin typeface="Avenir Book" panose="02000503020000020003" pitchFamily="2" charset="0"/>
          </a:endParaRPr>
        </a:p>
      </dgm:t>
    </dgm:pt>
    <dgm:pt modelId="{7FCB04FE-D222-D840-BB64-BA1B6EA511F5}">
      <dgm:prSet/>
      <dgm:spPr/>
      <dgm:t>
        <a:bodyPr/>
        <a:lstStyle/>
        <a:p>
          <a:r>
            <a:rPr lang="en-US">
              <a:solidFill>
                <a:schemeClr val="tx1"/>
              </a:solidFill>
              <a:latin typeface="Avenir Book" panose="02000503020000020003" pitchFamily="2" charset="0"/>
            </a:rPr>
            <a:t>(c) Faults may be correlated</a:t>
          </a:r>
        </a:p>
      </dgm:t>
    </dgm:pt>
    <dgm:pt modelId="{03491631-7034-1945-A210-AC5FE3B096D4}" type="parTrans" cxnId="{54399CB7-4197-884E-A690-8A1C517E8BDE}">
      <dgm:prSet/>
      <dgm:spPr/>
      <dgm:t>
        <a:bodyPr/>
        <a:lstStyle/>
        <a:p>
          <a:endParaRPr lang="en-US">
            <a:solidFill>
              <a:schemeClr val="tx1"/>
            </a:solidFill>
            <a:latin typeface="Avenir Book" panose="02000503020000020003" pitchFamily="2" charset="0"/>
          </a:endParaRPr>
        </a:p>
      </dgm:t>
    </dgm:pt>
    <dgm:pt modelId="{D2F009CF-D889-A846-AF21-09DCA18A9200}" type="sibTrans" cxnId="{54399CB7-4197-884E-A690-8A1C517E8BDE}">
      <dgm:prSet/>
      <dgm:spPr/>
      <dgm:t>
        <a:bodyPr/>
        <a:lstStyle/>
        <a:p>
          <a:endParaRPr lang="en-US">
            <a:solidFill>
              <a:schemeClr val="tx1"/>
            </a:solidFill>
            <a:latin typeface="Avenir Book" panose="02000503020000020003" pitchFamily="2" charset="0"/>
          </a:endParaRPr>
        </a:p>
      </dgm:t>
    </dgm:pt>
    <dgm:pt modelId="{7247FDFA-8976-854F-8267-9EE2D1C90687}">
      <dgm:prSet/>
      <dgm:spPr/>
      <dgm:t>
        <a:bodyPr/>
        <a:lstStyle/>
        <a:p>
          <a:r>
            <a:rPr lang="en-US">
              <a:solidFill>
                <a:schemeClr val="tx1"/>
              </a:solidFill>
              <a:latin typeface="Avenir Book" panose="02000503020000020003" pitchFamily="2" charset="0"/>
            </a:rPr>
            <a:t>(d) Faults are complex</a:t>
          </a:r>
        </a:p>
      </dgm:t>
    </dgm:pt>
    <dgm:pt modelId="{85B91EA3-9C52-7343-9CEB-A5BC6AAE6593}" type="parTrans" cxnId="{A7E2BF22-9D09-3643-91F7-BA55F21EAE2A}">
      <dgm:prSet/>
      <dgm:spPr/>
      <dgm:t>
        <a:bodyPr/>
        <a:lstStyle/>
        <a:p>
          <a:endParaRPr lang="en-US">
            <a:solidFill>
              <a:schemeClr val="tx1"/>
            </a:solidFill>
            <a:latin typeface="Avenir Book" panose="02000503020000020003" pitchFamily="2" charset="0"/>
          </a:endParaRPr>
        </a:p>
      </dgm:t>
    </dgm:pt>
    <dgm:pt modelId="{23A284C9-62EE-B340-B4B3-5734C106455C}" type="sibTrans" cxnId="{A7E2BF22-9D09-3643-91F7-BA55F21EAE2A}">
      <dgm:prSet/>
      <dgm:spPr/>
      <dgm:t>
        <a:bodyPr/>
        <a:lstStyle/>
        <a:p>
          <a:endParaRPr lang="en-US">
            <a:solidFill>
              <a:schemeClr val="tx1"/>
            </a:solidFill>
            <a:latin typeface="Avenir Book" panose="02000503020000020003" pitchFamily="2" charset="0"/>
          </a:endParaRPr>
        </a:p>
      </dgm:t>
    </dgm:pt>
    <dgm:pt modelId="{C3EB67C8-F0B8-B743-9FD0-5CA958BBCA79}" type="pres">
      <dgm:prSet presAssocID="{8EF41E3C-01A9-5648-8E48-EF85C2F5A57E}" presName="linear" presStyleCnt="0">
        <dgm:presLayoutVars>
          <dgm:animLvl val="lvl"/>
          <dgm:resizeHandles val="exact"/>
        </dgm:presLayoutVars>
      </dgm:prSet>
      <dgm:spPr/>
    </dgm:pt>
    <dgm:pt modelId="{EAAA0345-35BD-394A-94E5-63FC76499570}" type="pres">
      <dgm:prSet presAssocID="{E3084DA4-C7CA-B948-A5D4-4EB83CF7A31D}" presName="parentText" presStyleLbl="node1" presStyleIdx="0" presStyleCnt="4" custLinFactNeighborX="22604" custLinFactNeighborY="-846">
        <dgm:presLayoutVars>
          <dgm:chMax val="0"/>
          <dgm:bulletEnabled val="1"/>
        </dgm:presLayoutVars>
      </dgm:prSet>
      <dgm:spPr/>
    </dgm:pt>
    <dgm:pt modelId="{4068C66E-48AF-D742-A94E-5875A6DEB9BC}" type="pres">
      <dgm:prSet presAssocID="{14AD28B4-FAE2-1A42-9355-B068909D4485}" presName="spacer" presStyleCnt="0"/>
      <dgm:spPr/>
    </dgm:pt>
    <dgm:pt modelId="{46340FDB-E164-4648-B8F4-C1F7784E622A}" type="pres">
      <dgm:prSet presAssocID="{7259B81A-5D6B-9142-910B-728C1A5331F2}" presName="parentText" presStyleLbl="node1" presStyleIdx="1" presStyleCnt="4">
        <dgm:presLayoutVars>
          <dgm:chMax val="0"/>
          <dgm:bulletEnabled val="1"/>
        </dgm:presLayoutVars>
      </dgm:prSet>
      <dgm:spPr/>
    </dgm:pt>
    <dgm:pt modelId="{D51FD04B-87A2-754F-B173-2313BC533026}" type="pres">
      <dgm:prSet presAssocID="{08AD3FE0-D8BB-234E-A4CA-DC27FFC6D088}" presName="spacer" presStyleCnt="0"/>
      <dgm:spPr/>
    </dgm:pt>
    <dgm:pt modelId="{A31C678A-C914-ED47-A57C-F421F0809E8D}" type="pres">
      <dgm:prSet presAssocID="{7FCB04FE-D222-D840-BB64-BA1B6EA511F5}" presName="parentText" presStyleLbl="node1" presStyleIdx="2" presStyleCnt="4">
        <dgm:presLayoutVars>
          <dgm:chMax val="0"/>
          <dgm:bulletEnabled val="1"/>
        </dgm:presLayoutVars>
      </dgm:prSet>
      <dgm:spPr/>
    </dgm:pt>
    <dgm:pt modelId="{6AAD9045-9170-8146-A961-4D01D603627B}" type="pres">
      <dgm:prSet presAssocID="{D2F009CF-D889-A846-AF21-09DCA18A9200}" presName="spacer" presStyleCnt="0"/>
      <dgm:spPr/>
    </dgm:pt>
    <dgm:pt modelId="{13F4ADB3-1314-A84C-9A31-52935F8190A5}" type="pres">
      <dgm:prSet presAssocID="{7247FDFA-8976-854F-8267-9EE2D1C90687}" presName="parentText" presStyleLbl="node1" presStyleIdx="3" presStyleCnt="4">
        <dgm:presLayoutVars>
          <dgm:chMax val="0"/>
          <dgm:bulletEnabled val="1"/>
        </dgm:presLayoutVars>
      </dgm:prSet>
      <dgm:spPr/>
    </dgm:pt>
  </dgm:ptLst>
  <dgm:cxnLst>
    <dgm:cxn modelId="{70195D1B-2579-6F49-A2A1-2FEFF78EADB3}" type="presOf" srcId="{7247FDFA-8976-854F-8267-9EE2D1C90687}" destId="{13F4ADB3-1314-A84C-9A31-52935F8190A5}" srcOrd="0" destOrd="0" presId="urn:microsoft.com/office/officeart/2005/8/layout/vList2"/>
    <dgm:cxn modelId="{A7E2BF22-9D09-3643-91F7-BA55F21EAE2A}" srcId="{8EF41E3C-01A9-5648-8E48-EF85C2F5A57E}" destId="{7247FDFA-8976-854F-8267-9EE2D1C90687}" srcOrd="3" destOrd="0" parTransId="{85B91EA3-9C52-7343-9CEB-A5BC6AAE6593}" sibTransId="{23A284C9-62EE-B340-B4B3-5734C106455C}"/>
    <dgm:cxn modelId="{EE2E3F2B-0B05-8B47-B385-34F94FC91E6A}" type="presOf" srcId="{8EF41E3C-01A9-5648-8E48-EF85C2F5A57E}" destId="{C3EB67C8-F0B8-B743-9FD0-5CA958BBCA79}" srcOrd="0" destOrd="0" presId="urn:microsoft.com/office/officeart/2005/8/layout/vList2"/>
    <dgm:cxn modelId="{FED2A255-C62B-6C43-87AC-7A7E07FBD166}" srcId="{8EF41E3C-01A9-5648-8E48-EF85C2F5A57E}" destId="{E3084DA4-C7CA-B948-A5D4-4EB83CF7A31D}" srcOrd="0" destOrd="0" parTransId="{048AE37C-AF59-D148-A9B1-60557DBA8D72}" sibTransId="{14AD28B4-FAE2-1A42-9355-B068909D4485}"/>
    <dgm:cxn modelId="{54399CB7-4197-884E-A690-8A1C517E8BDE}" srcId="{8EF41E3C-01A9-5648-8E48-EF85C2F5A57E}" destId="{7FCB04FE-D222-D840-BB64-BA1B6EA511F5}" srcOrd="2" destOrd="0" parTransId="{03491631-7034-1945-A210-AC5FE3B096D4}" sibTransId="{D2F009CF-D889-A846-AF21-09DCA18A9200}"/>
    <dgm:cxn modelId="{8DEDC6D1-2B85-0B48-B76F-F7FEDC1CBDE6}" type="presOf" srcId="{E3084DA4-C7CA-B948-A5D4-4EB83CF7A31D}" destId="{EAAA0345-35BD-394A-94E5-63FC76499570}" srcOrd="0" destOrd="0" presId="urn:microsoft.com/office/officeart/2005/8/layout/vList2"/>
    <dgm:cxn modelId="{61FF78E7-11B9-B54D-8CC9-F566DED4CC94}" type="presOf" srcId="{7FCB04FE-D222-D840-BB64-BA1B6EA511F5}" destId="{A31C678A-C914-ED47-A57C-F421F0809E8D}" srcOrd="0" destOrd="0" presId="urn:microsoft.com/office/officeart/2005/8/layout/vList2"/>
    <dgm:cxn modelId="{2166F7EB-BDEC-0245-9ED6-DE725F17EA1F}" srcId="{8EF41E3C-01A9-5648-8E48-EF85C2F5A57E}" destId="{7259B81A-5D6B-9142-910B-728C1A5331F2}" srcOrd="1" destOrd="0" parTransId="{AA9818AB-41F0-024F-A876-A053D12F6CB2}" sibTransId="{08AD3FE0-D8BB-234E-A4CA-DC27FFC6D088}"/>
    <dgm:cxn modelId="{4FFC5CFA-6FA9-5C4B-85E5-BFDAA690AF01}" type="presOf" srcId="{7259B81A-5D6B-9142-910B-728C1A5331F2}" destId="{46340FDB-E164-4648-B8F4-C1F7784E622A}" srcOrd="0" destOrd="0" presId="urn:microsoft.com/office/officeart/2005/8/layout/vList2"/>
    <dgm:cxn modelId="{8F7CF4C1-A4A8-5049-9BF3-5A7F6C9B2FFA}" type="presParOf" srcId="{C3EB67C8-F0B8-B743-9FD0-5CA958BBCA79}" destId="{EAAA0345-35BD-394A-94E5-63FC76499570}" srcOrd="0" destOrd="0" presId="urn:microsoft.com/office/officeart/2005/8/layout/vList2"/>
    <dgm:cxn modelId="{C889731F-6A66-1849-97BA-956F83FDA7D5}" type="presParOf" srcId="{C3EB67C8-F0B8-B743-9FD0-5CA958BBCA79}" destId="{4068C66E-48AF-D742-A94E-5875A6DEB9BC}" srcOrd="1" destOrd="0" presId="urn:microsoft.com/office/officeart/2005/8/layout/vList2"/>
    <dgm:cxn modelId="{9DA08609-BC64-A743-BE0B-55C17906B64D}" type="presParOf" srcId="{C3EB67C8-F0B8-B743-9FD0-5CA958BBCA79}" destId="{46340FDB-E164-4648-B8F4-C1F7784E622A}" srcOrd="2" destOrd="0" presId="urn:microsoft.com/office/officeart/2005/8/layout/vList2"/>
    <dgm:cxn modelId="{0E8A1D18-43E5-0943-9F68-86DC98836873}" type="presParOf" srcId="{C3EB67C8-F0B8-B743-9FD0-5CA958BBCA79}" destId="{D51FD04B-87A2-754F-B173-2313BC533026}" srcOrd="3" destOrd="0" presId="urn:microsoft.com/office/officeart/2005/8/layout/vList2"/>
    <dgm:cxn modelId="{7595F0A6-1CBB-7242-93BA-0DE35A1331AC}" type="presParOf" srcId="{C3EB67C8-F0B8-B743-9FD0-5CA958BBCA79}" destId="{A31C678A-C914-ED47-A57C-F421F0809E8D}" srcOrd="4" destOrd="0" presId="urn:microsoft.com/office/officeart/2005/8/layout/vList2"/>
    <dgm:cxn modelId="{327CFD88-2A54-FD4A-937D-E55F4970B394}" type="presParOf" srcId="{C3EB67C8-F0B8-B743-9FD0-5CA958BBCA79}" destId="{6AAD9045-9170-8146-A961-4D01D603627B}" srcOrd="5" destOrd="0" presId="urn:microsoft.com/office/officeart/2005/8/layout/vList2"/>
    <dgm:cxn modelId="{3D43ABF5-BCE6-7642-83F4-CE6BD09F8A6A}" type="presParOf" srcId="{C3EB67C8-F0B8-B743-9FD0-5CA958BBCA79}" destId="{13F4ADB3-1314-A84C-9A31-52935F8190A5}" srcOrd="6"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AA0345-35BD-394A-94E5-63FC76499570}">
      <dsp:nvSpPr>
        <dsp:cNvPr id="0" name=""/>
        <dsp:cNvSpPr/>
      </dsp:nvSpPr>
      <dsp:spPr>
        <a:xfrm>
          <a:off x="0" y="26727"/>
          <a:ext cx="7241771" cy="737100"/>
        </a:xfrm>
        <a:prstGeom prst="roundRect">
          <a:avLst/>
        </a:prstGeom>
        <a:solidFill>
          <a:schemeClr val="accent5">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solidFill>
                <a:schemeClr val="tx1"/>
              </a:solidFill>
              <a:latin typeface="Avenir Book" panose="02000503020000020003" pitchFamily="2" charset="0"/>
            </a:rPr>
            <a:t>(a) Fault rates are not uniform</a:t>
          </a:r>
        </a:p>
      </dsp:txBody>
      <dsp:txXfrm>
        <a:off x="35982" y="62709"/>
        <a:ext cx="7169807" cy="665136"/>
      </dsp:txXfrm>
    </dsp:sp>
    <dsp:sp modelId="{46340FDB-E164-4648-B8F4-C1F7784E622A}">
      <dsp:nvSpPr>
        <dsp:cNvPr id="0" name=""/>
        <dsp:cNvSpPr/>
      </dsp:nvSpPr>
      <dsp:spPr>
        <a:xfrm>
          <a:off x="0" y="845149"/>
          <a:ext cx="7241771" cy="737100"/>
        </a:xfrm>
        <a:prstGeom prst="roundRect">
          <a:avLst/>
        </a:prstGeom>
        <a:solidFill>
          <a:schemeClr val="accent5">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solidFill>
                <a:schemeClr val="tx1"/>
              </a:solidFill>
              <a:latin typeface="Avenir Book" panose="02000503020000020003" pitchFamily="2" charset="0"/>
            </a:rPr>
            <a:t>(b) Fault rates evolve over time</a:t>
          </a:r>
        </a:p>
      </dsp:txBody>
      <dsp:txXfrm>
        <a:off x="35982" y="881131"/>
        <a:ext cx="7169807" cy="665136"/>
      </dsp:txXfrm>
    </dsp:sp>
    <dsp:sp modelId="{A31C678A-C914-ED47-A57C-F421F0809E8D}">
      <dsp:nvSpPr>
        <dsp:cNvPr id="0" name=""/>
        <dsp:cNvSpPr/>
      </dsp:nvSpPr>
      <dsp:spPr>
        <a:xfrm>
          <a:off x="0" y="1662889"/>
          <a:ext cx="7241771" cy="737100"/>
        </a:xfrm>
        <a:prstGeom prst="roundRect">
          <a:avLst/>
        </a:prstGeom>
        <a:solidFill>
          <a:schemeClr val="accent5">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solidFill>
                <a:schemeClr val="tx1"/>
              </a:solidFill>
              <a:latin typeface="Avenir Book" panose="02000503020000020003" pitchFamily="2" charset="0"/>
            </a:rPr>
            <a:t>(c) Faults may be correlated</a:t>
          </a:r>
        </a:p>
      </dsp:txBody>
      <dsp:txXfrm>
        <a:off x="35982" y="1698871"/>
        <a:ext cx="7169807" cy="665136"/>
      </dsp:txXfrm>
    </dsp:sp>
    <dsp:sp modelId="{13F4ADB3-1314-A84C-9A31-52935F8190A5}">
      <dsp:nvSpPr>
        <dsp:cNvPr id="0" name=""/>
        <dsp:cNvSpPr/>
      </dsp:nvSpPr>
      <dsp:spPr>
        <a:xfrm>
          <a:off x="0" y="2480629"/>
          <a:ext cx="7241771" cy="737100"/>
        </a:xfrm>
        <a:prstGeom prst="roundRect">
          <a:avLst/>
        </a:prstGeom>
        <a:solidFill>
          <a:schemeClr val="accent5">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solidFill>
                <a:schemeClr val="tx1"/>
              </a:solidFill>
              <a:latin typeface="Avenir Book" panose="02000503020000020003" pitchFamily="2" charset="0"/>
            </a:rPr>
            <a:t>(d) Faults are complex</a:t>
          </a:r>
        </a:p>
      </dsp:txBody>
      <dsp:txXfrm>
        <a:off x="35982" y="2516611"/>
        <a:ext cx="7169807" cy="6651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725FC7-82C2-5143-9C17-44043E43CAA0}" type="datetimeFigureOut">
              <a:rPr lang="en-US" smtClean="0"/>
              <a:t>6/17/25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9ACF01-F063-384D-9829-DEFEEBDC00D5}" type="slidenum">
              <a:rPr lang="en-US" smtClean="0"/>
              <a:t>‹#›</a:t>
            </a:fld>
            <a:endParaRPr lang="en-US"/>
          </a:p>
        </p:txBody>
      </p:sp>
    </p:spTree>
    <p:extLst>
      <p:ext uri="{BB962C8B-B14F-4D97-AF65-F5344CB8AC3E}">
        <p14:creationId xmlns:p14="http://schemas.microsoft.com/office/powerpoint/2010/main" val="405560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google.com/search?sa=X&amp;sca_esv=6f4cffb8fcc6cffb&amp;biw=1440&amp;bih=812&amp;q=Falcon+Sensor&amp;ved=2ahUKEwiJs9OKjI-NAxXsHDQIHWGSDJEQxccNegQIMhAB&amp;mstk=AUtExfDG3pqxg7rxkLrovDqEPm68yOb3f6mBb8vTIITnbh5wI5uNorb46DWgSDrI3XZerVnk2DRmG6TmIdegYGRk6tW2QJwODpPMdyaH5ulzohAbYC1bRJ4xsE18vuttrqp_d0pBN1aCyG1rJR3C2TnTQ0u3pmY_MCMcgFNtCA33HUgeL0MKB7xvGYtaROY1R0cRuB37&amp;csui=3"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the introduction!</a:t>
            </a:r>
          </a:p>
          <a:p>
            <a:endParaRPr lang="en-US" dirty="0"/>
          </a:p>
          <a:p>
            <a:r>
              <a:rPr lang="en-US" dirty="0"/>
              <a:t>Hi everyone, </a:t>
            </a:r>
          </a:p>
          <a:p>
            <a:endParaRPr lang="en-US" dirty="0"/>
          </a:p>
          <a:p>
            <a:r>
              <a:rPr lang="en-US" dirty="0"/>
              <a:t>I’m REALLY excited to be here today!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will be talking about the fault-tolerance work that I’ve led as a postdoc at Berkeley: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is done in collaboration with some of Natacha’s amazing PhD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[Btw, feel free to interrupt me at any time with questions… there’s no reason for this to be a lecture… I’d actually enjoy hearing your thoughts as we go!]</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1</a:t>
            </a:fld>
            <a:endParaRPr lang="en-US"/>
          </a:p>
        </p:txBody>
      </p:sp>
    </p:spTree>
    <p:extLst>
      <p:ext uri="{BB962C8B-B14F-4D97-AF65-F5344CB8AC3E}">
        <p14:creationId xmlns:p14="http://schemas.microsoft.com/office/powerpoint/2010/main" val="710123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everyday, you me, everyone, implicitly assume fault tolerance from the applications we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when things do not go as expected and start to notice application downtime – we wonder how are these applications fault-tolerant in the first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&lt;&gt;</a:t>
            </a:r>
          </a:p>
          <a:p>
            <a:r>
              <a:rPr lang="en-US" dirty="0"/>
              <a:t>take overleaf: the popular collaborative latex editing tool that we all are very familiar with </a:t>
            </a:r>
          </a:p>
          <a:p>
            <a:r>
              <a:rPr lang="en-US" dirty="0"/>
              <a:t>and I can NOT live without</a:t>
            </a:r>
          </a:p>
          <a:p>
            <a:r>
              <a:rPr lang="en-US" dirty="0"/>
              <a:t>Around the most popular conference deadlines this year: SOSP and </a:t>
            </a:r>
            <a:r>
              <a:rPr lang="en-US" dirty="0" err="1"/>
              <a:t>Neurips</a:t>
            </a:r>
            <a:r>
              <a:rPr lang="en-US" dirty="0"/>
              <a:t> &lt;&gt;</a:t>
            </a:r>
          </a:p>
          <a:p>
            <a:r>
              <a:rPr lang="en-US" dirty="0"/>
              <a:t>was down for several minutes </a:t>
            </a:r>
          </a:p>
          <a:p>
            <a:r>
              <a:rPr lang="en-US" dirty="0"/>
              <a:t>&lt;&gt;</a:t>
            </a:r>
          </a:p>
          <a:p>
            <a:r>
              <a:rPr lang="en-US" dirty="0"/>
              <a:t>... making some of the self-proclaimed optimists (whom we clearly cannot identify from this image) QUESTION if we'd even make these deadlines :p</a:t>
            </a:r>
          </a:p>
          <a:p>
            <a:endParaRPr lang="en-US" dirty="0"/>
          </a:p>
          <a:p>
            <a:pPr marL="0" indent="0">
              <a:buFont typeface="Arial" panose="020B0604020202020204" pitchFamily="34" charset="0"/>
              <a:buNone/>
            </a:pPr>
            <a:r>
              <a:rPr lang="en-US" dirty="0"/>
              <a:t>And if we consider the popular hugging face ML platform that hosts datasets and models....</a:t>
            </a:r>
          </a:p>
          <a:p>
            <a:pPr marL="0" indent="0">
              <a:buFont typeface="Arial" panose="020B0604020202020204" pitchFamily="34" charset="0"/>
              <a:buNone/>
            </a:pPr>
            <a:r>
              <a:rPr lang="en-US" dirty="0"/>
              <a:t>and enables users to test, train and deploy these models…</a:t>
            </a:r>
          </a:p>
          <a:p>
            <a:pPr marL="0" indent="0">
              <a:buFont typeface="Arial" panose="020B0604020202020204" pitchFamily="34" charset="0"/>
              <a:buNone/>
            </a:pPr>
            <a:r>
              <a:rPr lang="en-US" dirty="0"/>
              <a:t>In two of its services, in the last 3 months, &lt;&gt;</a:t>
            </a:r>
          </a:p>
          <a:p>
            <a:pPr marL="0" indent="0">
              <a:buFont typeface="Arial" panose="020B0604020202020204" pitchFamily="34" charset="0"/>
              <a:buNone/>
            </a:pPr>
            <a:r>
              <a:rPr lang="en-US" dirty="0"/>
              <a:t> there were almost 10 instances of the service being unavailable &lt;&gt;</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2</a:t>
            </a:fld>
            <a:endParaRPr lang="en-US"/>
          </a:p>
        </p:txBody>
      </p:sp>
    </p:spTree>
    <p:extLst>
      <p:ext uri="{BB962C8B-B14F-4D97-AF65-F5344CB8AC3E}">
        <p14:creationId xmlns:p14="http://schemas.microsoft.com/office/powerpoint/2010/main" val="3274265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So naturally, just like we do, applications expect fault-tolerance from the systems underneath</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I’ll make the claim that, fundamentally, every large-scale application implicitly trusts a specific component of the system &lt;&gt;</a:t>
            </a:r>
          </a:p>
          <a:p>
            <a:r>
              <a:rPr lang="en-US" sz="1200" b="0" i="0" u="none" strike="noStrike" kern="1200" baseline="0" dirty="0">
                <a:solidFill>
                  <a:schemeClr val="tx1"/>
                </a:solidFill>
                <a:latin typeface="+mn-lt"/>
                <a:ea typeface="+mn-ea"/>
                <a:cs typeface="+mn-cs"/>
              </a:rPr>
              <a:t>whether in software or hardware, for the reliability of the</a:t>
            </a:r>
          </a:p>
          <a:p>
            <a:r>
              <a:rPr lang="en-US" sz="1200" b="0" i="0" u="none" strike="noStrike" kern="1200" baseline="0" dirty="0">
                <a:solidFill>
                  <a:schemeClr val="tx1"/>
                </a:solidFill>
                <a:latin typeface="+mn-lt"/>
                <a:ea typeface="+mn-ea"/>
                <a:cs typeface="+mn-cs"/>
              </a:rPr>
              <a:t>data it stores and the compute it performs.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This fault-tolerant core &lt;&gt; provides the abstraction of a single failure-free component. And it’s on top of that failure-free &lt;&gt; component that application logic gets implemented.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&lt;&gt; Effectively applications use this fault-tolerant core really as the root of trust to bootstrap application correctness. </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3</a:t>
            </a:fld>
            <a:endParaRPr lang="en-US"/>
          </a:p>
        </p:txBody>
      </p:sp>
    </p:spTree>
    <p:extLst>
      <p:ext uri="{BB962C8B-B14F-4D97-AF65-F5344CB8AC3E}">
        <p14:creationId xmlns:p14="http://schemas.microsoft.com/office/powerpoint/2010/main" val="42350106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Overleaf for example,</a:t>
            </a:r>
          </a:p>
          <a:p>
            <a:endParaRPr lang="en-US" dirty="0"/>
          </a:p>
          <a:p>
            <a:r>
              <a:rPr lang="en-US" dirty="0"/>
              <a:t>It layers a web frontend that we use to edit and collaborate on text &lt;CLICK&gt; , with the actual </a:t>
            </a:r>
            <a:r>
              <a:rPr lang="en-US" dirty="0" err="1"/>
              <a:t>tex</a:t>
            </a:r>
            <a:r>
              <a:rPr lang="en-US" dirty="0"/>
              <a:t> editor logic &lt;CLICK&gt;, that again sits on top of a </a:t>
            </a:r>
            <a:r>
              <a:rPr lang="en-US" dirty="0" err="1"/>
              <a:t>filestore</a:t>
            </a:r>
            <a:r>
              <a:rPr lang="en-US" dirty="0"/>
              <a:t> that handles compression and serialization, before reliably storing all the data to 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Persistent object store like MongoDB often externally hosted on top of Amazon S3</a:t>
            </a:r>
          </a:p>
          <a:p>
            <a:endParaRPr lang="en-US" dirty="0"/>
          </a:p>
          <a:p>
            <a:r>
              <a:rPr lang="en-US" dirty="0"/>
              <a:t>MongoDB on top of Amazon S3 &lt;CLICK&gt; is </a:t>
            </a:r>
            <a:r>
              <a:rPr lang="en-US" dirty="0" err="1"/>
              <a:t>Overleaf’s</a:t>
            </a:r>
            <a:r>
              <a:rPr lang="en-US" dirty="0"/>
              <a:t> fault-tolerant core.</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4</a:t>
            </a:fld>
            <a:endParaRPr lang="en-US"/>
          </a:p>
        </p:txBody>
      </p:sp>
    </p:spTree>
    <p:extLst>
      <p:ext uri="{BB962C8B-B14F-4D97-AF65-F5344CB8AC3E}">
        <p14:creationId xmlns:p14="http://schemas.microsoft.com/office/powerpoint/2010/main" val="1383740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And it’s the same for machine learning systems, take Hugging face from our previous example, &lt;CLICK&gt;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To store and host models, Hugging Face uses containers to quickly spawn and destroy machines. Containers are managed using a cluster management service, Kubernetes &lt;CLICK&gt;.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Internally, Kubernetes uses a reliable controller to manage the control plane. And that controller’s state is reliably stored in the key-value store </a:t>
            </a:r>
            <a:r>
              <a:rPr lang="en-US" dirty="0" err="1"/>
              <a:t>Etcd</a:t>
            </a:r>
            <a:r>
              <a:rPr lang="en-US" dirty="0"/>
              <a:t>.</a:t>
            </a:r>
          </a:p>
          <a:p>
            <a:pPr marL="0" indent="0">
              <a:buFont typeface="Arial" panose="020B0604020202020204" pitchFamily="34" charset="0"/>
              <a:buNone/>
            </a:pPr>
            <a:endParaRPr lang="en-US" dirty="0"/>
          </a:p>
          <a:p>
            <a:pPr marL="0" indent="0">
              <a:buFont typeface="Arial" panose="020B0604020202020204" pitchFamily="34" charset="0"/>
              <a:buNone/>
            </a:pPr>
            <a:r>
              <a:rPr lang="en-US" dirty="0" err="1"/>
              <a:t>etcd</a:t>
            </a:r>
            <a:r>
              <a:rPr lang="en-US" dirty="0"/>
              <a:t>, it is the ML platform’s fault tolerant core. And there’s many more similar examples. </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5</a:t>
            </a:fld>
            <a:endParaRPr lang="en-US"/>
          </a:p>
        </p:txBody>
      </p:sp>
    </p:spTree>
    <p:extLst>
      <p:ext uri="{BB962C8B-B14F-4D97-AF65-F5344CB8AC3E}">
        <p14:creationId xmlns:p14="http://schemas.microsoft.com/office/powerpoint/2010/main" val="3322582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to wrap up with one last example, take decentralized systems that distribute trust:</a:t>
            </a:r>
          </a:p>
          <a:p>
            <a:endParaRPr lang="en-US" dirty="0"/>
          </a:p>
          <a:p>
            <a:r>
              <a:rPr lang="en-US" dirty="0"/>
              <a:t>Consider Azure Confidential Ledger, Microsoft’s distributed trust offering – which Signal uses for key recovery </a:t>
            </a:r>
          </a:p>
          <a:p>
            <a:endParaRPr lang="en-US" dirty="0"/>
          </a:p>
          <a:p>
            <a:r>
              <a:rPr lang="en-US" dirty="0"/>
              <a:t>Or of course the infamous, blockchain ledgers, that enable peer-to-peer transactions without a trusted centralized entity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systems rely on software (using data authenticating structures like Merkle trees) (or the privacy-preserving data encryption) and hardware (like trusted execution engines)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build data stores that distribute trust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data stores form the fault-tolerant core of these decentralized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Signal for its key recovery, uses the Azure confidential </a:t>
            </a:r>
            <a:r>
              <a:rPr lang="en-US" dirty="0" err="1"/>
              <a:t>ledger,which</a:t>
            </a:r>
            <a:r>
              <a:rPr lang="en-US" dirty="0"/>
              <a:t>  is Microsoft’s distributed trust offering, and is also used for key transparency, code transparency, to secure model weights etc.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lose your phone while skiing and need to restore your account, and this may be a true story, ACL)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finally, of course, the infamous blockchains, that enable us to make a peer-to-peer transactions, without having to trust a centralized entity.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6</a:t>
            </a:fld>
            <a:endParaRPr lang="en-US"/>
          </a:p>
        </p:txBody>
      </p:sp>
    </p:spTree>
    <p:extLst>
      <p:ext uri="{BB962C8B-B14F-4D97-AF65-F5344CB8AC3E}">
        <p14:creationId xmlns:p14="http://schemas.microsoft.com/office/powerpoint/2010/main" val="2954477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Fundamentally, the recipe is the same for all large-scale applications.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Somewhere, potentially pretty far down the stack, there exists a persistent data store which internally uses replication.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&lt;&gt;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data stores provide the abstraction of a failure-free service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&lt;&gt;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Internally, the way in which this datastore remains robust to failures is through replicating data using something called consensus, or you might have also heard it under the name of Paxos.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Usually, the small amount state in this stores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state is either key tolerating failures for the whole application,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 to provide you just enough information that applications can use to recover and reboot correctly.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7</a:t>
            </a:fld>
            <a:endParaRPr lang="en-US"/>
          </a:p>
        </p:txBody>
      </p:sp>
    </p:spTree>
    <p:extLst>
      <p:ext uri="{BB962C8B-B14F-4D97-AF65-F5344CB8AC3E}">
        <p14:creationId xmlns:p14="http://schemas.microsoft.com/office/powerpoint/2010/main" val="4207850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7766E-0DF6-CA90-B437-06C18FF2F3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7325D-0FC9-D695-0B79-7D80C94B1A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FCA1E-930F-5760-3D7A-3348D0B31F2F}"/>
              </a:ext>
            </a:extLst>
          </p:cNvPr>
          <p:cNvSpPr>
            <a:spLocks noGrp="1"/>
          </p:cNvSpPr>
          <p:nvPr>
            <p:ph type="body" idx="1"/>
          </p:nvPr>
        </p:nvSpPr>
        <p:spPr/>
        <p:txBody>
          <a:bodyPr/>
          <a:lstStyle/>
          <a:p>
            <a:r>
              <a:rPr lang="en-US" dirty="0"/>
              <a:t>In the last few years, I’ve worked on persistent data stores:</a:t>
            </a:r>
          </a:p>
          <a:p>
            <a:endParaRPr lang="en-US" dirty="0"/>
          </a:p>
          <a:p>
            <a:r>
              <a:rPr lang="en-US" dirty="0"/>
              <a:t>From file systems, key-value stores, to databases and decentralized stores:</a:t>
            </a:r>
          </a:p>
          <a:p>
            <a:endParaRPr lang="en-US" dirty="0"/>
          </a:p>
          <a:p>
            <a:r>
              <a:rPr lang="en-US" dirty="0"/>
              <a:t>I worked on testing the crash consistency of file systems, and file systems that age gracefully</a:t>
            </a:r>
          </a:p>
          <a:p>
            <a:endParaRPr lang="en-US" dirty="0"/>
          </a:p>
          <a:p>
            <a:r>
              <a:rPr lang="en-US" dirty="0"/>
              <a:t>I also worked on key-value stores…</a:t>
            </a:r>
          </a:p>
          <a:p>
            <a:r>
              <a:rPr lang="en-US" dirty="0"/>
              <a:t>	for disaggregated PM</a:t>
            </a:r>
          </a:p>
          <a:p>
            <a:r>
              <a:rPr lang="en-US" dirty="0"/>
              <a:t>	to optimize for cost while storing data across multiple clouds</a:t>
            </a:r>
          </a:p>
          <a:p>
            <a:r>
              <a:rPr lang="en-US" dirty="0"/>
              <a:t>	and to fairly distribute storage resources across multiple tenants on these stores</a:t>
            </a:r>
          </a:p>
          <a:p>
            <a:endParaRPr lang="en-US" dirty="0"/>
          </a:p>
          <a:p>
            <a:r>
              <a:rPr lang="en-US" dirty="0"/>
              <a:t>I also worked on improving the performance of databases</a:t>
            </a:r>
          </a:p>
          <a:p>
            <a:r>
              <a:rPr lang="en-US" dirty="0"/>
              <a:t>	avoid the inherent IO bottlenecks in these systems to make them more efficient:</a:t>
            </a:r>
          </a:p>
          <a:p>
            <a:r>
              <a:rPr lang="en-US" dirty="0"/>
              <a:t>	a data store for personal data , RSMs, and distributed databases </a:t>
            </a:r>
          </a:p>
          <a:p>
            <a:r>
              <a:rPr lang="en-US" dirty="0"/>
              <a:t>	we will discuss metronome in more detail today...</a:t>
            </a:r>
          </a:p>
          <a:p>
            <a:endParaRPr lang="en-US" dirty="0"/>
          </a:p>
          <a:p>
            <a:r>
              <a:rPr lang="en-US" dirty="0"/>
              <a:t>And also designed data stores that distribute trust for decentralized applications</a:t>
            </a:r>
          </a:p>
        </p:txBody>
      </p:sp>
      <p:sp>
        <p:nvSpPr>
          <p:cNvPr id="4" name="Slide Number Placeholder 3">
            <a:extLst>
              <a:ext uri="{FF2B5EF4-FFF2-40B4-BE49-F238E27FC236}">
                <a16:creationId xmlns:a16="http://schemas.microsoft.com/office/drawing/2014/main" id="{33F4F21C-4607-4A74-087D-22BA08F8EB99}"/>
              </a:ext>
            </a:extLst>
          </p:cNvPr>
          <p:cNvSpPr>
            <a:spLocks noGrp="1"/>
          </p:cNvSpPr>
          <p:nvPr>
            <p:ph type="sldNum" sz="quarter" idx="5"/>
          </p:nvPr>
        </p:nvSpPr>
        <p:spPr/>
        <p:txBody>
          <a:bodyPr/>
          <a:lstStyle/>
          <a:p>
            <a:fld id="{179ACF01-F063-384D-9829-DEFEEBDC00D5}" type="slidenum">
              <a:rPr lang="en-US" smtClean="0"/>
              <a:t>8</a:t>
            </a:fld>
            <a:endParaRPr lang="en-US"/>
          </a:p>
        </p:txBody>
      </p:sp>
    </p:spTree>
    <p:extLst>
      <p:ext uri="{BB962C8B-B14F-4D97-AF65-F5344CB8AC3E}">
        <p14:creationId xmlns:p14="http://schemas.microsoft.com/office/powerpoint/2010/main" val="2890394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today’s talk, I’ll focus on the fault tolerance part:</a:t>
            </a:r>
          </a:p>
          <a:p>
            <a:endParaRPr lang="en-US" dirty="0"/>
          </a:p>
          <a:p>
            <a:r>
              <a:rPr lang="en-US" dirty="0"/>
              <a:t>Specifically, what enables applications to tolerate machine failures …. </a:t>
            </a:r>
          </a:p>
          <a:p>
            <a:endParaRPr lang="en-US" dirty="0"/>
          </a:p>
          <a:p>
            <a:r>
              <a:rPr lang="en-US" dirty="0"/>
              <a:t>Address the challenges with consensus protocols</a:t>
            </a:r>
          </a:p>
          <a:p>
            <a:endParaRPr lang="en-US" dirty="0"/>
          </a:p>
          <a:p>
            <a:r>
              <a:rPr lang="en-US" dirty="0"/>
              <a:t>How does it operate and ensure correctness for applications despite machine failures?</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9</a:t>
            </a:fld>
            <a:endParaRPr lang="en-US"/>
          </a:p>
        </p:txBody>
      </p:sp>
    </p:spTree>
    <p:extLst>
      <p:ext uri="{BB962C8B-B14F-4D97-AF65-F5344CB8AC3E}">
        <p14:creationId xmlns:p14="http://schemas.microsoft.com/office/powerpoint/2010/main" val="3885480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argue that </a:t>
            </a:r>
          </a:p>
          <a:p>
            <a:endParaRPr lang="en-US" dirty="0"/>
          </a:p>
          <a:p>
            <a:r>
              <a:rPr lang="en-US" dirty="0"/>
              <a:t>There’s three key pillars for consensus. &lt;CLICK&gt; </a:t>
            </a:r>
          </a:p>
          <a:p>
            <a:endParaRPr lang="en-US" dirty="0"/>
          </a:p>
          <a:p>
            <a:r>
              <a:rPr lang="en-US" dirty="0"/>
              <a:t>First, the abstractions of consensus protocols which is</a:t>
            </a:r>
          </a:p>
          <a:p>
            <a:r>
              <a:rPr lang="en-US" dirty="0"/>
              <a:t>	</a:t>
            </a:r>
            <a:r>
              <a:rPr lang="en-US" sz="1200" b="0" i="0" u="none" strike="noStrike" kern="1200" baseline="0" dirty="0">
                <a:solidFill>
                  <a:schemeClr val="tx1"/>
                </a:solidFill>
                <a:latin typeface="+mn-lt"/>
                <a:ea typeface="+mn-ea"/>
                <a:cs typeface="+mn-cs"/>
              </a:rPr>
              <a:t>the set of assumptions about the failures that can arise, and </a:t>
            </a:r>
            <a:r>
              <a:rPr lang="en-US" dirty="0"/>
              <a:t>how the protocols see these failures</a:t>
            </a:r>
          </a:p>
          <a:p>
            <a:r>
              <a:rPr lang="en-US" sz="1200" b="0" i="0" u="none" strike="noStrike" kern="1200" baseline="0" dirty="0">
                <a:solidFill>
                  <a:schemeClr val="tx1"/>
                </a:solidFill>
                <a:latin typeface="+mn-lt"/>
                <a:ea typeface="+mn-ea"/>
                <a:cs typeface="+mn-cs"/>
              </a:rPr>
              <a:t>	these describe the conditions under which the system will operate</a:t>
            </a:r>
          </a:p>
          <a:p>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 Second, guarantees they can expect from the systems underneath when such failures arise</a:t>
            </a:r>
          </a:p>
          <a:p>
            <a:endParaRPr lang="en-US" dirty="0"/>
          </a:p>
          <a:p>
            <a:r>
              <a:rPr lang="en-US" dirty="0"/>
              <a:t>And third, of course we need them to provide good performance, </a:t>
            </a:r>
          </a:p>
          <a:p>
            <a:r>
              <a:rPr lang="en-US" dirty="0"/>
              <a:t>	they should be able to sustain application workloads and scale as the number of users grow or the data grows. </a:t>
            </a:r>
          </a:p>
          <a:p>
            <a:endParaRPr lang="en-US" dirty="0"/>
          </a:p>
          <a:p>
            <a:r>
              <a:rPr lang="en-US" dirty="0"/>
              <a:t>We’ll talk about all three pillars in this talk! :D</a:t>
            </a:r>
          </a:p>
          <a:p>
            <a:r>
              <a:rPr lang="en-US" dirty="0"/>
              <a:t>	Our recent work at </a:t>
            </a:r>
            <a:r>
              <a:rPr lang="en-US" dirty="0" err="1"/>
              <a:t>HotOS</a:t>
            </a:r>
            <a:r>
              <a:rPr lang="en-US" dirty="0"/>
              <a:t> for abstractions and guarantees</a:t>
            </a:r>
          </a:p>
          <a:p>
            <a:r>
              <a:rPr lang="en-US" dirty="0"/>
              <a:t>	and metronome that improves performance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FIRST, to paint an intuitive picture of consensus, &lt;pause...&gt; let me tell you a little bit about car insurance.</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10</a:t>
            </a:fld>
            <a:endParaRPr lang="en-US"/>
          </a:p>
        </p:txBody>
      </p:sp>
    </p:spTree>
    <p:extLst>
      <p:ext uri="{BB962C8B-B14F-4D97-AF65-F5344CB8AC3E}">
        <p14:creationId xmlns:p14="http://schemas.microsoft.com/office/powerpoint/2010/main" val="1465278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 name="Shape 1185"/>
          <p:cNvSpPr>
            <a:spLocks noGrp="1" noRot="1" noChangeAspect="1"/>
          </p:cNvSpPr>
          <p:nvPr>
            <p:ph type="sldImg"/>
          </p:nvPr>
        </p:nvSpPr>
        <p:spPr>
          <a:prstGeom prst="rect">
            <a:avLst/>
          </a:prstGeom>
        </p:spPr>
        <p:txBody>
          <a:bodyPr/>
          <a:lstStyle/>
          <a:p>
            <a:endParaRPr/>
          </a:p>
        </p:txBody>
      </p:sp>
      <p:sp>
        <p:nvSpPr>
          <p:cNvPr id="1186" name="Shape 1186"/>
          <p:cNvSpPr>
            <a:spLocks noGrp="1"/>
          </p:cNvSpPr>
          <p:nvPr>
            <p:ph type="body" sz="quarter" idx="1"/>
          </p:nvPr>
        </p:nvSpPr>
        <p:spPr>
          <a:prstGeom prst="rect">
            <a:avLst/>
          </a:prstGeom>
        </p:spPr>
        <p:txBody>
          <a:bodyPr/>
          <a:lstStyle/>
          <a:p>
            <a:r>
              <a:rPr dirty="0"/>
              <a:t>Insurance policies follow a simple formula.</a:t>
            </a:r>
          </a:p>
          <a:p>
            <a:endParaRPr dirty="0"/>
          </a:p>
          <a:p>
            <a:r>
              <a:rPr dirty="0"/>
              <a:t>First</a:t>
            </a:r>
            <a:r>
              <a:rPr lang="en-US" dirty="0"/>
              <a:t>,</a:t>
            </a:r>
            <a:r>
              <a:rPr dirty="0"/>
              <a:t> you need to consider what problems you might face in the real world</a:t>
            </a:r>
            <a:endParaRPr lang="en-US" dirty="0"/>
          </a:p>
          <a:p>
            <a:endParaRPr lang="en-US" dirty="0"/>
          </a:p>
          <a:p>
            <a:r>
              <a:rPr lang="en-US" dirty="0"/>
              <a:t>Then based on that you’ll have to pay some cost</a:t>
            </a:r>
          </a:p>
          <a:p>
            <a:endParaRPr lang="en-US" dirty="0"/>
          </a:p>
          <a:p>
            <a:r>
              <a:rPr lang="en-US" dirty="0"/>
              <a:t>But, as a result, you _will_ have protection for your view of the world.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a:t>
            </a:r>
          </a:p>
          <a:p>
            <a:endParaRPr lang="en-US" dirty="0"/>
          </a:p>
        </p:txBody>
      </p:sp>
    </p:spTree>
    <p:extLst>
      <p:ext uri="{BB962C8B-B14F-4D97-AF65-F5344CB8AC3E}">
        <p14:creationId xmlns:p14="http://schemas.microsoft.com/office/powerpoint/2010/main" val="3385405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 name="Shape 1226"/>
          <p:cNvSpPr>
            <a:spLocks noGrp="1" noRot="1" noChangeAspect="1"/>
          </p:cNvSpPr>
          <p:nvPr>
            <p:ph type="sldImg"/>
          </p:nvPr>
        </p:nvSpPr>
        <p:spPr>
          <a:prstGeom prst="rect">
            <a:avLst/>
          </a:prstGeom>
        </p:spPr>
        <p:txBody>
          <a:bodyPr/>
          <a:lstStyle/>
          <a:p>
            <a:endParaRPr/>
          </a:p>
        </p:txBody>
      </p:sp>
      <p:sp>
        <p:nvSpPr>
          <p:cNvPr id="1227" name="Shape 1227"/>
          <p:cNvSpPr>
            <a:spLocks noGrp="1"/>
          </p:cNvSpPr>
          <p:nvPr>
            <p:ph type="body" sz="quarter" idx="1"/>
          </p:nvPr>
        </p:nvSpPr>
        <p:spPr>
          <a:prstGeom prst="rect">
            <a:avLst/>
          </a:prstGeom>
        </p:spPr>
        <p:txBody>
          <a:bodyPr/>
          <a:lstStyle/>
          <a:p>
            <a:r>
              <a:rPr dirty="0"/>
              <a:t>If you just bought a car, you might think the world is all sunshine and rainbows</a:t>
            </a:r>
            <a:r>
              <a:rPr lang="en-US" dirty="0"/>
              <a:t> &lt;&gt;</a:t>
            </a:r>
          </a:p>
          <a:p>
            <a:endParaRPr lang="en-US" dirty="0"/>
          </a:p>
          <a:p>
            <a:r>
              <a:rPr lang="en-US" dirty="0"/>
              <a:t>And for this world view, you could get extremely affordable insurance &lt;&gt;</a:t>
            </a:r>
          </a:p>
          <a:p>
            <a:endParaRPr lang="en-US" dirty="0"/>
          </a:p>
          <a:p>
            <a:r>
              <a:rPr lang="en-US" dirty="0"/>
              <a:t>While still having protection. &gt;?</a:t>
            </a:r>
          </a:p>
          <a:p>
            <a:endParaRPr lang="en-US" dirty="0"/>
          </a:p>
          <a:p>
            <a:r>
              <a:rPr lang="en-US" dirty="0"/>
              <a:t>However, this insurance will only protect us against sunshine and rainbows, so if someone breaks into your car &lt;&gt;</a:t>
            </a:r>
          </a:p>
          <a:p>
            <a:r>
              <a:rPr lang="en-US" dirty="0"/>
              <a:t>you won’t have protection against this because this scenario did not fit into my world view</a:t>
            </a:r>
          </a:p>
        </p:txBody>
      </p:sp>
    </p:spTree>
    <p:extLst>
      <p:ext uri="{BB962C8B-B14F-4D97-AF65-F5344CB8AC3E}">
        <p14:creationId xmlns:p14="http://schemas.microsoft.com/office/powerpoint/2010/main" val="2085847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 name="Shape 1280"/>
          <p:cNvSpPr>
            <a:spLocks noGrp="1" noRot="1" noChangeAspect="1"/>
          </p:cNvSpPr>
          <p:nvPr>
            <p:ph type="sldImg"/>
          </p:nvPr>
        </p:nvSpPr>
        <p:spPr>
          <a:prstGeom prst="rect">
            <a:avLst/>
          </a:prstGeom>
        </p:spPr>
        <p:txBody>
          <a:bodyPr/>
          <a:lstStyle/>
          <a:p>
            <a:endParaRPr/>
          </a:p>
        </p:txBody>
      </p:sp>
      <p:sp>
        <p:nvSpPr>
          <p:cNvPr id="1281" name="Shape 1281"/>
          <p:cNvSpPr>
            <a:spLocks noGrp="1"/>
          </p:cNvSpPr>
          <p:nvPr>
            <p:ph type="body" sz="quarter" idx="1"/>
          </p:nvPr>
        </p:nvSpPr>
        <p:spPr>
          <a:prstGeom prst="rect">
            <a:avLst/>
          </a:prstGeom>
        </p:spPr>
        <p:txBody>
          <a:bodyPr/>
          <a:lstStyle/>
          <a:p>
            <a:r>
              <a:rPr dirty="0"/>
              <a:t>In contrast</a:t>
            </a:r>
          </a:p>
          <a:p>
            <a:endParaRPr dirty="0"/>
          </a:p>
          <a:p>
            <a:r>
              <a:rPr dirty="0"/>
              <a:t>If you’ve had bad experiences with car failures, </a:t>
            </a:r>
            <a:r>
              <a:rPr lang="en-US" dirty="0"/>
              <a:t>you might think even meteors and earthquakes could be on the horizon!!</a:t>
            </a:r>
          </a:p>
          <a:p>
            <a:endParaRPr lang="en-US" dirty="0"/>
          </a:p>
          <a:p>
            <a:r>
              <a:rPr lang="en-US" dirty="0"/>
              <a:t>Getting coverage against this is going to be extremely expensive, BUT ! In this horrible reality, you, you still will be protected </a:t>
            </a:r>
            <a:r>
              <a:rPr lang="en-US" dirty="0">
                <a:sym typeface="Wingdings" pitchFamily="2" charset="2"/>
              </a:rPr>
              <a:t></a:t>
            </a:r>
            <a:endParaRPr lang="en-US" dirty="0"/>
          </a:p>
          <a:p>
            <a:endParaRPr dirty="0"/>
          </a:p>
          <a:p>
            <a:r>
              <a:rPr lang="en-US" dirty="0"/>
              <a:t>Now that same break-in from before is no issue, </a:t>
            </a:r>
            <a:r>
              <a:rPr dirty="0"/>
              <a:t>because that situation </a:t>
            </a:r>
            <a:r>
              <a:rPr lang="en-US" dirty="0"/>
              <a:t>does fit</a:t>
            </a:r>
            <a:r>
              <a:rPr dirty="0"/>
              <a:t> into </a:t>
            </a:r>
            <a:r>
              <a:rPr lang="en-US" dirty="0"/>
              <a:t>your</a:t>
            </a:r>
            <a:r>
              <a:rPr dirty="0"/>
              <a:t> world view.</a:t>
            </a:r>
            <a:endParaRPr lang="en-US" dirty="0"/>
          </a:p>
          <a:p>
            <a:r>
              <a:rPr lang="en-US" dirty="0"/>
              <a:t>&lt;pause&gt;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why have I been talking to you about insurance? Its because....</a:t>
            </a:r>
          </a:p>
        </p:txBody>
      </p:sp>
    </p:spTree>
    <p:extLst>
      <p:ext uri="{BB962C8B-B14F-4D97-AF65-F5344CB8AC3E}">
        <p14:creationId xmlns:p14="http://schemas.microsoft.com/office/powerpoint/2010/main" val="2969358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consensus [BREATHE]   __IS__ an insurance policy. [1… 2…. 3… ]</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14</a:t>
            </a:fld>
            <a:endParaRPr lang="en-US"/>
          </a:p>
        </p:txBody>
      </p:sp>
    </p:spTree>
    <p:extLst>
      <p:ext uri="{BB962C8B-B14F-4D97-AF65-F5344CB8AC3E}">
        <p14:creationId xmlns:p14="http://schemas.microsoft.com/office/powerpoint/2010/main" val="437146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7" name="Shape 1297"/>
          <p:cNvSpPr>
            <a:spLocks noGrp="1" noRot="1" noChangeAspect="1"/>
          </p:cNvSpPr>
          <p:nvPr>
            <p:ph type="sldImg"/>
          </p:nvPr>
        </p:nvSpPr>
        <p:spPr>
          <a:prstGeom prst="rect">
            <a:avLst/>
          </a:prstGeom>
        </p:spPr>
        <p:txBody>
          <a:bodyPr/>
          <a:lstStyle/>
          <a:p>
            <a:endParaRPr/>
          </a:p>
        </p:txBody>
      </p:sp>
      <p:sp>
        <p:nvSpPr>
          <p:cNvPr id="1298" name="Shape 1298"/>
          <p:cNvSpPr>
            <a:spLocks noGrp="1"/>
          </p:cNvSpPr>
          <p:nvPr>
            <p:ph type="body" sz="quarter" idx="1"/>
          </p:nvPr>
        </p:nvSpPr>
        <p:spPr>
          <a:prstGeom prst="rect">
            <a:avLst/>
          </a:prstGeom>
        </p:spPr>
        <p:txBody>
          <a:bodyPr/>
          <a:lstStyle/>
          <a:p>
            <a:endParaRPr dirty="0"/>
          </a:p>
          <a:p>
            <a:r>
              <a:rPr dirty="0"/>
              <a:t>Our world view maps to a fault model</a:t>
            </a:r>
          </a:p>
          <a:p>
            <a:endParaRPr dirty="0"/>
          </a:p>
          <a:p>
            <a:r>
              <a:rPr dirty="0"/>
              <a:t>Our budget is the desired performance and dollar cost</a:t>
            </a:r>
          </a:p>
          <a:p>
            <a:endParaRPr dirty="0"/>
          </a:p>
          <a:p>
            <a:r>
              <a:rPr lang="en-US" dirty="0"/>
              <a:t>and our</a:t>
            </a:r>
            <a:r>
              <a:rPr dirty="0"/>
              <a:t> Guarantees are the traditional safety and liveness you </a:t>
            </a:r>
            <a:r>
              <a:rPr lang="en-US" dirty="0"/>
              <a:t>have come </a:t>
            </a:r>
            <a:r>
              <a:rPr dirty="0"/>
              <a:t>to </a:t>
            </a:r>
            <a:r>
              <a:rPr lang="en-US" dirty="0"/>
              <a:t>know and </a:t>
            </a:r>
            <a:r>
              <a:rPr dirty="0"/>
              <a:t>love</a:t>
            </a:r>
            <a:r>
              <a:rPr lang="en-US" dirty="0"/>
              <a:t>, or hate &lt;shrug&gt;</a:t>
            </a:r>
          </a:p>
          <a:p>
            <a:endParaRPr lang="en-US" dirty="0"/>
          </a:p>
          <a:p>
            <a:r>
              <a:rPr lang="en-US" dirty="0"/>
              <a:t>So, </a:t>
            </a:r>
            <a:endParaRPr dirty="0"/>
          </a:p>
        </p:txBody>
      </p:sp>
    </p:spTree>
    <p:extLst>
      <p:ext uri="{BB962C8B-B14F-4D97-AF65-F5344CB8AC3E}">
        <p14:creationId xmlns:p14="http://schemas.microsoft.com/office/powerpoint/2010/main" val="29268837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9" name="Shape 1329"/>
          <p:cNvSpPr>
            <a:spLocks noGrp="1" noRot="1" noChangeAspect="1"/>
          </p:cNvSpPr>
          <p:nvPr>
            <p:ph type="sldImg"/>
          </p:nvPr>
        </p:nvSpPr>
        <p:spPr>
          <a:prstGeom prst="rect">
            <a:avLst/>
          </a:prstGeom>
        </p:spPr>
        <p:txBody>
          <a:bodyPr/>
          <a:lstStyle/>
          <a:p>
            <a:endParaRPr/>
          </a:p>
        </p:txBody>
      </p:sp>
      <p:sp>
        <p:nvSpPr>
          <p:cNvPr id="1330" name="Shape 1330"/>
          <p:cNvSpPr>
            <a:spLocks noGrp="1"/>
          </p:cNvSpPr>
          <p:nvPr>
            <p:ph type="body" sz="quarter" idx="1"/>
          </p:nvPr>
        </p:nvSpPr>
        <p:spPr>
          <a:prstGeom prst="rect">
            <a:avLst/>
          </a:prstGeom>
        </p:spPr>
        <p:txBody>
          <a:bodyPr/>
          <a:lstStyle/>
          <a:p>
            <a:r>
              <a:rPr lang="en-US" dirty="0"/>
              <a:t>So, if all your machines are new and you would like to assume that you will not face any machine failures</a:t>
            </a:r>
          </a:p>
          <a:p>
            <a:endParaRPr lang="en-US" dirty="0"/>
          </a:p>
          <a:p>
            <a:r>
              <a:rPr lang="en-US" dirty="0"/>
              <a:t>then you’ll have amazing performance for cheap</a:t>
            </a:r>
          </a:p>
          <a:p>
            <a:endParaRPr dirty="0"/>
          </a:p>
          <a:p>
            <a:r>
              <a:rPr lang="en-US" dirty="0"/>
              <a:t>and your </a:t>
            </a:r>
            <a:r>
              <a:rPr dirty="0"/>
              <a:t>systems will also </a:t>
            </a:r>
            <a:r>
              <a:rPr lang="en-US" dirty="0"/>
              <a:t>work well...</a:t>
            </a:r>
            <a:endParaRPr dirty="0"/>
          </a:p>
          <a:p>
            <a:endParaRPr dirty="0"/>
          </a:p>
          <a:p>
            <a:r>
              <a:rPr lang="en-US" dirty="0"/>
              <a:t>BUT,</a:t>
            </a:r>
            <a:r>
              <a:rPr dirty="0"/>
              <a:t> a single machine failure WILL</a:t>
            </a:r>
            <a:r>
              <a:rPr lang="en-US" dirty="0"/>
              <a:t> break our consensus guarantees, causing a deployment disaster</a:t>
            </a:r>
          </a:p>
        </p:txBody>
      </p:sp>
    </p:spTree>
    <p:extLst>
      <p:ext uri="{BB962C8B-B14F-4D97-AF65-F5344CB8AC3E}">
        <p14:creationId xmlns:p14="http://schemas.microsoft.com/office/powerpoint/2010/main" val="1420111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7" name="Shape 1377"/>
          <p:cNvSpPr>
            <a:spLocks noGrp="1" noRot="1" noChangeAspect="1"/>
          </p:cNvSpPr>
          <p:nvPr>
            <p:ph type="sldImg"/>
          </p:nvPr>
        </p:nvSpPr>
        <p:spPr>
          <a:prstGeom prst="rect">
            <a:avLst/>
          </a:prstGeom>
        </p:spPr>
        <p:txBody>
          <a:bodyPr/>
          <a:lstStyle/>
          <a:p>
            <a:endParaRPr/>
          </a:p>
        </p:txBody>
      </p:sp>
      <p:sp>
        <p:nvSpPr>
          <p:cNvPr id="1378" name="Shape 1378"/>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 the other hand,</a:t>
            </a:r>
          </a:p>
          <a:p>
            <a:endParaRPr lang="en-US" dirty="0"/>
          </a:p>
          <a:p>
            <a:r>
              <a:rPr dirty="0"/>
              <a:t>If you assume tens of machines may fail</a:t>
            </a:r>
            <a:r>
              <a:rPr lang="en-US" dirty="0"/>
              <a:t> at</a:t>
            </a:r>
            <a:r>
              <a:rPr dirty="0"/>
              <a:t> any time,</a:t>
            </a:r>
            <a:endParaRPr lang="en-US" dirty="0"/>
          </a:p>
          <a:p>
            <a:endParaRPr lang="en-US" dirty="0"/>
          </a:p>
          <a:p>
            <a:r>
              <a:rPr dirty="0"/>
              <a:t>then you’d </a:t>
            </a:r>
            <a:r>
              <a:rPr lang="en-US" dirty="0"/>
              <a:t>need </a:t>
            </a:r>
            <a:r>
              <a:rPr dirty="0"/>
              <a:t>a lot of money to </a:t>
            </a:r>
            <a:r>
              <a:rPr lang="en-US" dirty="0"/>
              <a:t>run consensus on that huge cluster</a:t>
            </a:r>
          </a:p>
          <a:p>
            <a:endParaRPr lang="en-US" dirty="0"/>
          </a:p>
          <a:p>
            <a:r>
              <a:rPr lang="en-US" dirty="0"/>
              <a:t>But now your </a:t>
            </a:r>
            <a:r>
              <a:rPr dirty="0"/>
              <a:t>systems will </a:t>
            </a:r>
            <a:r>
              <a:rPr lang="en-US" dirty="0"/>
              <a:t>be protected against multiple machine faults</a:t>
            </a:r>
            <a:r>
              <a:rPr dirty="0"/>
              <a:t>.</a:t>
            </a:r>
          </a:p>
          <a:p>
            <a:endParaRPr dirty="0"/>
          </a:p>
          <a:p>
            <a:r>
              <a:rPr lang="en-US" dirty="0"/>
              <a:t>So</a:t>
            </a:r>
            <a:r>
              <a:rPr dirty="0"/>
              <a:t>, a single server failure </a:t>
            </a:r>
            <a:r>
              <a:rPr lang="en-US" dirty="0"/>
              <a:t>will not cause any issues because this situation fits into your world view</a:t>
            </a:r>
            <a:r>
              <a:rPr dirty="0"/>
              <a:t>. </a:t>
            </a:r>
          </a:p>
        </p:txBody>
      </p:sp>
    </p:spTree>
    <p:extLst>
      <p:ext uri="{BB962C8B-B14F-4D97-AF65-F5344CB8AC3E}">
        <p14:creationId xmlns:p14="http://schemas.microsoft.com/office/powerpoint/2010/main" val="1029920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 name="Shape 1415"/>
          <p:cNvSpPr>
            <a:spLocks noGrp="1" noRot="1" noChangeAspect="1"/>
          </p:cNvSpPr>
          <p:nvPr>
            <p:ph type="sldImg"/>
          </p:nvPr>
        </p:nvSpPr>
        <p:spPr>
          <a:prstGeom prst="rect">
            <a:avLst/>
          </a:prstGeom>
        </p:spPr>
        <p:txBody>
          <a:bodyPr/>
          <a:lstStyle/>
          <a:p>
            <a:endParaRPr/>
          </a:p>
        </p:txBody>
      </p:sp>
      <p:sp>
        <p:nvSpPr>
          <p:cNvPr id="1416" name="Shape 1416"/>
          <p:cNvSpPr>
            <a:spLocks noGrp="1"/>
          </p:cNvSpPr>
          <p:nvPr>
            <p:ph type="body" sz="quarter" idx="1"/>
          </p:nvPr>
        </p:nvSpPr>
        <p:spPr>
          <a:prstGeom prst="rect">
            <a:avLst/>
          </a:prstGeom>
        </p:spPr>
        <p:txBody>
          <a:bodyPr/>
          <a:lstStyle/>
          <a:p>
            <a:r>
              <a:rPr dirty="0"/>
              <a:t>The point that I really want to get across is that </a:t>
            </a:r>
            <a:r>
              <a:rPr lang="en-US" dirty="0"/>
              <a:t>with</a:t>
            </a:r>
            <a:r>
              <a:rPr dirty="0"/>
              <a:t> consensus -- You are buying protection for your view of the world</a:t>
            </a:r>
            <a:r>
              <a:rPr lang="en-US" dirty="0"/>
              <a:t>!!!</a:t>
            </a:r>
            <a:endParaRPr dirty="0"/>
          </a:p>
        </p:txBody>
      </p:sp>
    </p:spTree>
    <p:extLst>
      <p:ext uri="{BB962C8B-B14F-4D97-AF65-F5344CB8AC3E}">
        <p14:creationId xmlns:p14="http://schemas.microsoft.com/office/powerpoint/2010/main" val="135298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33C54-8385-A37C-99BA-0A333062A6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28DB7-A6AD-3DE6-D188-9E33A28EC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A61E75-7B85-42AF-75B4-B1DC4B573D99}"/>
              </a:ext>
            </a:extLst>
          </p:cNvPr>
          <p:cNvSpPr>
            <a:spLocks noGrp="1"/>
          </p:cNvSpPr>
          <p:nvPr>
            <p:ph type="body" idx="1"/>
          </p:nvPr>
        </p:nvSpPr>
        <p:spPr/>
        <p:txBody>
          <a:bodyPr/>
          <a:lstStyle/>
          <a:p>
            <a:r>
              <a:rPr lang="en-US" dirty="0"/>
              <a:t>That means!!! your world view -- better -- match reality. &lt;MORE DRAMAAAA&gt;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If you’re in Zurich, you may not have to worry about earthquakes but if you’re in Berkeley you must!</a:t>
            </a:r>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B14B12F-FD93-A2B2-516B-620A0D6C9A00}"/>
              </a:ext>
            </a:extLst>
          </p:cNvPr>
          <p:cNvSpPr>
            <a:spLocks noGrp="1"/>
          </p:cNvSpPr>
          <p:nvPr>
            <p:ph type="sldNum" sz="quarter" idx="5"/>
          </p:nvPr>
        </p:nvSpPr>
        <p:spPr/>
        <p:txBody>
          <a:bodyPr/>
          <a:lstStyle/>
          <a:p>
            <a:fld id="{179ACF01-F063-384D-9829-DEFEEBDC00D5}" type="slidenum">
              <a:rPr lang="en-US" smtClean="0"/>
              <a:t>19</a:t>
            </a:fld>
            <a:endParaRPr lang="en-US"/>
          </a:p>
        </p:txBody>
      </p:sp>
    </p:spTree>
    <p:extLst>
      <p:ext uri="{BB962C8B-B14F-4D97-AF65-F5344CB8AC3E}">
        <p14:creationId xmlns:p14="http://schemas.microsoft.com/office/powerpoint/2010/main" val="8738377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2" name="Shape 1442"/>
          <p:cNvSpPr>
            <a:spLocks noGrp="1" noRot="1" noChangeAspect="1"/>
          </p:cNvSpPr>
          <p:nvPr>
            <p:ph type="sldImg"/>
          </p:nvPr>
        </p:nvSpPr>
        <p:spPr>
          <a:prstGeom prst="rect">
            <a:avLst/>
          </a:prstGeom>
        </p:spPr>
        <p:txBody>
          <a:bodyPr/>
          <a:lstStyle/>
          <a:p>
            <a:endParaRPr/>
          </a:p>
        </p:txBody>
      </p:sp>
      <p:sp>
        <p:nvSpPr>
          <p:cNvPr id="1443" name="Shape 1443"/>
          <p:cNvSpPr>
            <a:spLocks noGrp="1"/>
          </p:cNvSpPr>
          <p:nvPr>
            <p:ph type="body" sz="quarter" idx="1"/>
          </p:nvPr>
        </p:nvSpPr>
        <p:spPr>
          <a:prstGeom prst="rect">
            <a:avLst/>
          </a:prstGeom>
        </p:spPr>
        <p:txBody>
          <a:bodyPr/>
          <a:lstStyle/>
          <a:p>
            <a:r>
              <a:rPr lang="en-US" dirty="0"/>
              <a:t>If in reality only one machine will fail</a:t>
            </a:r>
          </a:p>
          <a:p>
            <a:endParaRPr lang="en-US" dirty="0"/>
          </a:p>
          <a:p>
            <a:r>
              <a:rPr lang="en-US" dirty="0"/>
              <a:t>But my model is too optimistic -- and thinks no machines will fail, then my system is quite likely to break</a:t>
            </a:r>
          </a:p>
          <a:p>
            <a:endParaRPr lang="en-US" dirty="0"/>
          </a:p>
          <a:p>
            <a:r>
              <a:rPr lang="en-US" dirty="0"/>
              <a:t>On the other hand, if my fault model is too pessimistic thinking tens of machines will fail -- then my system will work, but my boss is going to be awfully unhappy with how much money I'm costing them</a:t>
            </a:r>
          </a:p>
          <a:p>
            <a:r>
              <a:rPr lang="en-US" dirty="0"/>
              <a:t>[Pause LONGGGGGG]</a:t>
            </a:r>
          </a:p>
          <a:p>
            <a:endParaRPr dirty="0"/>
          </a:p>
        </p:txBody>
      </p:sp>
    </p:spTree>
    <p:extLst>
      <p:ext uri="{BB962C8B-B14F-4D97-AF65-F5344CB8AC3E}">
        <p14:creationId xmlns:p14="http://schemas.microsoft.com/office/powerpoint/2010/main" val="734369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the real problem with consensus [breath] is that current consensus fault models, [pause] no matter how you configure them, [pause] do not and can not accurately capture reality.</a:t>
            </a:r>
          </a:p>
          <a:p>
            <a:endParaRPr lang="en-US" dirty="0"/>
          </a:p>
          <a:p>
            <a:r>
              <a:rPr lang="en-US" dirty="0"/>
              <a:t>And as a consequence, consensus protocols either overpay for protecting systems or do not fully protect them against failures that do arise in practice!</a:t>
            </a:r>
          </a:p>
          <a:p>
            <a:endParaRPr lang="en-US" dirty="0"/>
          </a:p>
          <a:p>
            <a:r>
              <a:rPr lang="en-US" dirty="0"/>
              <a:t>So we address this mismatch in our current work:</a:t>
            </a:r>
          </a:p>
        </p:txBody>
      </p:sp>
      <p:sp>
        <p:nvSpPr>
          <p:cNvPr id="4" name="Slide Number Placeholder 3"/>
          <p:cNvSpPr>
            <a:spLocks noGrp="1"/>
          </p:cNvSpPr>
          <p:nvPr>
            <p:ph type="sldNum" sz="quarter" idx="5"/>
          </p:nvPr>
        </p:nvSpPr>
        <p:spPr/>
        <p:txBody>
          <a:bodyPr/>
          <a:lstStyle/>
          <a:p>
            <a:fld id="{AEAF59B5-E33B-F841-BACA-140961296580}" type="slidenum">
              <a:rPr lang="en-US" smtClean="0"/>
              <a:t>21</a:t>
            </a:fld>
            <a:endParaRPr lang="en-US"/>
          </a:p>
        </p:txBody>
      </p:sp>
    </p:spTree>
    <p:extLst>
      <p:ext uri="{BB962C8B-B14F-4D97-AF65-F5344CB8AC3E}">
        <p14:creationId xmlns:p14="http://schemas.microsoft.com/office/powerpoint/2010/main" val="106840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convince you that Consensus &lt;pause&gt; must take inspiration from Real Life!</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22</a:t>
            </a:fld>
            <a:endParaRPr lang="en-US"/>
          </a:p>
        </p:txBody>
      </p:sp>
    </p:spTree>
    <p:extLst>
      <p:ext uri="{BB962C8B-B14F-4D97-AF65-F5344CB8AC3E}">
        <p14:creationId xmlns:p14="http://schemas.microsoft.com/office/powerpoint/2010/main" val="21375831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to understand how consensus operates, I want you to focus on two main ideas:</a:t>
            </a:r>
          </a:p>
          <a:p>
            <a:r>
              <a:rPr lang="en-US" dirty="0"/>
              <a:t>log replication and log agreement</a:t>
            </a:r>
          </a:p>
          <a:p>
            <a:endParaRPr lang="en-US" dirty="0"/>
          </a:p>
          <a:p>
            <a:r>
              <a:rPr lang="en-US" dirty="0"/>
              <a:t>To start from where we left off earlier: [ONLY ONE CLICK] &lt;&gt;</a:t>
            </a:r>
          </a:p>
          <a:p>
            <a:r>
              <a:rPr lang="en-US" dirty="0"/>
              <a:t>Applications interact with a persistent store and that store internally replicates data onto </a:t>
            </a:r>
            <a:r>
              <a:rPr lang="en-US" dirty="0" err="1"/>
              <a:t>multile</a:t>
            </a:r>
            <a:r>
              <a:rPr lang="en-US" dirty="0"/>
              <a:t> servers</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23</a:t>
            </a:fld>
            <a:endParaRPr lang="en-US"/>
          </a:p>
        </p:txBody>
      </p:sp>
    </p:spTree>
    <p:extLst>
      <p:ext uri="{BB962C8B-B14F-4D97-AF65-F5344CB8AC3E}">
        <p14:creationId xmlns:p14="http://schemas.microsoft.com/office/powerpoint/2010/main" val="3386764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CF3E1-E309-38A7-B654-D161B611705B}"/>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A4500B77-FFC8-6A9C-24ED-E87D52650550}"/>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29F49CA6-F456-EA3A-D833-832540E13B2C}"/>
              </a:ext>
            </a:extLst>
          </p:cNvPr>
          <p:cNvSpPr>
            <a:spLocks noGrp="1"/>
          </p:cNvSpPr>
          <p:nvPr>
            <p:ph type="body" sz="quarter" idx="1"/>
          </p:nvPr>
        </p:nvSpPr>
        <p:spPr>
          <a:prstGeom prst="rect">
            <a:avLst/>
          </a:prstGeom>
        </p:spPr>
        <p:txBody>
          <a:bodyPr/>
          <a:lstStyle/>
          <a:p>
            <a:r>
              <a:rPr lang="en-US" dirty="0"/>
              <a:t>Applications interact with the store by sending a series of operations</a:t>
            </a:r>
          </a:p>
          <a:p>
            <a:endParaRPr lang="en-US" dirty="0"/>
          </a:p>
          <a:p>
            <a:r>
              <a:rPr lang="en-US" dirty="0"/>
              <a:t>The store using the consensus protocol will store the operations in a log</a:t>
            </a:r>
          </a:p>
          <a:p>
            <a:r>
              <a:rPr lang="en-US" dirty="0"/>
              <a:t>the protocols helps coordinate the group of machines to order these operations and persist them </a:t>
            </a:r>
          </a:p>
          <a:p>
            <a:endParaRPr lang="en-US" dirty="0"/>
          </a:p>
          <a:p>
            <a:endParaRPr lang="en-US" dirty="0"/>
          </a:p>
        </p:txBody>
      </p:sp>
    </p:spTree>
    <p:extLst>
      <p:ext uri="{BB962C8B-B14F-4D97-AF65-F5344CB8AC3E}">
        <p14:creationId xmlns:p14="http://schemas.microsoft.com/office/powerpoint/2010/main" val="3982197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3B41D-ABA7-30C1-60BF-A6E88674BA8E}"/>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ACCFB585-CE3D-A956-7239-EB47C65A408D}"/>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D2DBAC1F-27D0-76E1-7390-692ACCAD02D1}"/>
              </a:ext>
            </a:extLst>
          </p:cNvPr>
          <p:cNvSpPr>
            <a:spLocks noGrp="1"/>
          </p:cNvSpPr>
          <p:nvPr>
            <p:ph type="body" sz="quarter" idx="1"/>
          </p:nvPr>
        </p:nvSpPr>
        <p:spPr>
          <a:prstGeom prst="rect">
            <a:avLst/>
          </a:prstGeom>
        </p:spPr>
        <p:txBody>
          <a:bodyPr/>
          <a:lstStyle/>
          <a:p>
            <a:r>
              <a:rPr lang="en-US" dirty="0"/>
              <a:t>Now to make it really concrete:</a:t>
            </a:r>
          </a:p>
          <a:p>
            <a:endParaRPr lang="en-US" dirty="0"/>
          </a:p>
          <a:p>
            <a:r>
              <a:rPr lang="en-US" dirty="0"/>
              <a:t>if applications send read and write requests,</a:t>
            </a:r>
          </a:p>
          <a:p>
            <a:endParaRPr lang="en-US" dirty="0"/>
          </a:p>
          <a:p>
            <a:r>
              <a:rPr lang="en-US" dirty="0"/>
              <a:t>a persistent store like </a:t>
            </a:r>
            <a:r>
              <a:rPr lang="en-US" dirty="0" err="1"/>
              <a:t>etcd</a:t>
            </a:r>
            <a:r>
              <a:rPr lang="en-US" dirty="0"/>
              <a:t>, with the help of the consensus protocol like RAFT</a:t>
            </a:r>
          </a:p>
          <a:p>
            <a:endParaRPr lang="en-US" dirty="0"/>
          </a:p>
          <a:p>
            <a:r>
              <a:rPr lang="en-US" dirty="0"/>
              <a:t>will order these operations in a log, and coordinate with the group of machines to store them correctly despite a few machine failures</a:t>
            </a:r>
          </a:p>
          <a:p>
            <a:endParaRPr lang="en-US" dirty="0"/>
          </a:p>
          <a:p>
            <a:r>
              <a:rPr lang="en-US" dirty="0"/>
              <a:t>these operations in consensus logs when re-executed in order, </a:t>
            </a:r>
          </a:p>
          <a:p>
            <a:r>
              <a:rPr lang="en-US" dirty="0"/>
              <a:t>will materialize into the latest application state </a:t>
            </a:r>
          </a:p>
        </p:txBody>
      </p:sp>
    </p:spTree>
    <p:extLst>
      <p:ext uri="{BB962C8B-B14F-4D97-AF65-F5344CB8AC3E}">
        <p14:creationId xmlns:p14="http://schemas.microsoft.com/office/powerpoint/2010/main" val="1863887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B51CC-BC2A-7DDE-B182-C298FB473851}"/>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062EE3E6-91AF-AF42-D964-4398356BA545}"/>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1193311A-6895-F8D2-CC86-8AE5D286A0AB}"/>
              </a:ext>
            </a:extLst>
          </p:cNvPr>
          <p:cNvSpPr>
            <a:spLocks noGrp="1"/>
          </p:cNvSpPr>
          <p:nvPr>
            <p:ph type="body" sz="quarter" idx="1"/>
          </p:nvPr>
        </p:nvSpPr>
        <p:spPr>
          <a:prstGeom prst="rect">
            <a:avLst/>
          </a:prstGeom>
        </p:spPr>
        <p:txBody>
          <a:bodyPr/>
          <a:lstStyle/>
          <a:p>
            <a:r>
              <a:rPr lang="en-US" dirty="0"/>
              <a:t>In order for this log to be useful, consensus provides two guarantees.</a:t>
            </a:r>
          </a:p>
          <a:p>
            <a:endParaRPr lang="en-US" dirty="0"/>
          </a:p>
          <a:p>
            <a:r>
              <a:rPr lang="en-US" dirty="0"/>
              <a:t>First – every machine in the protocol agrees on the order of operations in the log.  This property is called Safety.</a:t>
            </a:r>
          </a:p>
          <a:p>
            <a:endParaRPr lang="en-US" dirty="0"/>
          </a:p>
          <a:p>
            <a:r>
              <a:rPr lang="en-US" dirty="0"/>
              <a:t>Second, every operation given to consensus will eventually appear in the log. This property is called liveness</a:t>
            </a:r>
          </a:p>
          <a:p>
            <a:endParaRPr lang="en-US" dirty="0"/>
          </a:p>
          <a:p>
            <a:r>
              <a:rPr lang="en-US" dirty="0"/>
              <a:t>With these two properties, we can use consensus to build complex applications</a:t>
            </a:r>
          </a:p>
        </p:txBody>
      </p:sp>
    </p:spTree>
    <p:extLst>
      <p:ext uri="{BB962C8B-B14F-4D97-AF65-F5344CB8AC3E}">
        <p14:creationId xmlns:p14="http://schemas.microsoft.com/office/powerpoint/2010/main" val="17088538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8338E-1B77-82AB-5FD8-5173D49E726E}"/>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5C21B3F2-8DA8-19DD-C410-7846896496EE}"/>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65F6939B-B02A-813C-0ADB-D3B4B66BA82A}"/>
              </a:ext>
            </a:extLst>
          </p:cNvPr>
          <p:cNvSpPr>
            <a:spLocks noGrp="1"/>
          </p:cNvSpPr>
          <p:nvPr>
            <p:ph type="body" sz="quarter" idx="1"/>
          </p:nvPr>
        </p:nvSpPr>
        <p:spPr>
          <a:prstGeom prst="rect">
            <a:avLst/>
          </a:prstGeom>
        </p:spPr>
        <p:txBody>
          <a:bodyPr/>
          <a:lstStyle/>
          <a:p>
            <a:r>
              <a:rPr lang="en-US" dirty="0"/>
              <a:t>But careful there,</a:t>
            </a:r>
          </a:p>
          <a:p>
            <a:endParaRPr lang="en-US" dirty="0"/>
          </a:p>
          <a:p>
            <a:r>
              <a:rPr lang="en-US" dirty="0"/>
              <a:t>these guarantees hold under specific assumptions of your worldview: or the fault model</a:t>
            </a:r>
          </a:p>
          <a:p>
            <a:endParaRPr lang="en-US" dirty="0"/>
          </a:p>
          <a:p>
            <a:r>
              <a:rPr lang="en-US" dirty="0"/>
              <a:t>if you assume that at most a single machine can fail,</a:t>
            </a:r>
          </a:p>
          <a:p>
            <a:endParaRPr lang="en-US" dirty="0"/>
          </a:p>
          <a:p>
            <a:endParaRPr lang="en-US" dirty="0"/>
          </a:p>
          <a:p>
            <a:endParaRPr lang="en-US" dirty="0"/>
          </a:p>
        </p:txBody>
      </p:sp>
    </p:spTree>
    <p:extLst>
      <p:ext uri="{BB962C8B-B14F-4D97-AF65-F5344CB8AC3E}">
        <p14:creationId xmlns:p14="http://schemas.microsoft.com/office/powerpoint/2010/main" val="3461156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3582-0BB4-1EFE-2525-3CBF55F1FE2C}"/>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713BE1D5-7B9C-6233-F275-19C48B7A2F2B}"/>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18987104-BE53-8988-75E7-B139DF5F4A60}"/>
              </a:ext>
            </a:extLst>
          </p:cNvPr>
          <p:cNvSpPr>
            <a:spLocks noGrp="1"/>
          </p:cNvSpPr>
          <p:nvPr>
            <p:ph type="body" sz="quarter" idx="1"/>
          </p:nvPr>
        </p:nvSpPr>
        <p:spPr>
          <a:prstGeom prst="rect">
            <a:avLst/>
          </a:prstGeom>
        </p:spPr>
        <p:txBody>
          <a:bodyPr/>
          <a:lstStyle/>
          <a:p>
            <a:r>
              <a:rPr lang="en-US" dirty="0"/>
              <a:t>then your consensus protocol will replicate across 3 machines,</a:t>
            </a:r>
          </a:p>
          <a:p>
            <a:endParaRPr lang="en-US" dirty="0"/>
          </a:p>
          <a:p>
            <a:r>
              <a:rPr lang="en-US" dirty="0"/>
              <a:t>and provide guarantees as long as two or more machines do NOT crash together</a:t>
            </a:r>
          </a:p>
        </p:txBody>
      </p:sp>
    </p:spTree>
    <p:extLst>
      <p:ext uri="{BB962C8B-B14F-4D97-AF65-F5344CB8AC3E}">
        <p14:creationId xmlns:p14="http://schemas.microsoft.com/office/powerpoint/2010/main" val="35818071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CF492-24B6-BA22-4D01-AC16C60000AC}"/>
            </a:ext>
          </a:extLst>
        </p:cNvPr>
        <p:cNvGrpSpPr/>
        <p:nvPr/>
      </p:nvGrpSpPr>
      <p:grpSpPr>
        <a:xfrm>
          <a:off x="0" y="0"/>
          <a:ext cx="0" cy="0"/>
          <a:chOff x="0" y="0"/>
          <a:chExt cx="0" cy="0"/>
        </a:xfrm>
      </p:grpSpPr>
      <p:sp>
        <p:nvSpPr>
          <p:cNvPr id="1472" name="Shape 1472">
            <a:extLst>
              <a:ext uri="{FF2B5EF4-FFF2-40B4-BE49-F238E27FC236}">
                <a16:creationId xmlns:a16="http://schemas.microsoft.com/office/drawing/2014/main" id="{FC3FB731-A4BD-B0A5-2670-5DBBC29CEBB9}"/>
              </a:ext>
            </a:extLst>
          </p:cNvPr>
          <p:cNvSpPr>
            <a:spLocks noGrp="1" noRot="1" noChangeAspect="1"/>
          </p:cNvSpPr>
          <p:nvPr>
            <p:ph type="sldImg"/>
          </p:nvPr>
        </p:nvSpPr>
        <p:spPr>
          <a:prstGeom prst="rect">
            <a:avLst/>
          </a:prstGeom>
        </p:spPr>
        <p:txBody>
          <a:bodyPr/>
          <a:lstStyle/>
          <a:p>
            <a:endParaRPr/>
          </a:p>
        </p:txBody>
      </p:sp>
      <p:sp>
        <p:nvSpPr>
          <p:cNvPr id="1473" name="Shape 1473">
            <a:extLst>
              <a:ext uri="{FF2B5EF4-FFF2-40B4-BE49-F238E27FC236}">
                <a16:creationId xmlns:a16="http://schemas.microsoft.com/office/drawing/2014/main" id="{040142E1-BE72-D889-C475-43D1636370BE}"/>
              </a:ext>
            </a:extLst>
          </p:cNvPr>
          <p:cNvSpPr>
            <a:spLocks noGrp="1"/>
          </p:cNvSpPr>
          <p:nvPr>
            <p:ph type="body" sz="quarter" idx="1"/>
          </p:nvPr>
        </p:nvSpPr>
        <p:spPr>
          <a:prstGeom prst="rect">
            <a:avLst/>
          </a:prstGeom>
        </p:spPr>
        <p:txBody>
          <a:bodyPr/>
          <a:lstStyle/>
          <a:p>
            <a:r>
              <a:rPr lang="en-US" dirty="0"/>
              <a:t>As a result, we say these systems use an f-threshold fault model</a:t>
            </a:r>
          </a:p>
          <a:p>
            <a:endParaRPr lang="en-US" dirty="0"/>
          </a:p>
          <a:p>
            <a:r>
              <a:rPr lang="en-US" dirty="0"/>
              <a:t>Meaning they only provide their guarantees when the real number of faults in a system is &lt;= f</a:t>
            </a:r>
          </a:p>
          <a:p>
            <a:endParaRPr lang="en-US" dirty="0"/>
          </a:p>
          <a:p>
            <a:r>
              <a:rPr lang="en-US" dirty="0"/>
              <a:t>Even in this f threshold model, there are many variations on what a fault means.</a:t>
            </a:r>
          </a:p>
          <a:p>
            <a:endParaRPr lang="en-US" dirty="0"/>
          </a:p>
        </p:txBody>
      </p:sp>
    </p:spTree>
    <p:extLst>
      <p:ext uri="{BB962C8B-B14F-4D97-AF65-F5344CB8AC3E}">
        <p14:creationId xmlns:p14="http://schemas.microsoft.com/office/powerpoint/2010/main" val="3918855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1" name="Shape 1581"/>
          <p:cNvSpPr>
            <a:spLocks noGrp="1" noRot="1" noChangeAspect="1"/>
          </p:cNvSpPr>
          <p:nvPr>
            <p:ph type="sldImg"/>
          </p:nvPr>
        </p:nvSpPr>
        <p:spPr>
          <a:prstGeom prst="rect">
            <a:avLst/>
          </a:prstGeom>
        </p:spPr>
        <p:txBody>
          <a:bodyPr/>
          <a:lstStyle/>
          <a:p>
            <a:endParaRPr/>
          </a:p>
        </p:txBody>
      </p:sp>
      <p:sp>
        <p:nvSpPr>
          <p:cNvPr id="1582" name="Shape 1582"/>
          <p:cNvSpPr>
            <a:spLocks noGrp="1"/>
          </p:cNvSpPr>
          <p:nvPr>
            <p:ph type="body" sz="quarter" idx="1"/>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Crash Fault Tolerance uses a network of 2f+1 nodes to withstand f __crash__</a:t>
            </a:r>
          </a:p>
          <a:p>
            <a:r>
              <a:rPr lang="en-US" dirty="0"/>
              <a:t>Crash faults where faulty machines stop working</a:t>
            </a:r>
          </a:p>
          <a:p>
            <a:endParaRPr lang="en-US" dirty="0"/>
          </a:p>
          <a:p>
            <a:r>
              <a:rPr lang="en-US" dirty="0"/>
              <a:t>Byzantine Fault tolerance can handle f __byzantine__ faults where faulty machines may deviate from the protocol</a:t>
            </a:r>
          </a:p>
          <a:p>
            <a:endParaRPr lang="en-US" dirty="0"/>
          </a:p>
          <a:p>
            <a:r>
              <a:rPr lang="en-US" dirty="0"/>
              <a:t>And there are models like upright which mix the two to handle some number of crash and byzantine faults</a:t>
            </a:r>
          </a:p>
          <a:p>
            <a:endParaRPr lang="en-US" dirty="0"/>
          </a:p>
          <a:p>
            <a:r>
              <a:rPr lang="en-US" dirty="0"/>
              <a:t>All of these build on the same f-threshold fault model</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E3BC0-2E14-E060-9E33-B1FC255B0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C3638D-62C7-EBB2-84EC-6E52973419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E125A-FC14-9DF3-2536-AF226C7B14BE}"/>
              </a:ext>
            </a:extLst>
          </p:cNvPr>
          <p:cNvSpPr>
            <a:spLocks noGrp="1"/>
          </p:cNvSpPr>
          <p:nvPr>
            <p:ph type="body" idx="1"/>
          </p:nvPr>
        </p:nvSpPr>
        <p:spPr/>
        <p:txBody>
          <a:bodyPr/>
          <a:lstStyle/>
          <a:p>
            <a:r>
              <a:rPr lang="en-US" dirty="0"/>
              <a:t>In our work studying f-threshold fault models, we make three key observations!    </a:t>
            </a:r>
          </a:p>
          <a:p>
            <a:endParaRPr lang="en-US" dirty="0"/>
          </a:p>
          <a:p>
            <a:r>
              <a:rPr lang="en-US" dirty="0"/>
              <a:t>Current &lt;&gt; f-threshold fault models poorly align with reality</a:t>
            </a:r>
          </a:p>
          <a:p>
            <a:endParaRPr lang="en-US" dirty="0"/>
          </a:p>
          <a:p>
            <a:r>
              <a:rPr lang="en-US" dirty="0"/>
              <a:t>Because fundamentally, everyone (sheepishly: except consensus researchers ofc!) &lt;&gt; think about failures in terms of probabilities</a:t>
            </a:r>
          </a:p>
          <a:p>
            <a:endParaRPr lang="en-US" dirty="0"/>
          </a:p>
          <a:p>
            <a:r>
              <a:rPr lang="en-US" dirty="0"/>
              <a:t>And when faults are probabilistic… protocols can provide NO better than &lt;&gt; probabilistic guarantees!</a:t>
            </a:r>
          </a:p>
          <a:p>
            <a:endParaRPr lang="en-US" dirty="0"/>
          </a:p>
          <a:p>
            <a:r>
              <a:rPr lang="en-US" dirty="0"/>
              <a:t>Let’s take a closer look at each of them!</a:t>
            </a:r>
          </a:p>
        </p:txBody>
      </p:sp>
      <p:sp>
        <p:nvSpPr>
          <p:cNvPr id="4" name="Slide Number Placeholder 3">
            <a:extLst>
              <a:ext uri="{FF2B5EF4-FFF2-40B4-BE49-F238E27FC236}">
                <a16:creationId xmlns:a16="http://schemas.microsoft.com/office/drawing/2014/main" id="{4ABF3832-3A2A-4FEE-0251-916A9C329A19}"/>
              </a:ext>
            </a:extLst>
          </p:cNvPr>
          <p:cNvSpPr>
            <a:spLocks noGrp="1"/>
          </p:cNvSpPr>
          <p:nvPr>
            <p:ph type="sldNum" sz="quarter" idx="5"/>
          </p:nvPr>
        </p:nvSpPr>
        <p:spPr/>
        <p:txBody>
          <a:bodyPr/>
          <a:lstStyle/>
          <a:p>
            <a:fld id="{AEAF59B5-E33B-F841-BACA-140961296580}" type="slidenum">
              <a:rPr lang="en-US" smtClean="0"/>
              <a:t>31</a:t>
            </a:fld>
            <a:endParaRPr lang="en-US"/>
          </a:p>
        </p:txBody>
      </p:sp>
    </p:spTree>
    <p:extLst>
      <p:ext uri="{BB962C8B-B14F-4D97-AF65-F5344CB8AC3E}">
        <p14:creationId xmlns:p14="http://schemas.microsoft.com/office/powerpoint/2010/main" val="3227688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6EB9-5B9E-ED69-B0FD-DD5D1A149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973AE-5154-E606-CE5B-6D1CD9BD1D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44D29D-6A81-E8B7-77CF-AA80D60B551D}"/>
              </a:ext>
            </a:extLst>
          </p:cNvPr>
          <p:cNvSpPr>
            <a:spLocks noGrp="1"/>
          </p:cNvSpPr>
          <p:nvPr>
            <p:ph type="body" idx="1"/>
          </p:nvPr>
        </p:nvSpPr>
        <p:spPr/>
        <p:txBody>
          <a:bodyPr/>
          <a:lstStyle/>
          <a:p>
            <a:r>
              <a:rPr lang="en-US" dirty="0">
                <a:solidFill>
                  <a:srgbClr val="000000"/>
                </a:solidFill>
                <a:effectLst/>
                <a:latin typeface="Helvetica"/>
                <a:cs typeface="Helvetica"/>
              </a:rPr>
              <a:t>As we mentioned earlier, </a:t>
            </a:r>
            <a:endParaRPr lang="en-US" dirty="0">
              <a:solidFill>
                <a:srgbClr val="000000"/>
              </a:solidFill>
              <a:effectLst/>
              <a:latin typeface="Helvetica" pitchFamily="2" charset="0"/>
            </a:endParaRPr>
          </a:p>
          <a:p>
            <a:pPr>
              <a:buNone/>
            </a:pPr>
            <a:endParaRPr lang="en-US" dirty="0">
              <a:solidFill>
                <a:srgbClr val="000000"/>
              </a:solidFill>
              <a:effectLst/>
              <a:latin typeface="Helvetica"/>
              <a:cs typeface="Helvetica"/>
            </a:endParaRPr>
          </a:p>
          <a:p>
            <a:pPr>
              <a:buNone/>
            </a:pPr>
            <a:r>
              <a:rPr lang="en-US" dirty="0">
                <a:solidFill>
                  <a:srgbClr val="000000"/>
                </a:solidFill>
                <a:effectLst/>
                <a:latin typeface="Helvetica"/>
                <a:cs typeface="Helvetica"/>
              </a:rPr>
              <a:t>a fault model defines the assumed world view of the consensus protocol. </a:t>
            </a:r>
            <a:endParaRPr lang="en-US" dirty="0">
              <a:solidFill>
                <a:srgbClr val="000000"/>
              </a:solidFill>
              <a:effectLst/>
              <a:latin typeface="Helvetica" pitchFamily="2" charset="0"/>
            </a:endParaRPr>
          </a:p>
          <a:p>
            <a:pPr>
              <a:buNone/>
            </a:pPr>
            <a:endParaRPr lang="en-US" dirty="0">
              <a:solidFill>
                <a:srgbClr val="000000"/>
              </a:solidFill>
              <a:effectLst/>
              <a:latin typeface="Helvetica"/>
              <a:cs typeface="Helvetica"/>
            </a:endParaRPr>
          </a:p>
          <a:p>
            <a:pPr>
              <a:buNone/>
            </a:pPr>
            <a:r>
              <a:rPr lang="en-US" dirty="0">
                <a:solidFill>
                  <a:srgbClr val="000000"/>
                </a:solidFill>
                <a:effectLst/>
                <a:latin typeface="Helvetica"/>
                <a:cs typeface="Helvetica"/>
              </a:rPr>
              <a:t>Today, developers make assumptions about the network, the type of faults, and the number of faults.</a:t>
            </a:r>
            <a:endParaRPr lang="en-US" dirty="0"/>
          </a:p>
          <a:p>
            <a:endParaRPr lang="en-US" dirty="0"/>
          </a:p>
          <a:p>
            <a:r>
              <a:rPr lang="en-US" dirty="0"/>
              <a:t>In effect, &lt;&gt; protocols are designed to view nodes as either correct or faulty</a:t>
            </a:r>
          </a:p>
          <a:p>
            <a:endParaRPr lang="en-US" dirty="0"/>
          </a:p>
          <a:p>
            <a:r>
              <a:rPr lang="en-US" dirty="0"/>
              <a:t>And they protect against failures as if they are uniformly distributed amongst all nodes!</a:t>
            </a:r>
          </a:p>
          <a:p>
            <a:endParaRPr lang="en-US" dirty="0"/>
          </a:p>
          <a:p>
            <a:r>
              <a:rPr lang="en-US" dirty="0"/>
              <a:t>But…, in practice… all nodes can fail &lt;&gt; and some nodes &lt;&gt; are more likely to fail than others.</a:t>
            </a:r>
          </a:p>
          <a:p>
            <a:endParaRPr lang="en-US" dirty="0"/>
          </a:p>
        </p:txBody>
      </p:sp>
      <p:sp>
        <p:nvSpPr>
          <p:cNvPr id="4" name="Slide Number Placeholder 3">
            <a:extLst>
              <a:ext uri="{FF2B5EF4-FFF2-40B4-BE49-F238E27FC236}">
                <a16:creationId xmlns:a16="http://schemas.microsoft.com/office/drawing/2014/main" id="{485C64CB-3F0B-BC99-1D7E-2994868844A3}"/>
              </a:ext>
            </a:extLst>
          </p:cNvPr>
          <p:cNvSpPr>
            <a:spLocks noGrp="1"/>
          </p:cNvSpPr>
          <p:nvPr>
            <p:ph type="sldNum" sz="quarter" idx="5"/>
          </p:nvPr>
        </p:nvSpPr>
        <p:spPr/>
        <p:txBody>
          <a:bodyPr/>
          <a:lstStyle/>
          <a:p>
            <a:fld id="{AEAF59B5-E33B-F841-BACA-140961296580}" type="slidenum">
              <a:rPr lang="en-US" smtClean="0"/>
              <a:t>32</a:t>
            </a:fld>
            <a:endParaRPr lang="en-US"/>
          </a:p>
        </p:txBody>
      </p:sp>
    </p:spTree>
    <p:extLst>
      <p:ext uri="{BB962C8B-B14F-4D97-AF65-F5344CB8AC3E}">
        <p14:creationId xmlns:p14="http://schemas.microsoft.com/office/powerpoint/2010/main" val="31148476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because faults are not uniform… and they are RARELY homogenous!</a:t>
            </a:r>
          </a:p>
          <a:p>
            <a:endParaRPr lang="en-US" dirty="0"/>
          </a:p>
          <a:p>
            <a:r>
              <a:rPr lang="en-US" dirty="0"/>
              <a:t>For example, machines that are improperly cooled experience higher fault rates. </a:t>
            </a:r>
          </a:p>
          <a:p>
            <a:endParaRPr lang="en-US" dirty="0"/>
          </a:p>
          <a:p>
            <a:r>
              <a:rPr lang="en-US" dirty="0"/>
              <a:t>Here, an AFR or annual fault rate of 2.1%, means that 21 of your 1000 disks will fail over the course of one year! At higher temperatures, __68__ out of 1000 disks could fail in a year.</a:t>
            </a:r>
          </a:p>
          <a:p>
            <a:endParaRPr lang="en-US" dirty="0"/>
          </a:p>
          <a:p>
            <a:r>
              <a:rPr lang="en-US" dirty="0"/>
              <a:t>&lt;&gt;</a:t>
            </a:r>
          </a:p>
          <a:p>
            <a:r>
              <a:rPr lang="en-US" dirty="0"/>
              <a:t>faults also often depend on both the exact hardware model and manufacturer.</a:t>
            </a:r>
          </a:p>
          <a:p>
            <a:endParaRPr lang="en-US" dirty="0"/>
          </a:p>
          <a:p>
            <a:r>
              <a:rPr lang="en-US" dirty="0"/>
              <a:t>&lt;&gt;</a:t>
            </a:r>
          </a:p>
          <a:p>
            <a:r>
              <a:rPr lang="en-US" dirty="0"/>
              <a:t>Now if we consider the cloud with different compute offerings, a </a:t>
            </a:r>
            <a:r>
              <a:rPr lang="en-US" dirty="0" err="1"/>
              <a:t>spotVM</a:t>
            </a:r>
            <a:r>
              <a:rPr lang="en-US" dirty="0"/>
              <a:t> is far more likely to fail than a standard VM, depending on the time of day!</a:t>
            </a:r>
          </a:p>
          <a:p>
            <a:endParaRPr lang="en-US" dirty="0"/>
          </a:p>
          <a:p>
            <a:r>
              <a:rPr lang="en-US" dirty="0"/>
              <a:t>In some systems, these non-uniform failure rates capture more complex, trust dynamics.</a:t>
            </a:r>
          </a:p>
          <a:p>
            <a:endParaRPr lang="en-US" dirty="0"/>
          </a:p>
          <a:p>
            <a:r>
              <a:rPr lang="en-US" dirty="0"/>
              <a:t>In stake-based blockchains, for example, all parties need not be trusted uniformly: If I have a higher stake, I have more to lose if the system fails, I’d be a better bet to avoid failures!</a:t>
            </a:r>
          </a:p>
          <a:p>
            <a:endParaRPr lang="en-US" dirty="0"/>
          </a:p>
          <a:p>
            <a:endParaRPr lang="en-US" dirty="0"/>
          </a:p>
        </p:txBody>
      </p:sp>
      <p:sp>
        <p:nvSpPr>
          <p:cNvPr id="4" name="Slide Number Placeholder 3"/>
          <p:cNvSpPr>
            <a:spLocks noGrp="1"/>
          </p:cNvSpPr>
          <p:nvPr>
            <p:ph type="sldNum" sz="quarter" idx="5"/>
          </p:nvPr>
        </p:nvSpPr>
        <p:spPr/>
        <p:txBody>
          <a:bodyPr/>
          <a:lstStyle/>
          <a:p>
            <a:fld id="{AEAF59B5-E33B-F841-BACA-140961296580}" type="slidenum">
              <a:rPr lang="en-US" smtClean="0"/>
              <a:t>33</a:t>
            </a:fld>
            <a:endParaRPr lang="en-US"/>
          </a:p>
        </p:txBody>
      </p:sp>
    </p:spTree>
    <p:extLst>
      <p:ext uri="{BB962C8B-B14F-4D97-AF65-F5344CB8AC3E}">
        <p14:creationId xmlns:p14="http://schemas.microsoft.com/office/powerpoint/2010/main" val="34919458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956C4-9306-F1F5-AC61-CDBE678F79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6C408F-C82C-3641-200E-EB8A8521A1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0A0D9-C632-4B48-2686-E63599EE78ED}"/>
              </a:ext>
            </a:extLst>
          </p:cNvPr>
          <p:cNvSpPr>
            <a:spLocks noGrp="1"/>
          </p:cNvSpPr>
          <p:nvPr>
            <p:ph type="body" idx="1"/>
          </p:nvPr>
        </p:nvSpPr>
        <p:spPr/>
        <p:txBody>
          <a:bodyPr/>
          <a:lstStyle/>
          <a:p>
            <a:r>
              <a:rPr lang="en-US" dirty="0"/>
              <a:t>In practice, fault rates are almost always changing with time! &lt;slow&gt;</a:t>
            </a:r>
          </a:p>
          <a:p>
            <a:endParaRPr lang="en-US" dirty="0"/>
          </a:p>
          <a:p>
            <a:r>
              <a:rPr lang="en-US" dirty="0"/>
              <a:t>The fault rate increases with a machine’s age, usage, and load on the system!</a:t>
            </a:r>
          </a:p>
          <a:p>
            <a:endParaRPr lang="en-US" dirty="0"/>
          </a:p>
          <a:p>
            <a:r>
              <a:rPr lang="en-US" dirty="0"/>
              <a:t>For example, &lt;&gt; disks follow a bath-tub curve: they have three unique phases:</a:t>
            </a:r>
          </a:p>
          <a:p>
            <a:endParaRPr lang="en-US" dirty="0"/>
          </a:p>
          <a:p>
            <a:r>
              <a:rPr lang="en-US" dirty="0"/>
              <a:t>a high infant mortality rate, a stable useful life, and a wear-out phase –with a high fault rate. This is trend holds for most hardware.</a:t>
            </a:r>
          </a:p>
          <a:p>
            <a:endParaRPr lang="en-US" dirty="0"/>
          </a:p>
          <a:p>
            <a:r>
              <a:rPr lang="en-US" dirty="0"/>
              <a:t>If we look at </a:t>
            </a:r>
            <a:r>
              <a:rPr lang="en-US" dirty="0" err="1"/>
              <a:t>SpotVMs</a:t>
            </a:r>
            <a:r>
              <a:rPr lang="en-US" dirty="0"/>
              <a:t>, their eviction rate also changes throughout their lifespan!</a:t>
            </a:r>
          </a:p>
          <a:p>
            <a:endParaRPr lang="en-US" dirty="0"/>
          </a:p>
          <a:p>
            <a:r>
              <a:rPr lang="en-US" dirty="0"/>
              <a:t>In systems with complex-trust dynamics, the changing geo-political scenario could also change how trustworthy different parties are!</a:t>
            </a:r>
          </a:p>
          <a:p>
            <a:endParaRPr lang="en-US" dirty="0"/>
          </a:p>
          <a:p>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55.31% of the evicted spot VMs and 32.80% of the deleted spot VMs live longer than one hour.</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C9D9BE9-66AE-9865-6000-4F103A2A7498}"/>
              </a:ext>
            </a:extLst>
          </p:cNvPr>
          <p:cNvSpPr>
            <a:spLocks noGrp="1"/>
          </p:cNvSpPr>
          <p:nvPr>
            <p:ph type="sldNum" sz="quarter" idx="5"/>
          </p:nvPr>
        </p:nvSpPr>
        <p:spPr/>
        <p:txBody>
          <a:bodyPr/>
          <a:lstStyle/>
          <a:p>
            <a:fld id="{AEAF59B5-E33B-F841-BACA-140961296580}" type="slidenum">
              <a:rPr lang="en-US" smtClean="0"/>
              <a:t>34</a:t>
            </a:fld>
            <a:endParaRPr lang="en-US"/>
          </a:p>
        </p:txBody>
      </p:sp>
    </p:spTree>
    <p:extLst>
      <p:ext uri="{BB962C8B-B14F-4D97-AF65-F5344CB8AC3E}">
        <p14:creationId xmlns:p14="http://schemas.microsoft.com/office/powerpoint/2010/main" val="3991233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30B1C-1787-0C82-23DA-1B66695F8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4042A-1A7E-1C60-EBF5-EC9F9555F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2BE71-E7EE-B94B-84E7-66439A666595}"/>
              </a:ext>
            </a:extLst>
          </p:cNvPr>
          <p:cNvSpPr>
            <a:spLocks noGrp="1"/>
          </p:cNvSpPr>
          <p:nvPr>
            <p:ph type="body" idx="1"/>
          </p:nvPr>
        </p:nvSpPr>
        <p:spPr/>
        <p:txBody>
          <a:bodyPr/>
          <a:lstStyle/>
          <a:p>
            <a:r>
              <a:rPr lang="en-US" dirty="0"/>
              <a:t>Even worse, Machine faults can be correlated! (this is a </a:t>
            </a:r>
            <a:r>
              <a:rPr lang="en-US" dirty="0" err="1"/>
              <a:t>reaaaal</a:t>
            </a:r>
            <a:r>
              <a:rPr lang="en-US" dirty="0"/>
              <a:t> pain!!!)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Often, they are not exactly bound by “f” either!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Consider the recent </a:t>
            </a:r>
            <a:r>
              <a:rPr lang="en-US" dirty="0" err="1"/>
              <a:t>crowdstrike</a:t>
            </a:r>
            <a:r>
              <a:rPr lang="en-US" dirty="0"/>
              <a:t> outage at Microsoft.</a:t>
            </a:r>
          </a:p>
          <a:p>
            <a:br>
              <a:rPr lang="en-US" dirty="0"/>
            </a:br>
            <a:r>
              <a:rPr lang="en-US" dirty="0"/>
              <a:t>New software updates caused a widespread downtime of multiple servers at Microsoft</a:t>
            </a:r>
          </a:p>
          <a:p>
            <a:r>
              <a:rPr lang="en-US" dirty="0"/>
              <a:t>leading to up to 5.4 Billion dollars in lost revenue!</a:t>
            </a:r>
          </a:p>
          <a:p>
            <a:endParaRPr lang="en-US" dirty="0"/>
          </a:p>
          <a:p>
            <a:endParaRPr lang="en-US" dirty="0"/>
          </a:p>
          <a:p>
            <a:r>
              <a:rPr lang="en-US" dirty="0"/>
              <a:t>-------------------</a:t>
            </a:r>
          </a:p>
          <a:p>
            <a:r>
              <a:rPr lang="en-US" b="0" i="0" dirty="0">
                <a:solidFill>
                  <a:srgbClr val="EEF0FF"/>
                </a:solidFill>
                <a:effectLst/>
                <a:latin typeface="Google Sans"/>
              </a:rPr>
              <a:t>a faulty software update from the cybersecurity firm CrowdStrike. This update, intended for </a:t>
            </a:r>
            <a:r>
              <a:rPr lang="en-US" b="0" i="0" dirty="0">
                <a:solidFill>
                  <a:srgbClr val="EEF0FF"/>
                </a:solidFill>
                <a:effectLst/>
                <a:latin typeface="Google Sans"/>
                <a:hlinkClick r:id="rId3"/>
              </a:rPr>
              <a:t>Falcon Sensor</a:t>
            </a:r>
            <a:r>
              <a:rPr lang="en-US" b="0" i="0" dirty="0">
                <a:solidFill>
                  <a:srgbClr val="EEF0FF"/>
                </a:solidFill>
                <a:effectLst/>
                <a:latin typeface="Google Sans"/>
              </a:rPr>
              <a:t> security software, caused widespread crashes and unresponsiveness</a:t>
            </a:r>
          </a:p>
          <a:p>
            <a:r>
              <a:rPr lang="en-US" b="0" i="0" dirty="0">
                <a:solidFill>
                  <a:srgbClr val="666666"/>
                </a:solidFill>
                <a:effectLst/>
                <a:latin typeface="Arial" panose="020B0604020202020204" pitchFamily="34" charset="0"/>
              </a:rPr>
              <a:t>$5.4 billion</a:t>
            </a:r>
            <a:endParaRPr lang="en-US" dirty="0"/>
          </a:p>
        </p:txBody>
      </p:sp>
      <p:sp>
        <p:nvSpPr>
          <p:cNvPr id="4" name="Slide Number Placeholder 3">
            <a:extLst>
              <a:ext uri="{FF2B5EF4-FFF2-40B4-BE49-F238E27FC236}">
                <a16:creationId xmlns:a16="http://schemas.microsoft.com/office/drawing/2014/main" id="{4A42C312-1D67-D129-DC62-5A467E204675}"/>
              </a:ext>
            </a:extLst>
          </p:cNvPr>
          <p:cNvSpPr>
            <a:spLocks noGrp="1"/>
          </p:cNvSpPr>
          <p:nvPr>
            <p:ph type="sldNum" sz="quarter" idx="5"/>
          </p:nvPr>
        </p:nvSpPr>
        <p:spPr/>
        <p:txBody>
          <a:bodyPr/>
          <a:lstStyle/>
          <a:p>
            <a:fld id="{AEAF59B5-E33B-F841-BACA-140961296580}" type="slidenum">
              <a:rPr lang="en-US" smtClean="0"/>
              <a:t>35</a:t>
            </a:fld>
            <a:endParaRPr lang="en-US"/>
          </a:p>
        </p:txBody>
      </p:sp>
    </p:spTree>
    <p:extLst>
      <p:ext uri="{BB962C8B-B14F-4D97-AF65-F5344CB8AC3E}">
        <p14:creationId xmlns:p14="http://schemas.microsoft.com/office/powerpoint/2010/main" val="8954143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6EA64-8F43-803C-E5EB-62891F4DD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A9BF0-3BD2-E585-7C6D-C5929573D6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F02628-9070-5117-35BF-12E04CF28930}"/>
              </a:ext>
            </a:extLst>
          </p:cNvPr>
          <p:cNvSpPr>
            <a:spLocks noGrp="1"/>
          </p:cNvSpPr>
          <p:nvPr>
            <p:ph type="body" idx="1"/>
          </p:nvPr>
        </p:nvSpPr>
        <p:spPr/>
        <p:txBody>
          <a:bodyPr/>
          <a:lstStyle/>
          <a:p>
            <a:r>
              <a:rPr lang="en-US" dirty="0"/>
              <a:t>Faults are also complex!</a:t>
            </a:r>
          </a:p>
          <a:p>
            <a:endParaRPr lang="en-US" dirty="0"/>
          </a:p>
          <a:p>
            <a:r>
              <a:rPr lang="en-US" dirty="0"/>
              <a:t>Recent works highlight that silent compute errors and data corruptions </a:t>
            </a:r>
          </a:p>
          <a:p>
            <a:endParaRPr lang="en-US" dirty="0"/>
          </a:p>
          <a:p>
            <a:r>
              <a:rPr lang="en-US" dirty="0"/>
              <a:t>Are a </a:t>
            </a:r>
            <a:r>
              <a:rPr lang="en-US"/>
              <a:t>phenomenon which can occur scale</a:t>
            </a:r>
            <a:r>
              <a:rPr lang="en-US" dirty="0"/>
              <a:t>!</a:t>
            </a:r>
          </a:p>
        </p:txBody>
      </p:sp>
      <p:sp>
        <p:nvSpPr>
          <p:cNvPr id="4" name="Slide Number Placeholder 3">
            <a:extLst>
              <a:ext uri="{FF2B5EF4-FFF2-40B4-BE49-F238E27FC236}">
                <a16:creationId xmlns:a16="http://schemas.microsoft.com/office/drawing/2014/main" id="{37F787ED-EA58-3CC2-E3A7-0A247A71F5D4}"/>
              </a:ext>
            </a:extLst>
          </p:cNvPr>
          <p:cNvSpPr>
            <a:spLocks noGrp="1"/>
          </p:cNvSpPr>
          <p:nvPr>
            <p:ph type="sldNum" sz="quarter" idx="5"/>
          </p:nvPr>
        </p:nvSpPr>
        <p:spPr/>
        <p:txBody>
          <a:bodyPr/>
          <a:lstStyle/>
          <a:p>
            <a:fld id="{AEAF59B5-E33B-F841-BACA-140961296580}" type="slidenum">
              <a:rPr lang="en-US" smtClean="0"/>
              <a:t>36</a:t>
            </a:fld>
            <a:endParaRPr lang="en-US"/>
          </a:p>
        </p:txBody>
      </p:sp>
    </p:spTree>
    <p:extLst>
      <p:ext uri="{BB962C8B-B14F-4D97-AF65-F5344CB8AC3E}">
        <p14:creationId xmlns:p14="http://schemas.microsoft.com/office/powerpoint/2010/main" val="30947010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Overall, the point I want to emphasize is that,</a:t>
            </a:r>
          </a:p>
          <a:p>
            <a:endParaRPr lang="en-US"/>
          </a:p>
          <a:p>
            <a:r>
              <a:rPr lang="en-US"/>
              <a:t>In practice, faults ARE probabilistic and</a:t>
            </a:r>
          </a:p>
          <a:p>
            <a:endParaRPr lang="en-US"/>
          </a:p>
          <a:p>
            <a:r>
              <a:rPr lang="en-US"/>
              <a:t>In other domains, we have already been reasoning about machine faults using probability curves.</a:t>
            </a:r>
          </a:p>
          <a:p>
            <a:endParaRPr lang="en-US"/>
          </a:p>
          <a:p>
            <a:r>
              <a:rPr lang="en-US"/>
              <a:t>&lt;pause&gt;</a:t>
            </a:r>
          </a:p>
          <a:p>
            <a:endParaRPr lang="en-US"/>
          </a:p>
          <a:p>
            <a:r>
              <a:rPr lang="en-US"/>
              <a:t>So we ask - &lt;look around&gt; - why should consensus be any different?</a:t>
            </a:r>
          </a:p>
          <a:p>
            <a:endParaRPr lang="en-US"/>
          </a:p>
          <a:p>
            <a:endParaRPr lang="en-US"/>
          </a:p>
        </p:txBody>
      </p:sp>
      <p:sp>
        <p:nvSpPr>
          <p:cNvPr id="4" name="Slide Number Placeholder 3"/>
          <p:cNvSpPr>
            <a:spLocks noGrp="1"/>
          </p:cNvSpPr>
          <p:nvPr>
            <p:ph type="sldNum" sz="quarter" idx="5"/>
          </p:nvPr>
        </p:nvSpPr>
        <p:spPr/>
        <p:txBody>
          <a:bodyPr/>
          <a:lstStyle/>
          <a:p>
            <a:fld id="{AEAF59B5-E33B-F841-BACA-140961296580}" type="slidenum">
              <a:rPr lang="en-US" smtClean="0"/>
              <a:t>37</a:t>
            </a:fld>
            <a:endParaRPr lang="en-US"/>
          </a:p>
        </p:txBody>
      </p:sp>
    </p:spTree>
    <p:extLst>
      <p:ext uri="{BB962C8B-B14F-4D97-AF65-F5344CB8AC3E}">
        <p14:creationId xmlns:p14="http://schemas.microsoft.com/office/powerpoint/2010/main" val="18151696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6426F-6A8A-0E25-44D8-9BB7E1E739D4}"/>
            </a:ext>
          </a:extLst>
        </p:cNvPr>
        <p:cNvGrpSpPr/>
        <p:nvPr/>
      </p:nvGrpSpPr>
      <p:grpSpPr>
        <a:xfrm>
          <a:off x="0" y="0"/>
          <a:ext cx="0" cy="0"/>
          <a:chOff x="0" y="0"/>
          <a:chExt cx="0" cy="0"/>
        </a:xfrm>
      </p:grpSpPr>
      <p:sp>
        <p:nvSpPr>
          <p:cNvPr id="1604" name="Shape 1604">
            <a:extLst>
              <a:ext uri="{FF2B5EF4-FFF2-40B4-BE49-F238E27FC236}">
                <a16:creationId xmlns:a16="http://schemas.microsoft.com/office/drawing/2014/main" id="{516ED0C4-DE01-F016-913D-0D7333C9F5B5}"/>
              </a:ext>
            </a:extLst>
          </p:cNvPr>
          <p:cNvSpPr>
            <a:spLocks noGrp="1" noRot="1" noChangeAspect="1"/>
          </p:cNvSpPr>
          <p:nvPr>
            <p:ph type="sldImg"/>
          </p:nvPr>
        </p:nvSpPr>
        <p:spPr>
          <a:prstGeom prst="rect">
            <a:avLst/>
          </a:prstGeom>
        </p:spPr>
        <p:txBody>
          <a:bodyPr/>
          <a:lstStyle/>
          <a:p>
            <a:endParaRPr/>
          </a:p>
        </p:txBody>
      </p:sp>
      <p:sp>
        <p:nvSpPr>
          <p:cNvPr id="1605" name="Shape 1605">
            <a:extLst>
              <a:ext uri="{FF2B5EF4-FFF2-40B4-BE49-F238E27FC236}">
                <a16:creationId xmlns:a16="http://schemas.microsoft.com/office/drawing/2014/main" id="{1D34A289-0CE1-1758-71C7-00CD092F6E55}"/>
              </a:ext>
            </a:extLst>
          </p:cNvPr>
          <p:cNvSpPr>
            <a:spLocks noGrp="1"/>
          </p:cNvSpPr>
          <p:nvPr>
            <p:ph type="body" sz="quarter" idx="1"/>
          </p:nvPr>
        </p:nvSpPr>
        <p:spPr>
          <a:prstGeom prst="rect">
            <a:avLst/>
          </a:prstGeom>
        </p:spPr>
        <p:txBody>
          <a:bodyPr/>
          <a:lstStyle/>
          <a:p>
            <a:r>
              <a:rPr lang="en-US" dirty="0"/>
              <a:t>If we take a step back… and look at the guarantees of consensus protocols TODAY &lt;&gt;</a:t>
            </a:r>
          </a:p>
          <a:p>
            <a:endParaRPr lang="en-US" dirty="0"/>
          </a:p>
          <a:p>
            <a:r>
              <a:rPr lang="en-US" dirty="0"/>
              <a:t>They provide all... or nothing... guarantees.</a:t>
            </a:r>
          </a:p>
          <a:p>
            <a:endParaRPr lang="en-US" dirty="0"/>
          </a:p>
          <a:p>
            <a:r>
              <a:rPr lang="en-US" dirty="0"/>
              <a:t>Systems are guaranteed to be safe and live with less than f node failures</a:t>
            </a:r>
          </a:p>
          <a:p>
            <a:endParaRPr lang="en-US" dirty="0"/>
          </a:p>
          <a:p>
            <a:r>
              <a:rPr lang="en-US" dirty="0"/>
              <a:t>And provide no guarantees whatsoever... if the number of failures exceed f.</a:t>
            </a:r>
          </a:p>
          <a:p>
            <a:endParaRPr lang="en-US" dirty="0"/>
          </a:p>
          <a:p>
            <a:endParaRPr dirty="0"/>
          </a:p>
        </p:txBody>
      </p:sp>
    </p:spTree>
    <p:extLst>
      <p:ext uri="{BB962C8B-B14F-4D97-AF65-F5344CB8AC3E}">
        <p14:creationId xmlns:p14="http://schemas.microsoft.com/office/powerpoint/2010/main" val="27169375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8F3A-C7D3-C002-803C-E7C062DEF060}"/>
            </a:ext>
          </a:extLst>
        </p:cNvPr>
        <p:cNvGrpSpPr/>
        <p:nvPr/>
      </p:nvGrpSpPr>
      <p:grpSpPr>
        <a:xfrm>
          <a:off x="0" y="0"/>
          <a:ext cx="0" cy="0"/>
          <a:chOff x="0" y="0"/>
          <a:chExt cx="0" cy="0"/>
        </a:xfrm>
      </p:grpSpPr>
      <p:sp>
        <p:nvSpPr>
          <p:cNvPr id="1604" name="Shape 1604">
            <a:extLst>
              <a:ext uri="{FF2B5EF4-FFF2-40B4-BE49-F238E27FC236}">
                <a16:creationId xmlns:a16="http://schemas.microsoft.com/office/drawing/2014/main" id="{29B5F1EE-B5C0-BACF-EF9E-3F39F35B115A}"/>
              </a:ext>
            </a:extLst>
          </p:cNvPr>
          <p:cNvSpPr>
            <a:spLocks noGrp="1" noRot="1" noChangeAspect="1"/>
          </p:cNvSpPr>
          <p:nvPr>
            <p:ph type="sldImg"/>
          </p:nvPr>
        </p:nvSpPr>
        <p:spPr>
          <a:prstGeom prst="rect">
            <a:avLst/>
          </a:prstGeom>
        </p:spPr>
        <p:txBody>
          <a:bodyPr/>
          <a:lstStyle/>
          <a:p>
            <a:endParaRPr/>
          </a:p>
        </p:txBody>
      </p:sp>
      <p:sp>
        <p:nvSpPr>
          <p:cNvPr id="1605" name="Shape 1605">
            <a:extLst>
              <a:ext uri="{FF2B5EF4-FFF2-40B4-BE49-F238E27FC236}">
                <a16:creationId xmlns:a16="http://schemas.microsoft.com/office/drawing/2014/main" id="{9ADE84E4-A1A6-8CE3-968B-685773501E95}"/>
              </a:ext>
            </a:extLst>
          </p:cNvPr>
          <p:cNvSpPr>
            <a:spLocks noGrp="1"/>
          </p:cNvSpPr>
          <p:nvPr>
            <p:ph type="body" sz="quarter" idx="1"/>
          </p:nvPr>
        </p:nvSpPr>
        <p:spPr>
          <a:prstGeom prst="rect">
            <a:avLst/>
          </a:prstGeom>
        </p:spPr>
        <p:txBody>
          <a:bodyPr/>
          <a:lstStyle/>
          <a:p>
            <a:r>
              <a:rPr lang="en-US" dirty="0"/>
              <a:t>But, in practice,</a:t>
            </a:r>
          </a:p>
          <a:p>
            <a:endParaRPr lang="en-US" dirty="0"/>
          </a:p>
          <a:p>
            <a:r>
              <a:rPr lang="en-US" dirty="0"/>
              <a:t>it is always possible for failures to exceed f!</a:t>
            </a:r>
          </a:p>
          <a:p>
            <a:r>
              <a:rPr lang="en-US" dirty="0"/>
              <a:t>&lt;&gt; So no consensus protocol can provide a guarantee stronger than probabilistic safety and liveness. </a:t>
            </a:r>
          </a:p>
          <a:p>
            <a:endParaRPr lang="en-US" dirty="0"/>
          </a:p>
          <a:p>
            <a:r>
              <a:rPr lang="en-US" dirty="0"/>
              <a:t>&lt;&gt;Every node has a non-zero probability of failure and eventually every node WILL fail.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&lt;&gt;So, no system can make 100% guarantees! </a:t>
            </a:r>
          </a:p>
          <a:p>
            <a:endParaRPr lang="en-US" dirty="0"/>
          </a:p>
          <a:p>
            <a:endParaRPr lang="en-US" dirty="0"/>
          </a:p>
          <a:p>
            <a:endParaRPr lang="en-US" dirty="0"/>
          </a:p>
          <a:p>
            <a:r>
              <a:rPr lang="en-US" dirty="0"/>
              <a:t>-------</a:t>
            </a:r>
          </a:p>
          <a:p>
            <a:r>
              <a:rPr lang="en-US" dirty="0"/>
              <a:t>[For longer talks, add slide to describe mismatched guarantees]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fundamentally, safety and liveness properties do not match with how applications think about guarantees!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example, a system that is Live could also be 0% available… making it unusable for the application.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ideally, we want </a:t>
            </a:r>
            <a:r>
              <a:rPr lang="en-US" sz="1200" dirty="0">
                <a:latin typeface="Avenir Light" panose="020B0402020203020204" pitchFamily="34" charset="77"/>
              </a:rPr>
              <a:t>probabilistic guarantees that are a better match with application demands!</a:t>
            </a:r>
          </a:p>
          <a:p>
            <a:endParaRPr lang="en-US" dirty="0"/>
          </a:p>
        </p:txBody>
      </p:sp>
    </p:spTree>
    <p:extLst>
      <p:ext uri="{BB962C8B-B14F-4D97-AF65-F5344CB8AC3E}">
        <p14:creationId xmlns:p14="http://schemas.microsoft.com/office/powerpoint/2010/main" val="33321635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AFC2A-16E4-CF1F-B303-BC0B2F935FF6}"/>
            </a:ext>
          </a:extLst>
        </p:cNvPr>
        <p:cNvGrpSpPr/>
        <p:nvPr/>
      </p:nvGrpSpPr>
      <p:grpSpPr>
        <a:xfrm>
          <a:off x="0" y="0"/>
          <a:ext cx="0" cy="0"/>
          <a:chOff x="0" y="0"/>
          <a:chExt cx="0" cy="0"/>
        </a:xfrm>
      </p:grpSpPr>
      <p:sp>
        <p:nvSpPr>
          <p:cNvPr id="1604" name="Shape 1604">
            <a:extLst>
              <a:ext uri="{FF2B5EF4-FFF2-40B4-BE49-F238E27FC236}">
                <a16:creationId xmlns:a16="http://schemas.microsoft.com/office/drawing/2014/main" id="{74A1ED72-09F7-FFC9-AC83-853D110777E9}"/>
              </a:ext>
            </a:extLst>
          </p:cNvPr>
          <p:cNvSpPr>
            <a:spLocks noGrp="1" noRot="1" noChangeAspect="1"/>
          </p:cNvSpPr>
          <p:nvPr>
            <p:ph type="sldImg"/>
          </p:nvPr>
        </p:nvSpPr>
        <p:spPr>
          <a:prstGeom prst="rect">
            <a:avLst/>
          </a:prstGeom>
        </p:spPr>
        <p:txBody>
          <a:bodyPr/>
          <a:lstStyle/>
          <a:p>
            <a:endParaRPr/>
          </a:p>
        </p:txBody>
      </p:sp>
      <p:sp>
        <p:nvSpPr>
          <p:cNvPr id="1605" name="Shape 1605">
            <a:extLst>
              <a:ext uri="{FF2B5EF4-FFF2-40B4-BE49-F238E27FC236}">
                <a16:creationId xmlns:a16="http://schemas.microsoft.com/office/drawing/2014/main" id="{D2E5C134-DE16-52B7-0CF2-2B3555449AB9}"/>
              </a:ext>
            </a:extLst>
          </p:cNvPr>
          <p:cNvSpPr>
            <a:spLocks noGrp="1"/>
          </p:cNvSpPr>
          <p:nvPr>
            <p:ph type="body" sz="quarter" idx="1"/>
          </p:nvPr>
        </p:nvSpPr>
        <p:spPr>
          <a:prstGeom prst="rect">
            <a:avLst/>
          </a:prstGeom>
        </p:spPr>
        <p:txBody>
          <a:bodyPr/>
          <a:lstStyle/>
          <a:p>
            <a:r>
              <a:rPr lang="en-US" dirty="0"/>
              <a:t>We’ll spare you the math details here…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effectLst/>
                <a:latin typeface="Helvetica" pitchFamily="2" charset="0"/>
              </a:rPr>
              <a:t>But on real hardware… consensus is already probabilistic, like it or not! &lt;pause&gt;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paper we conducted a probabilistic analysis and </a:t>
            </a:r>
            <a:r>
              <a:rPr lang="en-US" dirty="0">
                <a:solidFill>
                  <a:srgbClr val="000000"/>
                </a:solidFill>
                <a:effectLst/>
                <a:latin typeface="Helvetica" pitchFamily="2" charset="0"/>
              </a:rPr>
              <a:t>found that in a three node deployment where each node suffers a 1% fault rate, Raft, a popular crash-fault tolerant protocol, is only 3-nines [safe and live]</a:t>
            </a:r>
            <a:endParaRPr lang="en-US" dirty="0"/>
          </a:p>
          <a:p>
            <a:pPr>
              <a:buNone/>
            </a:pPr>
            <a:endParaRPr lang="en-US" dirty="0">
              <a:solidFill>
                <a:srgbClr val="000000"/>
              </a:solidFill>
              <a:effectLst/>
              <a:latin typeface="Helvetica" pitchFamily="2" charset="0"/>
            </a:endParaRPr>
          </a:p>
          <a:p>
            <a:r>
              <a:rPr lang="en-US" dirty="0"/>
              <a:t> </a:t>
            </a:r>
          </a:p>
        </p:txBody>
      </p:sp>
    </p:spTree>
    <p:extLst>
      <p:ext uri="{BB962C8B-B14F-4D97-AF65-F5344CB8AC3E}">
        <p14:creationId xmlns:p14="http://schemas.microsoft.com/office/powerpoint/2010/main" val="411865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1D92B-EEF6-1BDB-5D8F-C1D01589D41B}"/>
            </a:ext>
          </a:extLst>
        </p:cNvPr>
        <p:cNvGrpSpPr/>
        <p:nvPr/>
      </p:nvGrpSpPr>
      <p:grpSpPr>
        <a:xfrm>
          <a:off x="0" y="0"/>
          <a:ext cx="0" cy="0"/>
          <a:chOff x="0" y="0"/>
          <a:chExt cx="0" cy="0"/>
        </a:xfrm>
      </p:grpSpPr>
      <p:sp>
        <p:nvSpPr>
          <p:cNvPr id="1604" name="Shape 1604">
            <a:extLst>
              <a:ext uri="{FF2B5EF4-FFF2-40B4-BE49-F238E27FC236}">
                <a16:creationId xmlns:a16="http://schemas.microsoft.com/office/drawing/2014/main" id="{8F3FBA4A-ED7A-5D5E-473C-C8A70E9F876F}"/>
              </a:ext>
            </a:extLst>
          </p:cNvPr>
          <p:cNvSpPr>
            <a:spLocks noGrp="1" noRot="1" noChangeAspect="1"/>
          </p:cNvSpPr>
          <p:nvPr>
            <p:ph type="sldImg"/>
          </p:nvPr>
        </p:nvSpPr>
        <p:spPr>
          <a:prstGeom prst="rect">
            <a:avLst/>
          </a:prstGeom>
        </p:spPr>
        <p:txBody>
          <a:bodyPr/>
          <a:lstStyle/>
          <a:p>
            <a:endParaRPr/>
          </a:p>
        </p:txBody>
      </p:sp>
      <p:sp>
        <p:nvSpPr>
          <p:cNvPr id="1605" name="Shape 1605">
            <a:extLst>
              <a:ext uri="{FF2B5EF4-FFF2-40B4-BE49-F238E27FC236}">
                <a16:creationId xmlns:a16="http://schemas.microsoft.com/office/drawing/2014/main" id="{65D5B4BA-A6A1-BDA2-5964-3CB7F2F525C3}"/>
              </a:ext>
            </a:extLst>
          </p:cNvPr>
          <p:cNvSpPr>
            <a:spLocks noGrp="1"/>
          </p:cNvSpPr>
          <p:nvPr>
            <p:ph type="body" sz="quarter" idx="1"/>
          </p:nvPr>
        </p:nvSpPr>
        <p:spPr>
          <a:prstGeom prst="rect">
            <a:avLst/>
          </a:prstGeom>
        </p:spPr>
        <p:txBody>
          <a:bodyPr/>
          <a:lstStyle/>
          <a:p>
            <a:r>
              <a:rPr dirty="0"/>
              <a:t>Storage systems recogni</a:t>
            </a:r>
            <a:r>
              <a:rPr lang="en-US" dirty="0"/>
              <a:t>z</a:t>
            </a:r>
            <a:r>
              <a:rPr dirty="0"/>
              <a:t>e this reality already. </a:t>
            </a:r>
            <a:endParaRPr lang="en-US" dirty="0"/>
          </a:p>
          <a:p>
            <a:endParaRPr lang="en-US" dirty="0"/>
          </a:p>
          <a:p>
            <a:r>
              <a:rPr dirty="0"/>
              <a:t>S3, for instance, describes</a:t>
            </a:r>
            <a:r>
              <a:rPr lang="en-US" dirty="0"/>
              <a:t> </a:t>
            </a:r>
            <a:r>
              <a:rPr dirty="0"/>
              <a:t>its guarantees </a:t>
            </a:r>
            <a:r>
              <a:rPr lang="en-US" dirty="0"/>
              <a:t>to exceed 11 9s of durability</a:t>
            </a:r>
          </a:p>
          <a:p>
            <a:r>
              <a:rPr lang="en-US" dirty="0"/>
              <a:t>And they customize their availability to exceed applications’ availability SLA or service level agreement</a:t>
            </a:r>
          </a:p>
          <a:p>
            <a:endParaRPr lang="en-US" dirty="0"/>
          </a:p>
          <a:p>
            <a:endParaRPr lang="en-US" dirty="0"/>
          </a:p>
          <a:p>
            <a:r>
              <a:rPr lang="en-US" dirty="0"/>
              <a:t>So again we ask– why should consensus be any different?</a:t>
            </a:r>
            <a:endParaRPr dirty="0"/>
          </a:p>
        </p:txBody>
      </p:sp>
    </p:spTree>
    <p:extLst>
      <p:ext uri="{BB962C8B-B14F-4D97-AF65-F5344CB8AC3E}">
        <p14:creationId xmlns:p14="http://schemas.microsoft.com/office/powerpoint/2010/main" val="27672914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vision,</a:t>
            </a:r>
          </a:p>
          <a:p>
            <a:endParaRPr lang="en-US" dirty="0"/>
          </a:p>
          <a:p>
            <a:r>
              <a:rPr lang="en-US" dirty="0"/>
              <a:t>is probabilistic consensus for the real world!</a:t>
            </a:r>
          </a:p>
          <a:p>
            <a:endParaRPr lang="en-US" dirty="0"/>
          </a:p>
          <a:p>
            <a:r>
              <a:rPr lang="en-US" dirty="0"/>
              <a:t>&lt;&gt;</a:t>
            </a:r>
          </a:p>
          <a:p>
            <a:r>
              <a:rPr lang="en-US" dirty="0"/>
              <a:t>We want to utilize existing knowledge of machine faults to design probabilistic fault models that accurately capture reality</a:t>
            </a:r>
          </a:p>
        </p:txBody>
      </p:sp>
      <p:sp>
        <p:nvSpPr>
          <p:cNvPr id="4" name="Slide Number Placeholder 3"/>
          <p:cNvSpPr>
            <a:spLocks noGrp="1"/>
          </p:cNvSpPr>
          <p:nvPr>
            <p:ph type="sldNum" sz="quarter" idx="5"/>
          </p:nvPr>
        </p:nvSpPr>
        <p:spPr/>
        <p:txBody>
          <a:bodyPr/>
          <a:lstStyle/>
          <a:p>
            <a:fld id="{AEAF59B5-E33B-F841-BACA-140961296580}" type="slidenum">
              <a:rPr lang="en-US" smtClean="0"/>
              <a:t>42</a:t>
            </a:fld>
            <a:endParaRPr lang="en-US"/>
          </a:p>
        </p:txBody>
      </p:sp>
    </p:spTree>
    <p:extLst>
      <p:ext uri="{BB962C8B-B14F-4D97-AF65-F5344CB8AC3E}">
        <p14:creationId xmlns:p14="http://schemas.microsoft.com/office/powerpoint/2010/main" val="852720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CE3C7-6827-4919-6B44-5CEC2CB2CF8A}"/>
            </a:ext>
          </a:extLst>
        </p:cNvPr>
        <p:cNvGrpSpPr/>
        <p:nvPr/>
      </p:nvGrpSpPr>
      <p:grpSpPr>
        <a:xfrm>
          <a:off x="0" y="0"/>
          <a:ext cx="0" cy="0"/>
          <a:chOff x="0" y="0"/>
          <a:chExt cx="0" cy="0"/>
        </a:xfrm>
      </p:grpSpPr>
      <p:sp>
        <p:nvSpPr>
          <p:cNvPr id="1604" name="Shape 1604">
            <a:extLst>
              <a:ext uri="{FF2B5EF4-FFF2-40B4-BE49-F238E27FC236}">
                <a16:creationId xmlns:a16="http://schemas.microsoft.com/office/drawing/2014/main" id="{234C9A7E-84E3-48F7-A06D-7E85B5ACF95D}"/>
              </a:ext>
            </a:extLst>
          </p:cNvPr>
          <p:cNvSpPr>
            <a:spLocks noGrp="1" noRot="1" noChangeAspect="1"/>
          </p:cNvSpPr>
          <p:nvPr>
            <p:ph type="sldImg"/>
          </p:nvPr>
        </p:nvSpPr>
        <p:spPr>
          <a:prstGeom prst="rect">
            <a:avLst/>
          </a:prstGeom>
        </p:spPr>
        <p:txBody>
          <a:bodyPr/>
          <a:lstStyle/>
          <a:p>
            <a:endParaRPr/>
          </a:p>
        </p:txBody>
      </p:sp>
      <mc:AlternateContent xmlns:mc="http://schemas.openxmlformats.org/markup-compatibility/2006" xmlns:a14="http://schemas.microsoft.com/office/drawing/2010/main">
        <mc:Choice Requires="a14">
          <p:sp>
            <p:nvSpPr>
              <p:cNvPr id="1605" name="Shape 1605">
                <a:extLst>
                  <a:ext uri="{FF2B5EF4-FFF2-40B4-BE49-F238E27FC236}">
                    <a16:creationId xmlns:a16="http://schemas.microsoft.com/office/drawing/2014/main" id="{6126C94A-BFDD-2FB4-E965-9C4C8736CA21}"/>
                  </a:ext>
                </a:extLst>
              </p:cNvPr>
              <p:cNvSpPr>
                <a:spLocks noGrp="1"/>
              </p:cNvSpPr>
              <p:nvPr>
                <p:ph type="body" sz="quarter" idx="1"/>
              </p:nvPr>
            </p:nvSpPr>
            <p:spPr>
              <a:prstGeom prst="rect">
                <a:avLst/>
              </a:prstGeom>
            </p:spPr>
            <p:txBody>
              <a:bodyPr/>
              <a:lstStyle/>
              <a:p>
                <a:r>
                  <a:rPr lang="en-US" dirty="0"/>
                  <a:t>The main challenge to realize our vision, </a:t>
                </a:r>
              </a:p>
              <a:p>
                <a:endParaRPr lang="en-US" dirty="0"/>
              </a:p>
              <a:p>
                <a:r>
                  <a:rPr lang="en-US" dirty="0"/>
                  <a:t>is to avoid making consensus protocols more complex or less useful as a consequence!</a:t>
                </a:r>
              </a:p>
              <a:p>
                <a:endParaRPr lang="en-US" dirty="0"/>
              </a:p>
              <a:p>
                <a:r>
                  <a:rPr lang="en-US" dirty="0"/>
                  <a:t>The biggest strength of the existing f threshold fault model is that it is SIMPLE.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Light" panose="020B0402020203020204" pitchFamily="34" charset="77"/>
                  </a:rPr>
                  <a:t>A single parameter </a:t>
                </a:r>
                <a14:m>
                  <m:oMath xmlns:m="http://schemas.openxmlformats.org/officeDocument/2006/math">
                    <m:r>
                      <m:rPr>
                        <m:sty m:val="p"/>
                      </m:rPr>
                      <a:rPr lang="en-US" b="0" i="0" smtClean="0">
                        <a:latin typeface="Cambria Math" panose="02040503050406030204" pitchFamily="18" charset="0"/>
                      </a:rPr>
                      <m:t>f</m:t>
                    </m:r>
                    <m:r>
                      <a:rPr lang="en-US" b="0" i="0" smtClean="0">
                        <a:latin typeface="Cambria Math" panose="02040503050406030204" pitchFamily="18" charset="0"/>
                      </a:rPr>
                      <m:t> </m:t>
                    </m:r>
                  </m:oMath>
                </a14:m>
                <a:r>
                  <a:rPr lang="en-US" dirty="0">
                    <a:latin typeface="Avenir Light" panose="020B0402020203020204" pitchFamily="34" charset="77"/>
                  </a:rPr>
                  <a:t> decides the number of replicas and faults,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Light" panose="020B0402020203020204" pitchFamily="34" charset="77"/>
                  </a:rPr>
                  <a:t>and you get 100% guarantees if parameter this matches reality</a:t>
                </a:r>
                <a:endParaRPr lang="en-US" dirty="0"/>
              </a:p>
              <a:p>
                <a:endParaRPr lang="en-US" dirty="0"/>
              </a:p>
              <a:p>
                <a:r>
                  <a:rPr lang="en-US" dirty="0"/>
                  <a:t>So for a probabilistic fault model to be useful, we NEED to have simple abstractions for failure</a:t>
                </a:r>
              </a:p>
            </p:txBody>
          </p:sp>
        </mc:Choice>
        <mc:Fallback xmlns="">
          <p:sp>
            <p:nvSpPr>
              <p:cNvPr id="1605" name="Shape 1605">
                <a:extLst>
                  <a:ext uri="{FF2B5EF4-FFF2-40B4-BE49-F238E27FC236}">
                    <a16:creationId xmlns:a16="http://schemas.microsoft.com/office/drawing/2014/main" id="{6126C94A-BFDD-2FB4-E965-9C4C8736CA21}"/>
                  </a:ext>
                </a:extLst>
              </p:cNvPr>
              <p:cNvSpPr>
                <a:spLocks noGrp="1"/>
              </p:cNvSpPr>
              <p:nvPr>
                <p:ph type="body" sz="quarter" idx="1"/>
              </p:nvPr>
            </p:nvSpPr>
            <p:spPr>
              <a:prstGeom prst="rect">
                <a:avLst/>
              </a:prstGeom>
            </p:spPr>
            <p:txBody>
              <a:bodyPr/>
              <a:lstStyle/>
              <a:p>
                <a:r>
                  <a:rPr lang="en-US"/>
                  <a:t>The main challenge to realize our vision, </a:t>
                </a:r>
              </a:p>
              <a:p>
                <a:endParaRPr lang="en-US"/>
              </a:p>
              <a:p>
                <a:r>
                  <a:rPr lang="en-US"/>
                  <a:t>is to avoid making consensus protocols more complex or less useful as a consequence!</a:t>
                </a:r>
              </a:p>
              <a:p>
                <a:endParaRPr lang="en-US"/>
              </a:p>
              <a:p>
                <a:r>
                  <a:rPr lang="en-US"/>
                  <a:t>The biggest strength of the existing f threshold fault model is that it is SIMPLE.</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venir Light" panose="020B0402020203020204" pitchFamily="34" charset="77"/>
                  </a:rPr>
                  <a:t>A single parameter </a:t>
                </a:r>
                <a:r>
                  <a:rPr lang="en-US" b="0" i="0">
                    <a:latin typeface="Cambria Math" panose="02040503050406030204" pitchFamily="18" charset="0"/>
                  </a:rPr>
                  <a:t>f </a:t>
                </a:r>
                <a:r>
                  <a:rPr lang="en-US">
                    <a:latin typeface="Avenir Light" panose="020B0402020203020204" pitchFamily="34" charset="77"/>
                  </a:rPr>
                  <a:t> decides the number of replicas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venir Light" panose="020B0402020203020204" pitchFamily="34" charset="77"/>
                  </a:rPr>
                  <a:t>you get 100% guarantees if this matches reality</a:t>
                </a:r>
                <a:endParaRPr lang="en-US"/>
              </a:p>
              <a:p>
                <a:endParaRPr lang="en-US"/>
              </a:p>
              <a:p>
                <a:r>
                  <a:rPr lang="en-US"/>
                  <a:t>So we NEED to have simple abstractions even with probabilistic fault model it to be useful</a:t>
                </a:r>
              </a:p>
            </p:txBody>
          </p:sp>
        </mc:Fallback>
      </mc:AlternateContent>
    </p:spTree>
    <p:extLst>
      <p:ext uri="{BB962C8B-B14F-4D97-AF65-F5344CB8AC3E}">
        <p14:creationId xmlns:p14="http://schemas.microsoft.com/office/powerpoint/2010/main" val="3557092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61275-4FDB-CAD4-5199-37C22D867D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23FBAD-C2F0-E58D-33B1-B8AD91007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23DB5-A631-9893-2932-CF1C28A96AAF}"/>
              </a:ext>
            </a:extLst>
          </p:cNvPr>
          <p:cNvSpPr>
            <a:spLocks noGrp="1"/>
          </p:cNvSpPr>
          <p:nvPr>
            <p:ph type="body" idx="1"/>
          </p:nvPr>
        </p:nvSpPr>
        <p:spPr/>
        <p:txBody>
          <a:bodyPr/>
          <a:lstStyle/>
          <a:p>
            <a:r>
              <a:rPr lang="en-US" dirty="0"/>
              <a:t>Our key idea to accomplish this is by providing the abstraction of a per-node fault curve</a:t>
            </a:r>
          </a:p>
          <a:p>
            <a:endParaRPr lang="en-US" dirty="0"/>
          </a:p>
          <a:p>
            <a:r>
              <a:rPr lang="en-US" dirty="0"/>
              <a:t>this would provide system designers with how a machine’s fault rate changes over time</a:t>
            </a:r>
          </a:p>
          <a:p>
            <a:endParaRPr lang="en-US" dirty="0"/>
          </a:p>
          <a:p>
            <a:r>
              <a:rPr lang="en-US" dirty="0"/>
              <a:t>It will look something like this: We have time on the x-axis and the fault probability of a machine on the y-axis</a:t>
            </a:r>
          </a:p>
          <a:p>
            <a:endParaRPr lang="en-US" dirty="0"/>
          </a:p>
          <a:p>
            <a:r>
              <a:rPr lang="en-US" dirty="0"/>
              <a:t>If there are planned software updates, node restarts, or cluster reconfiguration,</a:t>
            </a:r>
          </a:p>
          <a:p>
            <a:endParaRPr lang="en-US" dirty="0"/>
          </a:p>
          <a:p>
            <a:endParaRPr lang="en-US" dirty="0"/>
          </a:p>
        </p:txBody>
      </p:sp>
      <p:sp>
        <p:nvSpPr>
          <p:cNvPr id="4" name="Slide Number Placeholder 3">
            <a:extLst>
              <a:ext uri="{FF2B5EF4-FFF2-40B4-BE49-F238E27FC236}">
                <a16:creationId xmlns:a16="http://schemas.microsoft.com/office/drawing/2014/main" id="{1EC515EE-09C7-C552-A7E1-3BECE449DB88}"/>
              </a:ext>
            </a:extLst>
          </p:cNvPr>
          <p:cNvSpPr>
            <a:spLocks noGrp="1"/>
          </p:cNvSpPr>
          <p:nvPr>
            <p:ph type="sldNum" sz="quarter" idx="5"/>
          </p:nvPr>
        </p:nvSpPr>
        <p:spPr/>
        <p:txBody>
          <a:bodyPr/>
          <a:lstStyle/>
          <a:p>
            <a:fld id="{AEAF59B5-E33B-F841-BACA-140961296580}" type="slidenum">
              <a:rPr lang="en-US" smtClean="0"/>
              <a:t>44</a:t>
            </a:fld>
            <a:endParaRPr lang="en-US"/>
          </a:p>
        </p:txBody>
      </p:sp>
    </p:spTree>
    <p:extLst>
      <p:ext uri="{BB962C8B-B14F-4D97-AF65-F5344CB8AC3E}">
        <p14:creationId xmlns:p14="http://schemas.microsoft.com/office/powerpoint/2010/main" val="3453943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9CE10-7635-9B57-196A-8C2E947DE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F48220-9D2B-0F6E-9ACE-C6DBFD586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72803-887C-CA25-3520-CD88E5B63773}"/>
              </a:ext>
            </a:extLst>
          </p:cNvPr>
          <p:cNvSpPr>
            <a:spLocks noGrp="1"/>
          </p:cNvSpPr>
          <p:nvPr>
            <p:ph type="body" idx="1"/>
          </p:nvPr>
        </p:nvSpPr>
        <p:spPr/>
        <p:txBody>
          <a:bodyPr/>
          <a:lstStyle/>
          <a:p>
            <a:r>
              <a:rPr lang="en-US" dirty="0"/>
              <a:t>They cause the fault rate of the machine to increase for those brief time periods</a:t>
            </a:r>
          </a:p>
          <a:p>
            <a:endParaRPr lang="en-US" dirty="0"/>
          </a:p>
          <a:p>
            <a:r>
              <a:rPr lang="en-US" dirty="0"/>
              <a:t>We can create this model because datacenters have tons of historical data about hardware, software, and operational failure rates</a:t>
            </a:r>
          </a:p>
          <a:p>
            <a:endParaRPr lang="en-US" dirty="0"/>
          </a:p>
          <a:p>
            <a:r>
              <a:rPr lang="en-US" dirty="0"/>
              <a:t>And we can rely on these fault curves to accurately capture reality</a:t>
            </a:r>
          </a:p>
        </p:txBody>
      </p:sp>
      <p:sp>
        <p:nvSpPr>
          <p:cNvPr id="4" name="Slide Number Placeholder 3">
            <a:extLst>
              <a:ext uri="{FF2B5EF4-FFF2-40B4-BE49-F238E27FC236}">
                <a16:creationId xmlns:a16="http://schemas.microsoft.com/office/drawing/2014/main" id="{ADBBAF26-267B-8DB2-7297-0D41373212F3}"/>
              </a:ext>
            </a:extLst>
          </p:cNvPr>
          <p:cNvSpPr>
            <a:spLocks noGrp="1"/>
          </p:cNvSpPr>
          <p:nvPr>
            <p:ph type="sldNum" sz="quarter" idx="5"/>
          </p:nvPr>
        </p:nvSpPr>
        <p:spPr/>
        <p:txBody>
          <a:bodyPr/>
          <a:lstStyle/>
          <a:p>
            <a:fld id="{AEAF59B5-E33B-F841-BACA-140961296580}" type="slidenum">
              <a:rPr lang="en-US" smtClean="0"/>
              <a:t>45</a:t>
            </a:fld>
            <a:endParaRPr lang="en-US"/>
          </a:p>
        </p:txBody>
      </p:sp>
    </p:spTree>
    <p:extLst>
      <p:ext uri="{BB962C8B-B14F-4D97-AF65-F5344CB8AC3E}">
        <p14:creationId xmlns:p14="http://schemas.microsoft.com/office/powerpoint/2010/main" val="30179729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C3673-47A2-38EE-2198-8E71382314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580FE-DD19-6F38-0504-E3845D7923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3E54B-D7A1-ED7E-8430-DC7DF32F6018}"/>
              </a:ext>
            </a:extLst>
          </p:cNvPr>
          <p:cNvSpPr>
            <a:spLocks noGrp="1"/>
          </p:cNvSpPr>
          <p:nvPr>
            <p:ph type="body" idx="1"/>
          </p:nvPr>
        </p:nvSpPr>
        <p:spPr/>
        <p:txBody>
          <a:bodyPr/>
          <a:lstStyle/>
          <a:p>
            <a:r>
              <a:rPr lang="en-US" dirty="0"/>
              <a:t>I’ll now outline a few potential opportunities If consensus protocols are aware of the probabilistic nature of faults</a:t>
            </a:r>
          </a:p>
          <a:p>
            <a:endParaRPr lang="en-US" dirty="0"/>
          </a:p>
          <a:p>
            <a:endParaRPr lang="en-US" dirty="0"/>
          </a:p>
          <a:p>
            <a:r>
              <a:rPr lang="en-US" dirty="0"/>
              <a:t>from our preliminary analysis</a:t>
            </a:r>
          </a:p>
          <a:p>
            <a:endParaRPr lang="en-US" dirty="0"/>
          </a:p>
          <a:p>
            <a:r>
              <a:rPr lang="en-US" dirty="0"/>
              <a:t>Starting simple,, </a:t>
            </a:r>
            <a:r>
              <a:rPr lang="en-US" sz="1200" kern="1200" dirty="0">
                <a:latin typeface="Avenir Light" panose="020B0402020203020204" pitchFamily="34" charset="77"/>
              </a:rPr>
              <a:t>They can better utilize reliable nodes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latin typeface="Avenir Light" panose="020B0402020203020204"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Avenir Light" panose="020B0402020203020204" pitchFamily="34" charset="77"/>
              </a:rPr>
              <a:t>Larger clusters of less reliable nodes can help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latin typeface="Avenir Light" panose="020B0402020203020204"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Avenir Light" panose="020B0402020203020204" pitchFamily="34" charset="77"/>
              </a:rPr>
              <a:t>&lt;pause…&gt;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latin typeface="Avenir Light" panose="020B0402020203020204" pitchFamily="34"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latin typeface="Avenir Light" panose="020B0402020203020204" pitchFamily="34" charset="77"/>
              </a:rPr>
              <a:t>And More radically… they might even be able to do better than Linear size quorums</a:t>
            </a:r>
          </a:p>
          <a:p>
            <a:endParaRPr lang="en-US" dirty="0">
              <a:latin typeface="Avenir Light"/>
            </a:endParaRPr>
          </a:p>
          <a:p>
            <a:r>
              <a:rPr lang="en-US" b="0" i="0" dirty="0">
                <a:solidFill>
                  <a:srgbClr val="1D1C1D"/>
                </a:solidFill>
                <a:effectLst/>
                <a:latin typeface="Slack-Lato"/>
              </a:rPr>
              <a:t>In the interest of time, I'll just focus on these three opportunities in this talk</a:t>
            </a:r>
            <a:endParaRPr lang="en-US" dirty="0">
              <a:latin typeface="Aptos" panose="02110004020202020204"/>
            </a:endParaRPr>
          </a:p>
        </p:txBody>
      </p:sp>
      <p:sp>
        <p:nvSpPr>
          <p:cNvPr id="4" name="Slide Number Placeholder 3">
            <a:extLst>
              <a:ext uri="{FF2B5EF4-FFF2-40B4-BE49-F238E27FC236}">
                <a16:creationId xmlns:a16="http://schemas.microsoft.com/office/drawing/2014/main" id="{3F25F2BA-363B-B1E2-0ED2-0642AE81AAEF}"/>
              </a:ext>
            </a:extLst>
          </p:cNvPr>
          <p:cNvSpPr>
            <a:spLocks noGrp="1"/>
          </p:cNvSpPr>
          <p:nvPr>
            <p:ph type="sldNum" sz="quarter" idx="5"/>
          </p:nvPr>
        </p:nvSpPr>
        <p:spPr/>
        <p:txBody>
          <a:bodyPr/>
          <a:lstStyle/>
          <a:p>
            <a:fld id="{AEAF59B5-E33B-F841-BACA-140961296580}" type="slidenum">
              <a:rPr lang="en-US" smtClean="0"/>
              <a:t>46</a:t>
            </a:fld>
            <a:endParaRPr lang="en-US"/>
          </a:p>
        </p:txBody>
      </p:sp>
    </p:spTree>
    <p:extLst>
      <p:ext uri="{BB962C8B-B14F-4D97-AF65-F5344CB8AC3E}">
        <p14:creationId xmlns:p14="http://schemas.microsoft.com/office/powerpoint/2010/main" val="18137570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our paper, we also explore the hidden trade-off between safety and liveness; </a:t>
            </a:r>
          </a:p>
          <a:p>
            <a:endParaRPr lang="en-US" dirty="0"/>
          </a:p>
          <a:p>
            <a:r>
              <a:rPr lang="en-US" dirty="0"/>
              <a:t>And we encourage all of you to check it out for more details</a:t>
            </a:r>
            <a:endParaRPr lang="en-US" dirty="0">
              <a:latin typeface="Aptos" panose="02110004020202020204"/>
            </a:endParaRPr>
          </a:p>
        </p:txBody>
      </p:sp>
      <p:sp>
        <p:nvSpPr>
          <p:cNvPr id="4" name="Slide Number Placeholder 3"/>
          <p:cNvSpPr>
            <a:spLocks noGrp="1"/>
          </p:cNvSpPr>
          <p:nvPr>
            <p:ph type="sldNum" sz="quarter" idx="5"/>
          </p:nvPr>
        </p:nvSpPr>
        <p:spPr/>
        <p:txBody>
          <a:bodyPr/>
          <a:lstStyle/>
          <a:p>
            <a:fld id="{AEAF59B5-E33B-F841-BACA-140961296580}" type="slidenum">
              <a:rPr lang="en-US" smtClean="0"/>
              <a:t>47</a:t>
            </a:fld>
            <a:endParaRPr lang="en-US"/>
          </a:p>
        </p:txBody>
      </p:sp>
    </p:spTree>
    <p:extLst>
      <p:ext uri="{BB962C8B-B14F-4D97-AF65-F5344CB8AC3E}">
        <p14:creationId xmlns:p14="http://schemas.microsoft.com/office/powerpoint/2010/main" val="8273905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94D68-981F-4F9A-0E3D-32CDC2DD9093}"/>
            </a:ext>
          </a:extLst>
        </p:cNvPr>
        <p:cNvGrpSpPr/>
        <p:nvPr/>
      </p:nvGrpSpPr>
      <p:grpSpPr>
        <a:xfrm>
          <a:off x="0" y="0"/>
          <a:ext cx="0" cy="0"/>
          <a:chOff x="0" y="0"/>
          <a:chExt cx="0" cy="0"/>
        </a:xfrm>
      </p:grpSpPr>
      <p:sp>
        <p:nvSpPr>
          <p:cNvPr id="1622" name="Shape 1622">
            <a:extLst>
              <a:ext uri="{FF2B5EF4-FFF2-40B4-BE49-F238E27FC236}">
                <a16:creationId xmlns:a16="http://schemas.microsoft.com/office/drawing/2014/main" id="{3C789CFE-44F1-8080-A4FE-A48769361365}"/>
              </a:ext>
            </a:extLst>
          </p:cNvPr>
          <p:cNvSpPr>
            <a:spLocks noGrp="1" noRot="1" noChangeAspect="1"/>
          </p:cNvSpPr>
          <p:nvPr>
            <p:ph type="sldImg"/>
          </p:nvPr>
        </p:nvSpPr>
        <p:spPr>
          <a:prstGeom prst="rect">
            <a:avLst/>
          </a:prstGeom>
        </p:spPr>
        <p:txBody>
          <a:bodyPr/>
          <a:lstStyle/>
          <a:p>
            <a:endParaRPr/>
          </a:p>
        </p:txBody>
      </p:sp>
      <p:sp>
        <p:nvSpPr>
          <p:cNvPr id="1623" name="Shape 1623">
            <a:extLst>
              <a:ext uri="{FF2B5EF4-FFF2-40B4-BE49-F238E27FC236}">
                <a16:creationId xmlns:a16="http://schemas.microsoft.com/office/drawing/2014/main" id="{E5772471-6C1F-BF9D-80B6-15986634A44D}"/>
              </a:ext>
            </a:extLst>
          </p:cNvPr>
          <p:cNvSpPr>
            <a:spLocks noGrp="1"/>
          </p:cNvSpPr>
          <p:nvPr>
            <p:ph type="body" sz="quarter" idx="1"/>
          </p:nvPr>
        </p:nvSpPr>
        <p:spPr>
          <a:prstGeom prst="rect">
            <a:avLst/>
          </a:prstGeom>
        </p:spPr>
        <p:txBody>
          <a:bodyPr/>
          <a:lstStyle/>
          <a:p>
            <a:r>
              <a:rPr lang="en-US" dirty="0"/>
              <a:t>First, Consider two clusters:</a:t>
            </a:r>
          </a:p>
          <a:p>
            <a:endParaRPr lang="en-US" dirty="0"/>
          </a:p>
          <a:p>
            <a:r>
              <a:rPr lang="en-US" dirty="0"/>
              <a:t>One on the left with 3 nodes and one on the right with seven nodes</a:t>
            </a:r>
          </a:p>
          <a:p>
            <a:endParaRPr lang="en-US" dirty="0"/>
          </a:p>
          <a:p>
            <a:r>
              <a:rPr lang="en-US" dirty="0"/>
              <a:t>Traditional consensus guarantees that both these clusters provide safety and liveness</a:t>
            </a:r>
          </a:p>
          <a:p>
            <a:r>
              <a:rPr lang="en-US" dirty="0"/>
              <a:t>But the second cluster can tolerate more failures so IF YOU DIDN’T KNOW ANYTHING about failure rates, you might consider it to be more reliable.</a:t>
            </a:r>
          </a:p>
          <a:p>
            <a:endParaRPr lang="en-US" dirty="0"/>
          </a:p>
          <a:p>
            <a:r>
              <a:rPr lang="en-US" dirty="0"/>
              <a:t>But!! if you bring that back into the picture,</a:t>
            </a:r>
          </a:p>
        </p:txBody>
      </p:sp>
    </p:spTree>
    <p:extLst>
      <p:ext uri="{BB962C8B-B14F-4D97-AF65-F5344CB8AC3E}">
        <p14:creationId xmlns:p14="http://schemas.microsoft.com/office/powerpoint/2010/main" val="31303282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E0179-5815-9772-5E95-0C077D8C7607}"/>
            </a:ext>
          </a:extLst>
        </p:cNvPr>
        <p:cNvGrpSpPr/>
        <p:nvPr/>
      </p:nvGrpSpPr>
      <p:grpSpPr>
        <a:xfrm>
          <a:off x="0" y="0"/>
          <a:ext cx="0" cy="0"/>
          <a:chOff x="0" y="0"/>
          <a:chExt cx="0" cy="0"/>
        </a:xfrm>
      </p:grpSpPr>
      <p:sp>
        <p:nvSpPr>
          <p:cNvPr id="1622" name="Shape 1622">
            <a:extLst>
              <a:ext uri="{FF2B5EF4-FFF2-40B4-BE49-F238E27FC236}">
                <a16:creationId xmlns:a16="http://schemas.microsoft.com/office/drawing/2014/main" id="{B517658B-575A-6B4C-C43F-F4F766817437}"/>
              </a:ext>
            </a:extLst>
          </p:cNvPr>
          <p:cNvSpPr>
            <a:spLocks noGrp="1" noRot="1" noChangeAspect="1"/>
          </p:cNvSpPr>
          <p:nvPr>
            <p:ph type="sldImg"/>
          </p:nvPr>
        </p:nvSpPr>
        <p:spPr>
          <a:prstGeom prst="rect">
            <a:avLst/>
          </a:prstGeom>
        </p:spPr>
        <p:txBody>
          <a:bodyPr/>
          <a:lstStyle/>
          <a:p>
            <a:endParaRPr/>
          </a:p>
        </p:txBody>
      </p:sp>
      <p:sp>
        <p:nvSpPr>
          <p:cNvPr id="1623" name="Shape 1623">
            <a:extLst>
              <a:ext uri="{FF2B5EF4-FFF2-40B4-BE49-F238E27FC236}">
                <a16:creationId xmlns:a16="http://schemas.microsoft.com/office/drawing/2014/main" id="{47470E4C-7F6D-19CF-B299-B1621B38FA1B}"/>
              </a:ext>
            </a:extLst>
          </p:cNvPr>
          <p:cNvSpPr>
            <a:spLocks noGrp="1"/>
          </p:cNvSpPr>
          <p:nvPr>
            <p:ph type="body" sz="quarter" idx="1"/>
          </p:nvPr>
        </p:nvSpPr>
        <p:spPr>
          <a:prstGeom prst="rect">
            <a:avLst/>
          </a:prstGeom>
        </p:spPr>
        <p:txBody>
          <a:bodyPr/>
          <a:lstStyle/>
          <a:p>
            <a:r>
              <a:rPr lang="en-US" dirty="0"/>
              <a:t>If the second cluster has a higher failure rate of 8% shown here in dark red, compared to the first cluster’s more reliable 1% failure rate shown in light red</a:t>
            </a:r>
          </a:p>
          <a:p>
            <a:endParaRPr lang="en-US" dirty="0"/>
          </a:p>
          <a:p>
            <a:r>
              <a:rPr lang="en-US" dirty="0"/>
              <a:t>Then our probabilistic analysis shows us that the first cluster is actually 10 times more likely to be safe and live despite tolerating a lower f failures.</a:t>
            </a:r>
            <a:endParaRPr dirty="0"/>
          </a:p>
          <a:p>
            <a:endParaRPr lang="en-US" dirty="0">
              <a:solidFill>
                <a:srgbClr val="000000"/>
              </a:solidFill>
              <a:effectLst/>
              <a:latin typeface="Helvetica" pitchFamily="2" charset="0"/>
            </a:endParaRPr>
          </a:p>
          <a:p>
            <a:endParaRPr lang="en-US" dirty="0">
              <a:solidFill>
                <a:srgbClr val="000000"/>
              </a:solidFill>
              <a:effectLst/>
              <a:latin typeface="Helvetica" pitchFamily="2" charset="0"/>
            </a:endParaRPr>
          </a:p>
          <a:p>
            <a:r>
              <a:rPr lang="en-US" dirty="0">
                <a:solidFill>
                  <a:srgbClr val="000000"/>
                </a:solidFill>
                <a:effectLst/>
                <a:latin typeface="Helvetica" pitchFamily="2" charset="0"/>
              </a:rPr>
              <a:t>---------</a:t>
            </a:r>
          </a:p>
          <a:p>
            <a:endParaRPr lang="en-US" dirty="0"/>
          </a:p>
          <a:p>
            <a:endParaRPr lang="en-US" dirty="0"/>
          </a:p>
          <a:p>
            <a:endParaRPr lang="en-US" dirty="0"/>
          </a:p>
          <a:p>
            <a:pPr marL="0" indent="0">
              <a:buSzTx/>
              <a:buNone/>
              <a:defRPr sz="3000"/>
            </a:pPr>
            <a:endParaRPr lang="en-US" dirty="0">
              <a:latin typeface="Avenir Light" panose="020B0402020203020204" pitchFamily="34" charset="77"/>
            </a:endParaRPr>
          </a:p>
          <a:p>
            <a:pPr>
              <a:buNone/>
            </a:pPr>
            <a:r>
              <a:rPr lang="en-US" dirty="0">
                <a:solidFill>
                  <a:srgbClr val="000000"/>
                </a:solidFill>
                <a:effectLst/>
                <a:latin typeface="Helvetica" pitchFamily="2" charset="0"/>
              </a:rPr>
              <a:t>Raft and</a:t>
            </a:r>
          </a:p>
          <a:p>
            <a:pPr>
              <a:buNone/>
            </a:pPr>
            <a:r>
              <a:rPr lang="en-US" dirty="0">
                <a:solidFill>
                  <a:srgbClr val="000000"/>
                </a:solidFill>
                <a:effectLst/>
                <a:latin typeface="Helvetica" pitchFamily="2" charset="0"/>
              </a:rPr>
              <a:t>PBFT are oblivious to fault curves. Consider a seven node</a:t>
            </a:r>
          </a:p>
          <a:p>
            <a:pPr>
              <a:buNone/>
            </a:pPr>
            <a:r>
              <a:rPr lang="en-US" dirty="0">
                <a:solidFill>
                  <a:srgbClr val="000000"/>
                </a:solidFill>
                <a:effectLst/>
                <a:latin typeface="Helvetica" pitchFamily="2" charset="0"/>
              </a:rPr>
              <a:t>cluster with 𝑝𝑢 =8% nodes running Raft. This cluster is 99.88%</a:t>
            </a:r>
          </a:p>
          <a:p>
            <a:pPr>
              <a:buNone/>
            </a:pPr>
            <a:r>
              <a:rPr lang="en-US" dirty="0">
                <a:solidFill>
                  <a:srgbClr val="000000"/>
                </a:solidFill>
                <a:effectLst/>
                <a:latin typeface="Helvetica" pitchFamily="2" charset="0"/>
              </a:rPr>
              <a:t>safe (</a:t>
            </a:r>
            <a:r>
              <a:rPr lang="en-US" dirty="0">
                <a:solidFill>
                  <a:srgbClr val="551257"/>
                </a:solidFill>
                <a:effectLst/>
                <a:latin typeface="Helvetica" pitchFamily="2" charset="0"/>
              </a:rPr>
              <a:t>Table 2</a:t>
            </a:r>
            <a:r>
              <a:rPr lang="en-US" dirty="0">
                <a:solidFill>
                  <a:srgbClr val="000000"/>
                </a:solidFill>
                <a:effectLst/>
                <a:latin typeface="Helvetica" pitchFamily="2" charset="0"/>
              </a:rPr>
              <a:t>). If we replace three nodes with more reliable</a:t>
            </a:r>
          </a:p>
          <a:p>
            <a:pPr>
              <a:buNone/>
            </a:pPr>
            <a:r>
              <a:rPr lang="en-US" dirty="0">
                <a:solidFill>
                  <a:srgbClr val="000000"/>
                </a:solidFill>
                <a:effectLst/>
                <a:latin typeface="Helvetica" pitchFamily="2" charset="0"/>
              </a:rPr>
              <a:t>ones (𝑝𝑢 =1%)—almost half of the nodes—safety improves</a:t>
            </a:r>
          </a:p>
          <a:p>
            <a:pPr>
              <a:buNone/>
            </a:pPr>
            <a:r>
              <a:rPr lang="en-US" dirty="0">
                <a:solidFill>
                  <a:srgbClr val="000000"/>
                </a:solidFill>
                <a:effectLst/>
                <a:latin typeface="Helvetica" pitchFamily="2" charset="0"/>
              </a:rPr>
              <a:t>only to 99.98% (not shown in table). As Raft does not know</a:t>
            </a:r>
          </a:p>
          <a:p>
            <a:pPr>
              <a:buNone/>
            </a:pPr>
            <a:r>
              <a:rPr lang="en-US" dirty="0">
                <a:solidFill>
                  <a:srgbClr val="000000"/>
                </a:solidFill>
                <a:effectLst/>
                <a:latin typeface="Helvetica" pitchFamily="2" charset="0"/>
              </a:rPr>
              <a:t>which nodes are more reliable, it may persist data only on</a:t>
            </a:r>
          </a:p>
          <a:p>
            <a:pPr>
              <a:buNone/>
            </a:pPr>
            <a:r>
              <a:rPr lang="en-US" dirty="0">
                <a:solidFill>
                  <a:srgbClr val="000000"/>
                </a:solidFill>
                <a:effectLst/>
                <a:latin typeface="Helvetica" pitchFamily="2" charset="0"/>
              </a:rPr>
              <a:t>the unreliable nodes. If we required quorums to include at</a:t>
            </a:r>
          </a:p>
          <a:p>
            <a:pPr>
              <a:buNone/>
            </a:pPr>
            <a:r>
              <a:rPr lang="en-US" dirty="0">
                <a:solidFill>
                  <a:srgbClr val="000000"/>
                </a:solidFill>
                <a:effectLst/>
                <a:latin typeface="Helvetica" pitchFamily="2" charset="0"/>
              </a:rPr>
              <a:t>least one reliable node (by leveraging knowledge of fault</a:t>
            </a:r>
          </a:p>
          <a:p>
            <a:r>
              <a:rPr lang="en-US" dirty="0">
                <a:solidFill>
                  <a:srgbClr val="000000"/>
                </a:solidFill>
                <a:effectLst/>
                <a:latin typeface="Helvetica" pitchFamily="2" charset="0"/>
              </a:rPr>
              <a:t>curves), data durability would increase to 99.994%.</a:t>
            </a:r>
          </a:p>
          <a:p>
            <a:endParaRPr lang="en-US" dirty="0">
              <a:solidFill>
                <a:srgbClr val="000000"/>
              </a:solidFill>
              <a:effectLst/>
              <a:latin typeface="Helvetica" pitchFamily="2" charset="0"/>
            </a:endParaRPr>
          </a:p>
          <a:p>
            <a:endParaRPr dirty="0"/>
          </a:p>
        </p:txBody>
      </p:sp>
    </p:spTree>
    <p:extLst>
      <p:ext uri="{BB962C8B-B14F-4D97-AF65-F5344CB8AC3E}">
        <p14:creationId xmlns:p14="http://schemas.microsoft.com/office/powerpoint/2010/main" val="699651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79819-DCF0-536C-02E5-A8F8E68B8031}"/>
            </a:ext>
          </a:extLst>
        </p:cNvPr>
        <p:cNvGrpSpPr/>
        <p:nvPr/>
      </p:nvGrpSpPr>
      <p:grpSpPr>
        <a:xfrm>
          <a:off x="0" y="0"/>
          <a:ext cx="0" cy="0"/>
          <a:chOff x="0" y="0"/>
          <a:chExt cx="0" cy="0"/>
        </a:xfrm>
      </p:grpSpPr>
      <p:sp>
        <p:nvSpPr>
          <p:cNvPr id="1622" name="Shape 1622">
            <a:extLst>
              <a:ext uri="{FF2B5EF4-FFF2-40B4-BE49-F238E27FC236}">
                <a16:creationId xmlns:a16="http://schemas.microsoft.com/office/drawing/2014/main" id="{AB506141-21B9-354A-FA15-D75A9E891972}"/>
              </a:ext>
            </a:extLst>
          </p:cNvPr>
          <p:cNvSpPr>
            <a:spLocks noGrp="1" noRot="1" noChangeAspect="1"/>
          </p:cNvSpPr>
          <p:nvPr>
            <p:ph type="sldImg"/>
          </p:nvPr>
        </p:nvSpPr>
        <p:spPr>
          <a:prstGeom prst="rect">
            <a:avLst/>
          </a:prstGeom>
        </p:spPr>
        <p:txBody>
          <a:bodyPr/>
          <a:lstStyle/>
          <a:p>
            <a:endParaRPr/>
          </a:p>
        </p:txBody>
      </p:sp>
      <p:sp>
        <p:nvSpPr>
          <p:cNvPr id="1623" name="Shape 1623">
            <a:extLst>
              <a:ext uri="{FF2B5EF4-FFF2-40B4-BE49-F238E27FC236}">
                <a16:creationId xmlns:a16="http://schemas.microsoft.com/office/drawing/2014/main" id="{42BBE89F-01D8-469A-D082-EF1C90A69CAE}"/>
              </a:ext>
            </a:extLst>
          </p:cNvPr>
          <p:cNvSpPr>
            <a:spLocks noGrp="1"/>
          </p:cNvSpPr>
          <p:nvPr>
            <p:ph type="body" sz="quarter" idx="1"/>
          </p:nvPr>
        </p:nvSpPr>
        <p:spPr>
          <a:prstGeom prst="rect">
            <a:avLst/>
          </a:prstGeom>
        </p:spPr>
        <p:txBody>
          <a:bodyPr/>
          <a:lstStyle/>
          <a:p>
            <a:r>
              <a:rPr lang="en-US" dirty="0"/>
              <a:t>And in more realistic scenarios where you have non-uniform servers…</a:t>
            </a:r>
          </a:p>
          <a:p>
            <a:endParaRPr lang="en-US" dirty="0"/>
          </a:p>
          <a:p>
            <a:r>
              <a:rPr lang="en-US" dirty="0"/>
              <a:t>You could use fault probability knowledge to select leaders more effectively </a:t>
            </a:r>
          </a:p>
          <a:p>
            <a:r>
              <a:rPr lang="en-US" dirty="0"/>
              <a:t>&lt;&gt;</a:t>
            </a:r>
          </a:p>
          <a:p>
            <a:r>
              <a:rPr lang="en-US" dirty="0"/>
              <a:t>or even skew quorums to include more reliable nodes</a:t>
            </a:r>
          </a:p>
          <a:p>
            <a:endParaRPr lang="en-US" dirty="0"/>
          </a:p>
          <a:p>
            <a:r>
              <a:rPr lang="en-US" dirty="0"/>
              <a:t>This can help provide better guarantees for applications</a:t>
            </a:r>
          </a:p>
          <a:p>
            <a:r>
              <a:rPr lang="en-US" dirty="0"/>
              <a:t>&lt;&gt;</a:t>
            </a:r>
            <a:endParaRPr dirty="0"/>
          </a:p>
        </p:txBody>
      </p:sp>
    </p:spTree>
    <p:extLst>
      <p:ext uri="{BB962C8B-B14F-4D97-AF65-F5344CB8AC3E}">
        <p14:creationId xmlns:p14="http://schemas.microsoft.com/office/powerpoint/2010/main" val="3490055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DD0FD-536E-3D84-EF79-749E100E8616}"/>
            </a:ext>
          </a:extLst>
        </p:cNvPr>
        <p:cNvGrpSpPr/>
        <p:nvPr/>
      </p:nvGrpSpPr>
      <p:grpSpPr>
        <a:xfrm>
          <a:off x="0" y="0"/>
          <a:ext cx="0" cy="0"/>
          <a:chOff x="0" y="0"/>
          <a:chExt cx="0" cy="0"/>
        </a:xfrm>
      </p:grpSpPr>
      <p:sp>
        <p:nvSpPr>
          <p:cNvPr id="1622" name="Shape 1622">
            <a:extLst>
              <a:ext uri="{FF2B5EF4-FFF2-40B4-BE49-F238E27FC236}">
                <a16:creationId xmlns:a16="http://schemas.microsoft.com/office/drawing/2014/main" id="{5782907A-B09C-7FA8-F563-9EB3308F5D6D}"/>
              </a:ext>
            </a:extLst>
          </p:cNvPr>
          <p:cNvSpPr>
            <a:spLocks noGrp="1" noRot="1" noChangeAspect="1"/>
          </p:cNvSpPr>
          <p:nvPr>
            <p:ph type="sldImg"/>
          </p:nvPr>
        </p:nvSpPr>
        <p:spPr>
          <a:prstGeom prst="rect">
            <a:avLst/>
          </a:prstGeom>
        </p:spPr>
        <p:txBody>
          <a:bodyPr/>
          <a:lstStyle/>
          <a:p>
            <a:endParaRPr/>
          </a:p>
        </p:txBody>
      </p:sp>
      <p:sp>
        <p:nvSpPr>
          <p:cNvPr id="1623" name="Shape 1623">
            <a:extLst>
              <a:ext uri="{FF2B5EF4-FFF2-40B4-BE49-F238E27FC236}">
                <a16:creationId xmlns:a16="http://schemas.microsoft.com/office/drawing/2014/main" id="{711EE58C-9F34-2CCA-DE13-B0F5CAB3F803}"/>
              </a:ext>
            </a:extLst>
          </p:cNvPr>
          <p:cNvSpPr>
            <a:spLocks noGrp="1"/>
          </p:cNvSpPr>
          <p:nvPr>
            <p:ph type="body" sz="quarter" idx="1"/>
          </p:nvPr>
        </p:nvSpPr>
        <p:spPr>
          <a:prstGeom prst="rect">
            <a:avLst/>
          </a:prstGeom>
        </p:spPr>
        <p:txBody>
          <a:bodyPr/>
          <a:lstStyle/>
          <a:p>
            <a:r>
              <a:rPr lang="en-US" dirty="0"/>
              <a:t>Now if we return to our prior example, we find that even though, the right cluster has less reliable nodes,</a:t>
            </a:r>
          </a:p>
          <a:p>
            <a:endParaRPr lang="en-US" dirty="0"/>
          </a:p>
          <a:p>
            <a:r>
              <a:rPr lang="en-US" dirty="0"/>
              <a:t>We actually CAN match guarantees between the clusters. We just need to add two more nodes &lt;&gt;</a:t>
            </a:r>
          </a:p>
          <a:p>
            <a:endParaRPr lang="en-US" dirty="0"/>
          </a:p>
          <a:p>
            <a:r>
              <a:rPr lang="en-US" dirty="0"/>
              <a:t>While this may seem like a tough sell, there are situations where you may want to use less reliable nodes.</a:t>
            </a:r>
          </a:p>
          <a:p>
            <a:endParaRPr lang="en-US" dirty="0"/>
          </a:p>
          <a:p>
            <a:r>
              <a:rPr lang="en-US" dirty="0"/>
              <a:t>For example, they can be far cheaper to operate, and making use of older, less reliable, hardware can be more sustainable than using brand new machines.</a:t>
            </a:r>
          </a:p>
          <a:p>
            <a:endParaRPr lang="en-US" dirty="0"/>
          </a:p>
          <a:p>
            <a:r>
              <a:rPr lang="en-US" dirty="0"/>
              <a:t>Now, I’ve told you two ways how fault probabilities can change the way we work with existing consensus protocols, now let me share a more radical direction</a:t>
            </a:r>
          </a:p>
          <a:p>
            <a:endParaRPr lang="en-US" dirty="0"/>
          </a:p>
          <a:p>
            <a:endParaRPr lang="en-US" dirty="0"/>
          </a:p>
          <a:p>
            <a:endParaRPr dirty="0"/>
          </a:p>
        </p:txBody>
      </p:sp>
    </p:spTree>
    <p:extLst>
      <p:ext uri="{BB962C8B-B14F-4D97-AF65-F5344CB8AC3E}">
        <p14:creationId xmlns:p14="http://schemas.microsoft.com/office/powerpoint/2010/main" val="14832097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55CFF-5320-56CC-6A49-418267244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243E45-A892-11DA-3F6F-0555848EA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F5426-F3FD-82DD-70B3-97E8309989E0}"/>
              </a:ext>
            </a:extLst>
          </p:cNvPr>
          <p:cNvSpPr>
            <a:spLocks noGrp="1"/>
          </p:cNvSpPr>
          <p:nvPr>
            <p:ph type="body" idx="1"/>
          </p:nvPr>
        </p:nvSpPr>
        <p:spPr/>
        <p:txBody>
          <a:bodyPr/>
          <a:lstStyle/>
          <a:p>
            <a:r>
              <a:rPr lang="en-US" dirty="0">
                <a:latin typeface="Calibri"/>
                <a:ea typeface="Calibri"/>
                <a:cs typeface="Calibri"/>
              </a:rPr>
              <a:t>In traditional consensus, we assume a large portion of the network is faulty.</a:t>
            </a:r>
          </a:p>
          <a:p>
            <a:endParaRPr lang="en-US" dirty="0">
              <a:latin typeface="Calibri"/>
              <a:ea typeface="Calibri"/>
              <a:cs typeface="Calibri"/>
            </a:endParaRPr>
          </a:p>
          <a:p>
            <a:r>
              <a:rPr lang="en-US" dirty="0">
                <a:latin typeface="Calibri"/>
                <a:ea typeface="Calibri"/>
                <a:cs typeface="Calibri"/>
              </a:rPr>
              <a:t>Here, &lt;&gt; if this diagram represents a large &lt;&gt; 100 node Byzantine Fault Tolerant consensus deployment, then the F threshold model tells us that one in three nodes&lt;&gt; may fail</a:t>
            </a:r>
          </a:p>
          <a:p>
            <a:endParaRPr lang="en-US" dirty="0">
              <a:latin typeface="Calibri"/>
              <a:ea typeface="Calibri"/>
              <a:cs typeface="Calibri"/>
            </a:endParaRPr>
          </a:p>
          <a:p>
            <a:r>
              <a:rPr lang="en-US" dirty="0">
                <a:latin typeface="Calibri"/>
                <a:ea typeface="Calibri"/>
                <a:cs typeface="Calibri"/>
              </a:rPr>
              <a:t>So to reach a correct node we &lt;&gt; __must__ reach out to more than a third of our network. &lt;&gt;</a:t>
            </a:r>
          </a:p>
          <a:p>
            <a:endParaRPr lang="en-US" dirty="0">
              <a:latin typeface="Calibri"/>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Calibri"/>
                <a:ea typeface="Calibri"/>
                <a:cs typeface="Calibri"/>
              </a:rPr>
              <a:t>However! Even if we are suffering what is effectively a 33% fault rate, each individual machine is more likely than not to be correct!!</a:t>
            </a:r>
          </a:p>
          <a:p>
            <a:endParaRPr lang="en-US" dirty="0">
              <a:latin typeface="Calibri"/>
              <a:ea typeface="Calibri"/>
              <a:cs typeface="Calibri"/>
            </a:endParaRPr>
          </a:p>
          <a:p>
            <a:endParaRPr lang="en-US" dirty="0">
              <a:latin typeface="Calibri"/>
              <a:ea typeface="Calibri"/>
              <a:cs typeface="Calibri"/>
            </a:endParaRPr>
          </a:p>
          <a:p>
            <a:endParaRPr lang="en-US" dirty="0"/>
          </a:p>
          <a:p>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a:p>
            <a:endParaRPr lang="en-US" dirty="0"/>
          </a:p>
        </p:txBody>
      </p:sp>
      <p:sp>
        <p:nvSpPr>
          <p:cNvPr id="4" name="Slide Number Placeholder 3">
            <a:extLst>
              <a:ext uri="{FF2B5EF4-FFF2-40B4-BE49-F238E27FC236}">
                <a16:creationId xmlns:a16="http://schemas.microsoft.com/office/drawing/2014/main" id="{F514F3AD-FE51-88B4-C202-F85112832E10}"/>
              </a:ext>
            </a:extLst>
          </p:cNvPr>
          <p:cNvSpPr>
            <a:spLocks noGrp="1"/>
          </p:cNvSpPr>
          <p:nvPr>
            <p:ph type="sldNum" sz="quarter" idx="5"/>
          </p:nvPr>
        </p:nvSpPr>
        <p:spPr/>
        <p:txBody>
          <a:bodyPr/>
          <a:lstStyle/>
          <a:p>
            <a:fld id="{AEAF59B5-E33B-F841-BACA-140961296580}" type="slidenum">
              <a:rPr lang="en-US" smtClean="0"/>
              <a:t>52</a:t>
            </a:fld>
            <a:endParaRPr lang="en-US"/>
          </a:p>
        </p:txBody>
      </p:sp>
    </p:spTree>
    <p:extLst>
      <p:ext uri="{BB962C8B-B14F-4D97-AF65-F5344CB8AC3E}">
        <p14:creationId xmlns:p14="http://schemas.microsoft.com/office/powerpoint/2010/main" val="291581700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DBF04-17B8-4DF6-27F4-F1787375B9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2FA62-3E5A-947D-A670-4E1580837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EF0DC-84FB-5DD0-9B49-23A4A114DDE8}"/>
              </a:ext>
            </a:extLst>
          </p:cNvPr>
          <p:cNvSpPr>
            <a:spLocks noGrp="1"/>
          </p:cNvSpPr>
          <p:nvPr>
            <p:ph type="body" idx="1"/>
          </p:nvPr>
        </p:nvSpPr>
        <p:spPr/>
        <p:txBody>
          <a:bodyPr/>
          <a:lstStyle/>
          <a:p>
            <a:r>
              <a:rPr lang="en-US" dirty="0">
                <a:latin typeface="Calibri"/>
                <a:ea typeface="Calibri"/>
                <a:cs typeface="Calibri"/>
              </a:rPr>
              <a:t>This means that if I reach out to a single machine, </a:t>
            </a:r>
          </a:p>
          <a:p>
            <a:endParaRPr lang="en-US" dirty="0">
              <a:latin typeface="Calibri"/>
              <a:ea typeface="Calibri"/>
              <a:cs typeface="Calibri"/>
            </a:endParaRPr>
          </a:p>
          <a:p>
            <a:r>
              <a:rPr lang="en-US" dirty="0">
                <a:latin typeface="Calibri"/>
                <a:cs typeface="Calibri"/>
              </a:rPr>
              <a:t>Then I'm more than likely to have already reached a correct node</a:t>
            </a:r>
          </a:p>
          <a:p>
            <a:endParaRPr lang="en-US" dirty="0">
              <a:latin typeface="Calibri"/>
              <a:cs typeface="Calibri"/>
            </a:endParaRPr>
          </a:p>
          <a:p>
            <a:r>
              <a:rPr lang="en-US" dirty="0">
                <a:latin typeface="Calibri"/>
                <a:cs typeface="Calibri"/>
              </a:rPr>
              <a:t>Then if I talk to two nodes our probability of success will exponentially increase…</a:t>
            </a:r>
          </a:p>
          <a:p>
            <a:endParaRPr lang="en-US" dirty="0">
              <a:latin typeface="Calibri"/>
              <a:cs typeface="Calibri"/>
            </a:endParaRPr>
          </a:p>
          <a:p>
            <a:r>
              <a:rPr lang="en-US" dirty="0">
                <a:latin typeface="Calibri"/>
                <a:cs typeface="Calibri"/>
              </a:rPr>
              <a:t>Until if I reach out to 18 nodes, half the amount from before, I will have reached a correct node with 10 nines of probability.</a:t>
            </a:r>
          </a:p>
        </p:txBody>
      </p:sp>
      <p:sp>
        <p:nvSpPr>
          <p:cNvPr id="4" name="Slide Number Placeholder 3">
            <a:extLst>
              <a:ext uri="{FF2B5EF4-FFF2-40B4-BE49-F238E27FC236}">
                <a16:creationId xmlns:a16="http://schemas.microsoft.com/office/drawing/2014/main" id="{DAF077C0-85AD-E419-A283-1658C60719C2}"/>
              </a:ext>
            </a:extLst>
          </p:cNvPr>
          <p:cNvSpPr>
            <a:spLocks noGrp="1"/>
          </p:cNvSpPr>
          <p:nvPr>
            <p:ph type="sldNum" sz="quarter" idx="5"/>
          </p:nvPr>
        </p:nvSpPr>
        <p:spPr/>
        <p:txBody>
          <a:bodyPr/>
          <a:lstStyle/>
          <a:p>
            <a:fld id="{AEAF59B5-E33B-F841-BACA-140961296580}" type="slidenum">
              <a:rPr lang="en-US" smtClean="0"/>
              <a:t>53</a:t>
            </a:fld>
            <a:endParaRPr lang="en-US"/>
          </a:p>
        </p:txBody>
      </p:sp>
    </p:spTree>
    <p:extLst>
      <p:ext uri="{BB962C8B-B14F-4D97-AF65-F5344CB8AC3E}">
        <p14:creationId xmlns:p14="http://schemas.microsoft.com/office/powerpoint/2010/main" val="17316930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&lt;KEEP QUESTIONS SHORT SHORRRRTTTTT&gt;</a:t>
            </a:r>
          </a:p>
          <a:p>
            <a:r>
              <a:rPr lang="en-US" dirty="0">
                <a:latin typeface="Calibri"/>
                <a:ea typeface="Calibri"/>
                <a:cs typeface="Calibri"/>
              </a:rPr>
              <a:t>So overall</a:t>
            </a:r>
          </a:p>
          <a:p>
            <a:endParaRPr lang="en-US" dirty="0">
              <a:latin typeface="Calibri"/>
              <a:ea typeface="Calibri"/>
              <a:cs typeface="Calibri"/>
            </a:endParaRPr>
          </a:p>
          <a:p>
            <a:r>
              <a:rPr lang="en-US" dirty="0">
                <a:latin typeface="Calibri"/>
                <a:ea typeface="Calibri"/>
                <a:cs typeface="Calibri"/>
              </a:rPr>
              <a:t>I hope I’ve convinced you that </a:t>
            </a:r>
            <a:r>
              <a:rPr lang="en-US" dirty="0">
                <a:latin typeface="Avenir Light"/>
                <a:ea typeface="Calibri"/>
                <a:cs typeface="Calibri"/>
              </a:rPr>
              <a:t>c</a:t>
            </a:r>
            <a:r>
              <a:rPr lang="en-US" dirty="0">
                <a:latin typeface="Avenir Light"/>
              </a:rPr>
              <a:t>urrent fault models fail to accurately capture reality</a:t>
            </a:r>
            <a:endParaRPr lang="en-US" dirty="0">
              <a:latin typeface="Calibri"/>
              <a:ea typeface="Calibri"/>
              <a:cs typeface="Calibri"/>
            </a:endParaRPr>
          </a:p>
          <a:p>
            <a:endParaRPr lang="en-US" dirty="0">
              <a:latin typeface="Calibri"/>
              <a:ea typeface="Calibri"/>
              <a:cs typeface="Calibri"/>
            </a:endParaRPr>
          </a:p>
          <a:p>
            <a:r>
              <a:rPr lang="en-US" dirty="0">
                <a:latin typeface="Calibri"/>
                <a:ea typeface="Calibri"/>
                <a:cs typeface="Calibri"/>
              </a:rPr>
              <a:t>Consensus is already probabilistic</a:t>
            </a:r>
          </a:p>
          <a:p>
            <a:endParaRPr lang="en-US" dirty="0">
              <a:latin typeface="Calibri"/>
              <a:ea typeface="Calibri"/>
              <a:cs typeface="Calibri"/>
            </a:endParaRPr>
          </a:p>
          <a:p>
            <a:r>
              <a:rPr lang="en-US" dirty="0">
                <a:latin typeface="Calibri"/>
                <a:ea typeface="Calibri"/>
                <a:cs typeface="Calibri"/>
              </a:rPr>
              <a:t>And that we can improve fault modeling in consensus by leveraging existing knowledge</a:t>
            </a:r>
          </a:p>
          <a:p>
            <a:pPr>
              <a:lnSpc>
                <a:spcPct val="90000"/>
              </a:lnSpc>
              <a:spcBef>
                <a:spcPts val="1000"/>
              </a:spcBef>
            </a:pPr>
            <a:endParaRPr lang="en-US" dirty="0"/>
          </a:p>
          <a:p>
            <a:pPr>
              <a:lnSpc>
                <a:spcPct val="90000"/>
              </a:lnSpc>
              <a:spcBef>
                <a:spcPts val="1000"/>
              </a:spcBef>
            </a:pPr>
            <a:r>
              <a:rPr lang="en-US" dirty="0"/>
              <a:t>Then, in the long run, we want to design Probability-native consensus protocols</a:t>
            </a:r>
          </a:p>
          <a:p>
            <a:pPr>
              <a:lnSpc>
                <a:spcPct val="90000"/>
              </a:lnSpc>
              <a:spcBef>
                <a:spcPts val="1000"/>
              </a:spcBef>
            </a:pPr>
            <a:r>
              <a:rPr lang="en-US" dirty="0"/>
              <a:t> that are more efficient, cost-effective, sustainable, and reliable!</a:t>
            </a:r>
          </a:p>
          <a:p>
            <a:pPr>
              <a:lnSpc>
                <a:spcPct val="90000"/>
              </a:lnSpc>
              <a:spcBef>
                <a:spcPts val="1000"/>
              </a:spcBef>
            </a:pPr>
            <a:endParaRPr lang="en-US" dirty="0"/>
          </a:p>
          <a:p>
            <a:pPr>
              <a:lnSpc>
                <a:spcPct val="90000"/>
              </a:lnSpc>
              <a:spcBef>
                <a:spcPts val="1000"/>
              </a:spcBef>
            </a:pPr>
            <a:endParaRPr lang="en-US" dirty="0">
              <a:latin typeface="Calibri"/>
              <a:ea typeface="Calibri"/>
              <a:cs typeface="Calibri"/>
            </a:endParaRPr>
          </a:p>
          <a:p>
            <a:pPr>
              <a:lnSpc>
                <a:spcPct val="90000"/>
              </a:lnSpc>
              <a:spcBef>
                <a:spcPts val="1000"/>
              </a:spcBef>
            </a:pPr>
            <a:r>
              <a:rPr lang="en-US" dirty="0">
                <a:latin typeface="Calibri"/>
                <a:ea typeface="Calibri"/>
                <a:cs typeface="Calibri"/>
              </a:rPr>
              <a:t>&lt;KEEP QUESTIONS SHORTTTTTT&gt;</a:t>
            </a:r>
          </a:p>
          <a:p>
            <a:pPr>
              <a:lnSpc>
                <a:spcPct val="90000"/>
              </a:lnSpc>
              <a:spcBef>
                <a:spcPts val="1000"/>
              </a:spcBef>
            </a:pPr>
            <a:endParaRPr lang="en-US" dirty="0">
              <a:latin typeface="Calibri"/>
              <a:ea typeface="Calibri"/>
              <a:cs typeface="Calibri"/>
            </a:endParaRPr>
          </a:p>
          <a:p>
            <a:endParaRPr lang="en-US" dirty="0">
              <a:latin typeface="Calibri"/>
              <a:ea typeface="Calibri"/>
              <a:cs typeface="Calibri"/>
            </a:endParaRP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AEAF59B5-E33B-F841-BACA-140961296580}" type="slidenum">
              <a:rPr lang="en-US" smtClean="0"/>
              <a:t>54</a:t>
            </a:fld>
            <a:endParaRPr lang="en-US"/>
          </a:p>
        </p:txBody>
      </p:sp>
    </p:spTree>
    <p:extLst>
      <p:ext uri="{BB962C8B-B14F-4D97-AF65-F5344CB8AC3E}">
        <p14:creationId xmlns:p14="http://schemas.microsoft.com/office/powerpoint/2010/main" val="32941644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we are actively thinking about</a:t>
            </a:r>
          </a:p>
          <a:p>
            <a:endParaRPr lang="en-US" dirty="0"/>
          </a:p>
          <a:p>
            <a:r>
              <a:rPr lang="en-US" dirty="0"/>
              <a:t>Realistically, what guarantees do applications receive?</a:t>
            </a:r>
          </a:p>
          <a:p>
            <a:endParaRPr lang="en-US" dirty="0"/>
          </a:p>
          <a:p>
            <a:r>
              <a:rPr lang="en-US" dirty="0"/>
              <a:t>And what are the inherent trade-offs between different design choices?</a:t>
            </a:r>
          </a:p>
          <a:p>
            <a:endParaRPr lang="en-US" dirty="0"/>
          </a:p>
          <a:p>
            <a:r>
              <a:rPr lang="en-US" dirty="0"/>
              <a:t>For example… if we compare a 5-node consensus cluster against a 3-node cluster with 2 active backups, what is the availability and durability guarantees that applications receive?</a:t>
            </a:r>
          </a:p>
          <a:p>
            <a:endParaRPr lang="en-US" dirty="0"/>
          </a:p>
          <a:p>
            <a:pPr marL="0" indent="0">
              <a:buNone/>
            </a:pPr>
            <a:r>
              <a:rPr lang="en-US" dirty="0"/>
              <a:t>With that understanding, we are hoping to soon design a </a:t>
            </a:r>
          </a:p>
          <a:p>
            <a:pPr marL="0" indent="0">
              <a:buNone/>
            </a:pPr>
            <a:r>
              <a:rPr lang="en-US" dirty="0"/>
              <a:t>Probability-native consensus protocol</a:t>
            </a:r>
          </a:p>
          <a:p>
            <a:pPr marL="0" indent="0">
              <a:buNone/>
            </a:pPr>
            <a:endParaRPr lang="en-US" dirty="0"/>
          </a:p>
          <a:p>
            <a:pPr marL="0" indent="0">
              <a:buNone/>
            </a:pPr>
            <a:endParaRPr lang="en-US" dirty="0"/>
          </a:p>
          <a:p>
            <a:pPr marL="0" indent="0">
              <a:buNone/>
            </a:pPr>
            <a:r>
              <a:rPr lang="en-US" dirty="0"/>
              <a:t>For those who may be thinking that this is similar to some of the work they’ve seen in the storage space: this is </a:t>
            </a:r>
            <a:r>
              <a:rPr lang="en-US" dirty="0" err="1"/>
              <a:t>infact</a:t>
            </a:r>
            <a:r>
              <a:rPr lang="en-US" dirty="0"/>
              <a:t> an effort to reason about fault tolerance in consensus similar to how researchers have been looking at reliability with storage systems</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55</a:t>
            </a:fld>
            <a:endParaRPr lang="en-US"/>
          </a:p>
        </p:txBody>
      </p:sp>
    </p:spTree>
    <p:extLst>
      <p:ext uri="{BB962C8B-B14F-4D97-AF65-F5344CB8AC3E}">
        <p14:creationId xmlns:p14="http://schemas.microsoft.com/office/powerpoint/2010/main" val="81199976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7FBC0-0929-DEF6-BE03-A63DF37477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D6F5B1-1DCA-13A3-D825-477A8D1631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017AE-4923-AAFE-08C3-FF4DB3D46BB2}"/>
              </a:ext>
            </a:extLst>
          </p:cNvPr>
          <p:cNvSpPr>
            <a:spLocks noGrp="1"/>
          </p:cNvSpPr>
          <p:nvPr>
            <p:ph type="body" idx="1"/>
          </p:nvPr>
        </p:nvSpPr>
        <p:spPr/>
        <p:txBody>
          <a:bodyPr/>
          <a:lstStyle/>
          <a:p>
            <a:r>
              <a:rPr lang="en-US" dirty="0"/>
              <a:t>Taking that same vision and applying it to the third pillar of consensus: performance,</a:t>
            </a:r>
          </a:p>
          <a:p>
            <a:endParaRPr lang="en-US" dirty="0"/>
          </a:p>
          <a:p>
            <a:r>
              <a:rPr lang="en-US" dirty="0"/>
              <a:t>but this might be a good place to pause for questions or any clarifications...</a:t>
            </a:r>
          </a:p>
        </p:txBody>
      </p:sp>
      <p:sp>
        <p:nvSpPr>
          <p:cNvPr id="4" name="Slide Number Placeholder 3">
            <a:extLst>
              <a:ext uri="{FF2B5EF4-FFF2-40B4-BE49-F238E27FC236}">
                <a16:creationId xmlns:a16="http://schemas.microsoft.com/office/drawing/2014/main" id="{30F73EC8-9C9A-B88E-83D3-45B482875588}"/>
              </a:ext>
            </a:extLst>
          </p:cNvPr>
          <p:cNvSpPr>
            <a:spLocks noGrp="1"/>
          </p:cNvSpPr>
          <p:nvPr>
            <p:ph type="sldNum" sz="quarter" idx="5"/>
          </p:nvPr>
        </p:nvSpPr>
        <p:spPr/>
        <p:txBody>
          <a:bodyPr/>
          <a:lstStyle/>
          <a:p>
            <a:fld id="{179ACF01-F063-384D-9829-DEFEEBDC00D5}" type="slidenum">
              <a:rPr lang="en-US" smtClean="0"/>
              <a:t>56</a:t>
            </a:fld>
            <a:endParaRPr lang="en-US"/>
          </a:p>
        </p:txBody>
      </p:sp>
    </p:spTree>
    <p:extLst>
      <p:ext uri="{BB962C8B-B14F-4D97-AF65-F5344CB8AC3E}">
        <p14:creationId xmlns:p14="http://schemas.microsoft.com/office/powerpoint/2010/main" val="13622499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argue that </a:t>
            </a:r>
          </a:p>
          <a:p>
            <a:r>
              <a:rPr lang="en-US" dirty="0"/>
              <a:t>consensus is not IO-efficient ... and</a:t>
            </a:r>
          </a:p>
          <a:p>
            <a:endParaRPr lang="en-US" dirty="0"/>
          </a:p>
          <a:p>
            <a:r>
              <a:rPr lang="en-US" dirty="0"/>
              <a:t>Now I discuss our ongoing work where we change that with:</a:t>
            </a:r>
          </a:p>
          <a:p>
            <a:r>
              <a:rPr lang="en-US" dirty="0"/>
              <a:t>Metronome: an IO-efficient logging library for consensus</a:t>
            </a:r>
          </a:p>
        </p:txBody>
      </p:sp>
      <p:sp>
        <p:nvSpPr>
          <p:cNvPr id="4" name="Slide Number Placeholder 3"/>
          <p:cNvSpPr>
            <a:spLocks noGrp="1"/>
          </p:cNvSpPr>
          <p:nvPr>
            <p:ph type="sldNum" sz="quarter" idx="5"/>
          </p:nvPr>
        </p:nvSpPr>
        <p:spPr/>
        <p:txBody>
          <a:bodyPr/>
          <a:lstStyle/>
          <a:p>
            <a:fld id="{19E6BE07-EA72-3046-A645-44AC785DA29F}" type="slidenum">
              <a:rPr lang="en-US" smtClean="0"/>
              <a:t>57</a:t>
            </a:fld>
            <a:endParaRPr lang="en-US"/>
          </a:p>
        </p:txBody>
      </p:sp>
    </p:spTree>
    <p:extLst>
      <p:ext uri="{BB962C8B-B14F-4D97-AF65-F5344CB8AC3E}">
        <p14:creationId xmlns:p14="http://schemas.microsoft.com/office/powerpoint/2010/main" val="29266311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Recall that, consensus stores operations as a log and replicates this log on multiple servers!</a:t>
            </a:r>
          </a:p>
          <a:p>
            <a:endParaRPr lang="en-US" dirty="0"/>
          </a:p>
        </p:txBody>
      </p:sp>
      <p:sp>
        <p:nvSpPr>
          <p:cNvPr id="4" name="Slide Number Placeholder 3"/>
          <p:cNvSpPr>
            <a:spLocks noGrp="1"/>
          </p:cNvSpPr>
          <p:nvPr>
            <p:ph type="sldNum" sz="quarter" idx="5"/>
          </p:nvPr>
        </p:nvSpPr>
        <p:spPr/>
        <p:txBody>
          <a:bodyPr/>
          <a:lstStyle/>
          <a:p>
            <a:fld id="{19E6BE07-EA72-3046-A645-44AC785DA29F}" type="slidenum">
              <a:rPr lang="en-US" smtClean="0"/>
              <a:t>58</a:t>
            </a:fld>
            <a:endParaRPr lang="en-US"/>
          </a:p>
        </p:txBody>
      </p:sp>
    </p:spTree>
    <p:extLst>
      <p:ext uri="{BB962C8B-B14F-4D97-AF65-F5344CB8AC3E}">
        <p14:creationId xmlns:p14="http://schemas.microsoft.com/office/powerpoint/2010/main" val="35475275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240FC-6258-7E3E-76D7-29A82A5FC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DAEB0-EF68-F271-ED42-0A80B02CE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E52246-4017-9DFF-9E6B-6B24A5B4D04F}"/>
              </a:ext>
            </a:extLst>
          </p:cNvPr>
          <p:cNvSpPr>
            <a:spLocks noGrp="1"/>
          </p:cNvSpPr>
          <p:nvPr>
            <p:ph type="body" idx="1"/>
          </p:nvPr>
        </p:nvSpPr>
        <p:spPr/>
        <p:txBody>
          <a:bodyPr/>
          <a:lstStyle/>
          <a:p>
            <a:r>
              <a:rPr lang="en-US" dirty="0"/>
              <a:t>Now lets understand what happens when a failure does arise,</a:t>
            </a:r>
          </a:p>
          <a:p>
            <a:r>
              <a:rPr lang="en-US" dirty="0"/>
              <a:t> </a:t>
            </a:r>
          </a:p>
          <a:p>
            <a:r>
              <a:rPr lang="en-US" dirty="0"/>
              <a:t>&lt;&gt; Say if users perform two operations: T1 -&gt; to first update their dataset, and T2</a:t>
            </a:r>
            <a:r>
              <a:rPr lang="en-US" dirty="0">
                <a:sym typeface="Wingdings" pitchFamily="2" charset="2"/>
              </a:rPr>
              <a:t> to then update their model weights,</a:t>
            </a:r>
          </a:p>
          <a:p>
            <a:endParaRPr lang="en-US" dirty="0">
              <a:sym typeface="Wingdings" pitchFamily="2" charset="2"/>
            </a:endParaRPr>
          </a:p>
          <a:p>
            <a:r>
              <a:rPr lang="en-US" dirty="0">
                <a:sym typeface="Wingdings" pitchFamily="2" charset="2"/>
              </a:rPr>
              <a:t>Consensus (in a three-node cluster) &lt;&gt; replicates these operations in the same order across every server &lt;&gt;</a:t>
            </a:r>
            <a:endParaRPr lang="en-US" dirty="0"/>
          </a:p>
          <a:p>
            <a:endParaRPr lang="en-US" dirty="0"/>
          </a:p>
        </p:txBody>
      </p:sp>
      <p:sp>
        <p:nvSpPr>
          <p:cNvPr id="4" name="Slide Number Placeholder 3">
            <a:extLst>
              <a:ext uri="{FF2B5EF4-FFF2-40B4-BE49-F238E27FC236}">
                <a16:creationId xmlns:a16="http://schemas.microsoft.com/office/drawing/2014/main" id="{BDC19782-CDF0-D804-8918-E9F827F0E03B}"/>
              </a:ext>
            </a:extLst>
          </p:cNvPr>
          <p:cNvSpPr>
            <a:spLocks noGrp="1"/>
          </p:cNvSpPr>
          <p:nvPr>
            <p:ph type="sldNum" sz="quarter" idx="5"/>
          </p:nvPr>
        </p:nvSpPr>
        <p:spPr/>
        <p:txBody>
          <a:bodyPr/>
          <a:lstStyle/>
          <a:p>
            <a:fld id="{19E6BE07-EA72-3046-A645-44AC785DA29F}" type="slidenum">
              <a:rPr lang="en-US" smtClean="0"/>
              <a:t>59</a:t>
            </a:fld>
            <a:endParaRPr lang="en-US"/>
          </a:p>
        </p:txBody>
      </p:sp>
    </p:spTree>
    <p:extLst>
      <p:ext uri="{BB962C8B-B14F-4D97-AF65-F5344CB8AC3E}">
        <p14:creationId xmlns:p14="http://schemas.microsoft.com/office/powerpoint/2010/main" val="1766712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52604-8958-0263-0BFB-EC2FAB56A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9105E-71D7-1641-4FF6-BE1C060AAD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1C94A-DE13-186F-EC16-D11298B4C2B5}"/>
              </a:ext>
            </a:extLst>
          </p:cNvPr>
          <p:cNvSpPr>
            <a:spLocks noGrp="1"/>
          </p:cNvSpPr>
          <p:nvPr>
            <p:ph type="body" idx="1"/>
          </p:nvPr>
        </p:nvSpPr>
        <p:spPr/>
        <p:txBody>
          <a:bodyPr/>
          <a:lstStyle/>
          <a:p>
            <a:r>
              <a:rPr lang="en-US" dirty="0"/>
              <a:t>Next, consensus always guarantees that these replicas agree on the committed set of operations even if a few servers crash</a:t>
            </a:r>
          </a:p>
          <a:p>
            <a:endParaRPr lang="en-US" dirty="0"/>
          </a:p>
          <a:p>
            <a:r>
              <a:rPr lang="en-US" dirty="0"/>
              <a:t>&lt;&gt; Let’s say a server crashes at this point,</a:t>
            </a:r>
          </a:p>
          <a:p>
            <a:endParaRPr lang="en-US" dirty="0"/>
          </a:p>
          <a:p>
            <a:r>
              <a:rPr lang="en-US" dirty="0"/>
              <a:t>The remaining servers can continue to log and commit operations &lt;&gt;</a:t>
            </a:r>
          </a:p>
          <a:p>
            <a:endParaRPr lang="en-US" dirty="0"/>
          </a:p>
          <a:p>
            <a:r>
              <a:rPr lang="en-US" dirty="0"/>
              <a:t>and for an end-user the service remains available despite a server crash!</a:t>
            </a:r>
          </a:p>
        </p:txBody>
      </p:sp>
      <p:sp>
        <p:nvSpPr>
          <p:cNvPr id="4" name="Slide Number Placeholder 3">
            <a:extLst>
              <a:ext uri="{FF2B5EF4-FFF2-40B4-BE49-F238E27FC236}">
                <a16:creationId xmlns:a16="http://schemas.microsoft.com/office/drawing/2014/main" id="{C57C3F02-5E8F-873D-0773-79AE7E040972}"/>
              </a:ext>
            </a:extLst>
          </p:cNvPr>
          <p:cNvSpPr>
            <a:spLocks noGrp="1"/>
          </p:cNvSpPr>
          <p:nvPr>
            <p:ph type="sldNum" sz="quarter" idx="5"/>
          </p:nvPr>
        </p:nvSpPr>
        <p:spPr/>
        <p:txBody>
          <a:bodyPr/>
          <a:lstStyle/>
          <a:p>
            <a:fld id="{19E6BE07-EA72-3046-A645-44AC785DA29F}" type="slidenum">
              <a:rPr lang="en-US" smtClean="0"/>
              <a:t>60</a:t>
            </a:fld>
            <a:endParaRPr lang="en-US"/>
          </a:p>
        </p:txBody>
      </p:sp>
    </p:spTree>
    <p:extLst>
      <p:ext uri="{BB962C8B-B14F-4D97-AF65-F5344CB8AC3E}">
        <p14:creationId xmlns:p14="http://schemas.microsoft.com/office/powerpoint/2010/main" val="24630719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keep recovery simple, these logs are stored on disks!</a:t>
            </a:r>
          </a:p>
          <a:p>
            <a:endParaRPr lang="en-US" dirty="0"/>
          </a:p>
          <a:p>
            <a:r>
              <a:rPr lang="en-US" dirty="0"/>
              <a:t>A crashed server, on reboot, can get the latest application state from its local log &lt;&gt;</a:t>
            </a:r>
          </a:p>
          <a:p>
            <a:endParaRPr lang="en-US" dirty="0"/>
          </a:p>
          <a:p>
            <a:r>
              <a:rPr lang="en-US" dirty="0"/>
              <a:t>... it then fetches the remaining operations from another server</a:t>
            </a:r>
          </a:p>
          <a:p>
            <a:endParaRPr lang="en-US" dirty="0"/>
          </a:p>
          <a:p>
            <a:r>
              <a:rPr lang="en-US" dirty="0"/>
              <a:t>... re-executes them to get the latest application state and </a:t>
            </a:r>
          </a:p>
          <a:p>
            <a:endParaRPr lang="en-US" dirty="0"/>
          </a:p>
          <a:p>
            <a:r>
              <a:rPr lang="en-US" dirty="0"/>
              <a:t>is now ready to re-join the consensus cluster</a:t>
            </a:r>
          </a:p>
        </p:txBody>
      </p:sp>
      <p:sp>
        <p:nvSpPr>
          <p:cNvPr id="4" name="Slide Number Placeholder 3"/>
          <p:cNvSpPr>
            <a:spLocks noGrp="1"/>
          </p:cNvSpPr>
          <p:nvPr>
            <p:ph type="sldNum" sz="quarter" idx="5"/>
          </p:nvPr>
        </p:nvSpPr>
        <p:spPr/>
        <p:txBody>
          <a:bodyPr/>
          <a:lstStyle/>
          <a:p>
            <a:fld id="{19E6BE07-EA72-3046-A645-44AC785DA29F}" type="slidenum">
              <a:rPr lang="en-US" smtClean="0"/>
              <a:t>61</a:t>
            </a:fld>
            <a:endParaRPr lang="en-US"/>
          </a:p>
        </p:txBody>
      </p:sp>
    </p:spTree>
    <p:extLst>
      <p:ext uri="{BB962C8B-B14F-4D97-AF65-F5344CB8AC3E}">
        <p14:creationId xmlns:p14="http://schemas.microsoft.com/office/powerpoint/2010/main" val="285169486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8B41B-7B02-CDB5-C8F4-5F075DFAEB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1ACB4-F77D-D1E7-85BB-903A881FD0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3E680-7E67-6182-C112-1D8519804ED2}"/>
              </a:ext>
            </a:extLst>
          </p:cNvPr>
          <p:cNvSpPr>
            <a:spLocks noGrp="1"/>
          </p:cNvSpPr>
          <p:nvPr>
            <p:ph type="body" idx="1"/>
          </p:nvPr>
        </p:nvSpPr>
        <p:spPr/>
        <p:txBody>
          <a:bodyPr/>
          <a:lstStyle/>
          <a:p>
            <a:r>
              <a:rPr lang="en-US" dirty="0"/>
              <a:t>But the fundamental problem with consensus is that it is bottlenecked on IO and is too slow:</a:t>
            </a:r>
          </a:p>
          <a:p>
            <a:endParaRPr lang="en-US" dirty="0"/>
          </a:p>
          <a:p>
            <a:r>
              <a:rPr lang="en-US" dirty="0"/>
              <a:t>Consensus protocols PERSIST EVERY operation to disk – at each replica!</a:t>
            </a:r>
          </a:p>
          <a:p>
            <a:endParaRPr lang="en-US" dirty="0"/>
          </a:p>
          <a:p>
            <a:r>
              <a:rPr lang="en-US" dirty="0"/>
              <a:t>So for M operations across N replicas, systems perform M x N writes to disk….</a:t>
            </a:r>
          </a:p>
          <a:p>
            <a:endParaRPr lang="en-US" dirty="0"/>
          </a:p>
          <a:p>
            <a:r>
              <a:rPr lang="en-US" dirty="0"/>
              <a:t>And worse, every replica flushes all operations...</a:t>
            </a:r>
          </a:p>
          <a:p>
            <a:endParaRPr lang="en-US" dirty="0"/>
          </a:p>
          <a:p>
            <a:r>
              <a:rPr lang="en-US" dirty="0"/>
              <a:t>(which sometimes means that operations that are technically already committed </a:t>
            </a:r>
          </a:p>
          <a:p>
            <a:r>
              <a:rPr lang="en-US" dirty="0"/>
              <a:t>continue to wastefully demand disk IO bandwidth)!</a:t>
            </a:r>
          </a:p>
        </p:txBody>
      </p:sp>
      <p:sp>
        <p:nvSpPr>
          <p:cNvPr id="4" name="Slide Number Placeholder 3">
            <a:extLst>
              <a:ext uri="{FF2B5EF4-FFF2-40B4-BE49-F238E27FC236}">
                <a16:creationId xmlns:a16="http://schemas.microsoft.com/office/drawing/2014/main" id="{E353D9E2-7478-2A25-6450-0AC04042C7B0}"/>
              </a:ext>
            </a:extLst>
          </p:cNvPr>
          <p:cNvSpPr>
            <a:spLocks noGrp="1"/>
          </p:cNvSpPr>
          <p:nvPr>
            <p:ph type="sldNum" sz="quarter" idx="5"/>
          </p:nvPr>
        </p:nvSpPr>
        <p:spPr/>
        <p:txBody>
          <a:bodyPr/>
          <a:lstStyle/>
          <a:p>
            <a:fld id="{19E6BE07-EA72-3046-A645-44AC785DA29F}" type="slidenum">
              <a:rPr lang="en-US" smtClean="0"/>
              <a:t>62</a:t>
            </a:fld>
            <a:endParaRPr lang="en-US"/>
          </a:p>
        </p:txBody>
      </p:sp>
    </p:spTree>
    <p:extLst>
      <p:ext uri="{BB962C8B-B14F-4D97-AF65-F5344CB8AC3E}">
        <p14:creationId xmlns:p14="http://schemas.microsoft.com/office/powerpoint/2010/main" val="22895181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5C13B-3309-E412-CB2B-FD8AA09FD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11E88-606D-39B1-3642-A16D87E977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BA96DB-F475-9BE7-FFEA-77092CF86C66}"/>
              </a:ext>
            </a:extLst>
          </p:cNvPr>
          <p:cNvSpPr>
            <a:spLocks noGrp="1"/>
          </p:cNvSpPr>
          <p:nvPr>
            <p:ph type="body" idx="1"/>
          </p:nvPr>
        </p:nvSpPr>
        <p:spPr/>
        <p:txBody>
          <a:bodyPr/>
          <a:lstStyle/>
          <a:p>
            <a:r>
              <a:rPr lang="en-US" dirty="0"/>
              <a:t>To estimate the overhead of such logging,</a:t>
            </a:r>
          </a:p>
          <a:p>
            <a:endParaRPr lang="en-US" dirty="0"/>
          </a:p>
          <a:p>
            <a:r>
              <a:rPr lang="en-US" dirty="0"/>
              <a:t>We look at </a:t>
            </a:r>
            <a:r>
              <a:rPr lang="en-US" dirty="0" err="1"/>
              <a:t>etcd</a:t>
            </a:r>
            <a:r>
              <a:rPr lang="en-US" dirty="0"/>
              <a:t>, a popular data store that uses the RAFT consensus protocol</a:t>
            </a:r>
          </a:p>
          <a:p>
            <a:endParaRPr lang="en-US" dirty="0"/>
          </a:p>
          <a:p>
            <a:r>
              <a:rPr lang="en-US" dirty="0"/>
              <a:t>we allow replicas to store logs in memory instead of their default mode on disk and measure the changes in latency and throughput</a:t>
            </a:r>
          </a:p>
          <a:p>
            <a:endParaRPr lang="en-US" dirty="0"/>
          </a:p>
          <a:p>
            <a:r>
              <a:rPr lang="en-US" dirty="0"/>
              <a:t>We observe that on-disk consensus logs lower the latency &lt;&gt; and throughput &lt;&gt; by about 50%</a:t>
            </a:r>
          </a:p>
          <a:p>
            <a:endParaRPr lang="en-US" dirty="0"/>
          </a:p>
        </p:txBody>
      </p:sp>
      <p:sp>
        <p:nvSpPr>
          <p:cNvPr id="4" name="Slide Number Placeholder 3">
            <a:extLst>
              <a:ext uri="{FF2B5EF4-FFF2-40B4-BE49-F238E27FC236}">
                <a16:creationId xmlns:a16="http://schemas.microsoft.com/office/drawing/2014/main" id="{0277DC1F-F9C9-9081-56A9-4E9B58807D62}"/>
              </a:ext>
            </a:extLst>
          </p:cNvPr>
          <p:cNvSpPr>
            <a:spLocks noGrp="1"/>
          </p:cNvSpPr>
          <p:nvPr>
            <p:ph type="sldNum" sz="quarter" idx="5"/>
          </p:nvPr>
        </p:nvSpPr>
        <p:spPr/>
        <p:txBody>
          <a:bodyPr/>
          <a:lstStyle/>
          <a:p>
            <a:fld id="{19E6BE07-EA72-3046-A645-44AC785DA29F}" type="slidenum">
              <a:rPr lang="en-US" smtClean="0"/>
              <a:t>63</a:t>
            </a:fld>
            <a:endParaRPr lang="en-US"/>
          </a:p>
        </p:txBody>
      </p:sp>
    </p:spTree>
    <p:extLst>
      <p:ext uri="{BB962C8B-B14F-4D97-AF65-F5344CB8AC3E}">
        <p14:creationId xmlns:p14="http://schemas.microsoft.com/office/powerpoint/2010/main" val="22517321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like I mentioned earlier, the number of failures applications experience is in fact low!</a:t>
            </a:r>
          </a:p>
          <a:p>
            <a:r>
              <a:rPr lang="en-US" dirty="0"/>
              <a:t>So why trade-off the common path then?</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So, we address the question -- can we do better than N writes to disk for each single operation in the common path?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9E6BE07-EA72-3046-A645-44AC785DA29F}" type="slidenum">
              <a:rPr lang="en-US" smtClean="0"/>
              <a:t>64</a:t>
            </a:fld>
            <a:endParaRPr lang="en-US"/>
          </a:p>
        </p:txBody>
      </p:sp>
    </p:spTree>
    <p:extLst>
      <p:ext uri="{BB962C8B-B14F-4D97-AF65-F5344CB8AC3E}">
        <p14:creationId xmlns:p14="http://schemas.microsoft.com/office/powerpoint/2010/main" val="231720379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take a closer look at consensus: it is based on quorums of replicas.</a:t>
            </a:r>
          </a:p>
          <a:p>
            <a:endParaRPr lang="en-US" dirty="0"/>
          </a:p>
          <a:p>
            <a:r>
              <a:rPr lang="en-US" dirty="0"/>
              <a:t>For example, to elect a leader that drives log replication: protocols require a QUORUM or a majority of servers to vote for them!</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&lt;&gt; And since </a:t>
            </a:r>
            <a:r>
              <a:rPr lang="en-US" sz="1200" dirty="0">
                <a:solidFill>
                  <a:schemeClr val="tx1"/>
                </a:solidFill>
                <a:latin typeface="Avenir Book" panose="02000503020000020003" pitchFamily="2" charset="0"/>
              </a:rPr>
              <a:t>any two quorums overlap in at least one replica, it is guaranteed that only a single replica is chosen as a 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venir Book" panose="020005030200000200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venir Book" panose="02000503020000020003" pitchFamily="2" charset="0"/>
              </a:rPr>
              <a:t>In this example, replica B can only vote for one of the replicas to become a leader and both of them need replica B's vote to become the leader &lt;&gt;.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venir Book" panose="020005030200000200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venir Book" panose="02000503020000020003" pitchFamily="2" charset="0"/>
              </a:rPr>
              <a:t>replica B breaks the tie and elects replica A! &lt;&gt;</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venir Book" panose="02000503020000020003" pitchFamily="2" charset="0"/>
              </a:rPr>
              <a:t>Key insight: Logging can also be based on quorums! This will still guarantee that only a single operation is committed at every log position</a:t>
            </a:r>
          </a:p>
          <a:p>
            <a:endParaRPr lang="en-US" dirty="0"/>
          </a:p>
        </p:txBody>
      </p:sp>
      <p:sp>
        <p:nvSpPr>
          <p:cNvPr id="4" name="Slide Number Placeholder 3"/>
          <p:cNvSpPr>
            <a:spLocks noGrp="1"/>
          </p:cNvSpPr>
          <p:nvPr>
            <p:ph type="sldNum" sz="quarter" idx="5"/>
          </p:nvPr>
        </p:nvSpPr>
        <p:spPr/>
        <p:txBody>
          <a:bodyPr/>
          <a:lstStyle/>
          <a:p>
            <a:fld id="{19E6BE07-EA72-3046-A645-44AC785DA29F}" type="slidenum">
              <a:rPr lang="en-US" smtClean="0"/>
              <a:t>65</a:t>
            </a:fld>
            <a:endParaRPr lang="en-US"/>
          </a:p>
        </p:txBody>
      </p:sp>
    </p:spTree>
    <p:extLst>
      <p:ext uri="{BB962C8B-B14F-4D97-AF65-F5344CB8AC3E}">
        <p14:creationId xmlns:p14="http://schemas.microsoft.com/office/powerpoint/2010/main" val="11301054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demonstrate how we realize this insight,</a:t>
            </a:r>
          </a:p>
          <a:p>
            <a:endParaRPr lang="en-US" dirty="0"/>
          </a:p>
          <a:p>
            <a:r>
              <a:rPr lang="en-US" dirty="0"/>
              <a:t>In traditional consensus on the left, each replica logs operations in the same order and every replica logs every operation.</a:t>
            </a:r>
          </a:p>
          <a:p>
            <a:endParaRPr lang="en-US" dirty="0"/>
          </a:p>
          <a:p>
            <a:r>
              <a:rPr lang="en-US" dirty="0"/>
              <a:t>&lt;&gt; It takes 6 logging rounds to commit 6 operations</a:t>
            </a:r>
          </a:p>
          <a:p>
            <a:endParaRPr lang="en-US" dirty="0"/>
          </a:p>
          <a:p>
            <a:r>
              <a:rPr lang="en-US" dirty="0"/>
              <a:t>And in metronome on the right &lt;&gt; if we allow only a majority of replicas to log an operation, we are able to achieve higher throughput and lower commit latency! &lt;&gt;</a:t>
            </a:r>
          </a:p>
          <a:p>
            <a:endParaRPr lang="en-US" dirty="0"/>
          </a:p>
          <a:p>
            <a:r>
              <a:rPr lang="en-US" dirty="0"/>
              <a:t>Theoretically, we our estimates show up to 40% better IO efficiency and higher performance!</a:t>
            </a:r>
          </a:p>
          <a:p>
            <a:endParaRPr lang="en-US" dirty="0"/>
          </a:p>
        </p:txBody>
      </p:sp>
      <p:sp>
        <p:nvSpPr>
          <p:cNvPr id="4" name="Slide Number Placeholder 3"/>
          <p:cNvSpPr>
            <a:spLocks noGrp="1"/>
          </p:cNvSpPr>
          <p:nvPr>
            <p:ph type="sldNum" sz="quarter" idx="5"/>
          </p:nvPr>
        </p:nvSpPr>
        <p:spPr/>
        <p:txBody>
          <a:bodyPr/>
          <a:lstStyle/>
          <a:p>
            <a:fld id="{19E6BE07-EA72-3046-A645-44AC785DA29F}" type="slidenum">
              <a:rPr lang="en-US" smtClean="0"/>
              <a:t>66</a:t>
            </a:fld>
            <a:endParaRPr lang="en-US"/>
          </a:p>
        </p:txBody>
      </p:sp>
    </p:spTree>
    <p:extLst>
      <p:ext uri="{BB962C8B-B14F-4D97-AF65-F5344CB8AC3E}">
        <p14:creationId xmlns:p14="http://schemas.microsoft.com/office/powerpoint/2010/main" val="26158696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it in more detail;</a:t>
            </a:r>
          </a:p>
          <a:p>
            <a:endParaRPr lang="en-US" dirty="0"/>
          </a:p>
          <a:p>
            <a:r>
              <a:rPr lang="en-US" dirty="0"/>
              <a:t>With our metronome logging library,</a:t>
            </a:r>
          </a:p>
          <a:p>
            <a:endParaRPr lang="en-US" dirty="0"/>
          </a:p>
          <a:p>
            <a:r>
              <a:rPr lang="en-US" dirty="0" err="1"/>
              <a:t>replicas,A</a:t>
            </a:r>
            <a:r>
              <a:rPr lang="en-US" dirty="0"/>
              <a:t> and B first log operation T1 while replica 2 works on logging the next operation T2</a:t>
            </a:r>
          </a:p>
          <a:p>
            <a:endParaRPr lang="en-US" dirty="0"/>
          </a:p>
          <a:p>
            <a:r>
              <a:rPr lang="en-US" dirty="0"/>
              <a:t>Similarly, in the next round, while replica A works on committing T2, replicas B and C commit another operation T3.</a:t>
            </a:r>
          </a:p>
          <a:p>
            <a:endParaRPr lang="en-US" dirty="0"/>
          </a:p>
          <a:p>
            <a:r>
              <a:rPr lang="en-US" dirty="0"/>
              <a:t>So with metronome, in two rounds of logging, we are able to commit 3 operations.</a:t>
            </a:r>
          </a:p>
          <a:p>
            <a:endParaRPr lang="en-US" dirty="0"/>
          </a:p>
          <a:p>
            <a:r>
              <a:rPr lang="en-US" dirty="0"/>
              <a:t>Similarly, in the following two logging rounds, 3 more operations are committed! And each committed operation is available at a majority of replicas.</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Book" panose="02000503020000020003" pitchFamily="2" charset="0"/>
              </a:rPr>
              <a:t>Overall, Log shuffling enables replicas to log different operations in parallel and improves the performance of the system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Book" panose="02000503020000020003"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Book" panose="02000503020000020003" pitchFamily="2" charset="0"/>
              </a:rPr>
              <a:t>Hope y’all see why we name our system </a:t>
            </a:r>
            <a:r>
              <a:rPr lang="en-US" sz="1200">
                <a:latin typeface="Avenir Book" panose="02000503020000020003" pitchFamily="2" charset="0"/>
              </a:rPr>
              <a:t>metronome :’)</a:t>
            </a:r>
            <a:endParaRPr lang="en-US" sz="1200" dirty="0">
              <a:latin typeface="Avenir Book" panose="02000503020000020003" pitchFamily="2" charset="0"/>
            </a:endParaRPr>
          </a:p>
          <a:p>
            <a:endParaRPr lang="en-US" dirty="0"/>
          </a:p>
        </p:txBody>
      </p:sp>
      <p:sp>
        <p:nvSpPr>
          <p:cNvPr id="4" name="Slide Number Placeholder 3"/>
          <p:cNvSpPr>
            <a:spLocks noGrp="1"/>
          </p:cNvSpPr>
          <p:nvPr>
            <p:ph type="sldNum" sz="quarter" idx="5"/>
          </p:nvPr>
        </p:nvSpPr>
        <p:spPr/>
        <p:txBody>
          <a:bodyPr/>
          <a:lstStyle/>
          <a:p>
            <a:fld id="{19E6BE07-EA72-3046-A645-44AC785DA29F}" type="slidenum">
              <a:rPr lang="en-US" smtClean="0"/>
              <a:t>67</a:t>
            </a:fld>
            <a:endParaRPr lang="en-US"/>
          </a:p>
        </p:txBody>
      </p:sp>
    </p:spTree>
    <p:extLst>
      <p:ext uri="{BB962C8B-B14F-4D97-AF65-F5344CB8AC3E}">
        <p14:creationId xmlns:p14="http://schemas.microsoft.com/office/powerpoint/2010/main" val="2094914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F63C0-F91C-0B42-2030-002ECF636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12796-EE12-88DE-3C95-BD2A9A965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F38DBB-EDD5-C88C-3DD3-74E6817043EF}"/>
              </a:ext>
            </a:extLst>
          </p:cNvPr>
          <p:cNvSpPr>
            <a:spLocks noGrp="1"/>
          </p:cNvSpPr>
          <p:nvPr>
            <p:ph type="body" idx="1"/>
          </p:nvPr>
        </p:nvSpPr>
        <p:spPr/>
        <p:txBody>
          <a:bodyPr/>
          <a:lstStyle/>
          <a:p>
            <a:r>
              <a:rPr lang="en-US" dirty="0"/>
              <a:t>Now at this point, if a replica crashes,</a:t>
            </a:r>
          </a:p>
          <a:p>
            <a:endParaRPr lang="en-US" dirty="0"/>
          </a:p>
          <a:p>
            <a:r>
              <a:rPr lang="en-US" dirty="0"/>
              <a:t>Then that replica has to recover the missing entries from other replicas before it can rejoin the cluster.</a:t>
            </a:r>
          </a:p>
          <a:p>
            <a:endParaRPr lang="en-US" dirty="0"/>
          </a:p>
          <a:p>
            <a:r>
              <a:rPr lang="en-US" dirty="0"/>
              <a:t>&lt;&gt; With METRONOME, replica C recovers missing log entries from both replica A and replica C over the network (this happens IN PARALLEL)</a:t>
            </a:r>
          </a:p>
          <a:p>
            <a:endParaRPr lang="en-US" dirty="0"/>
          </a:p>
          <a:p>
            <a:r>
              <a:rPr lang="en-US" dirty="0"/>
              <a:t>So this way, metronome ALSO keeps the recovery overhead low!</a:t>
            </a:r>
          </a:p>
        </p:txBody>
      </p:sp>
      <p:sp>
        <p:nvSpPr>
          <p:cNvPr id="4" name="Slide Number Placeholder 3">
            <a:extLst>
              <a:ext uri="{FF2B5EF4-FFF2-40B4-BE49-F238E27FC236}">
                <a16:creationId xmlns:a16="http://schemas.microsoft.com/office/drawing/2014/main" id="{E3617F6A-9F0B-53DC-F80C-1AC476D4F35F}"/>
              </a:ext>
            </a:extLst>
          </p:cNvPr>
          <p:cNvSpPr>
            <a:spLocks noGrp="1"/>
          </p:cNvSpPr>
          <p:nvPr>
            <p:ph type="sldNum" sz="quarter" idx="5"/>
          </p:nvPr>
        </p:nvSpPr>
        <p:spPr/>
        <p:txBody>
          <a:bodyPr/>
          <a:lstStyle/>
          <a:p>
            <a:fld id="{19E6BE07-EA72-3046-A645-44AC785DA29F}" type="slidenum">
              <a:rPr lang="en-US" smtClean="0"/>
              <a:t>68</a:t>
            </a:fld>
            <a:endParaRPr lang="en-US"/>
          </a:p>
        </p:txBody>
      </p:sp>
    </p:spTree>
    <p:extLst>
      <p:ext uri="{BB962C8B-B14F-4D97-AF65-F5344CB8AC3E}">
        <p14:creationId xmlns:p14="http://schemas.microsoft.com/office/powerpoint/2010/main" val="107748539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amazing! With log shuffling we now have higher performance and better IO efficiency.</a:t>
            </a:r>
          </a:p>
          <a:p>
            <a:endParaRPr lang="en-US" dirty="0"/>
          </a:p>
          <a:p>
            <a:r>
              <a:rPr lang="en-US" dirty="0"/>
              <a:t>But metronome must tackle two challenges before it can realize these benefits in real systems:</a:t>
            </a:r>
          </a:p>
          <a:p>
            <a:endParaRPr lang="en-US" dirty="0"/>
          </a:p>
          <a:p>
            <a:r>
              <a:rPr lang="en-US" dirty="0"/>
              <a:t>In reality, like we explored in our earlier work, not all replicas are equal. And some could just be slow!</a:t>
            </a:r>
          </a:p>
          <a:p>
            <a:endParaRPr lang="en-US" dirty="0"/>
          </a:p>
          <a:p>
            <a:r>
              <a:rPr lang="en-US" dirty="0"/>
              <a:t>So to handle this, METRONOME allows healthy replicas to steal the work of slow/straggler nodes with a technique we call “work stealing”</a:t>
            </a:r>
          </a:p>
          <a:p>
            <a:endParaRPr lang="en-US" dirty="0"/>
          </a:p>
          <a:p>
            <a:r>
              <a:rPr lang="en-US" dirty="0"/>
              <a:t>And to avoid slow replicas from increasing the commit latency of operations, we allow applications to configure the size of their logging quorums!</a:t>
            </a:r>
          </a:p>
          <a:p>
            <a:endParaRPr lang="en-US" dirty="0"/>
          </a:p>
          <a:p>
            <a:r>
              <a:rPr lang="en-US" dirty="0"/>
              <a:t>On the other hand, to keep the recovery overheads low, METRONOME operates with a deterministic log shuffling scheme – which enables replicas to recover from crashes quickly and in parallel</a:t>
            </a:r>
          </a:p>
        </p:txBody>
      </p:sp>
      <p:sp>
        <p:nvSpPr>
          <p:cNvPr id="4" name="Slide Number Placeholder 3"/>
          <p:cNvSpPr>
            <a:spLocks noGrp="1"/>
          </p:cNvSpPr>
          <p:nvPr>
            <p:ph type="sldNum" sz="quarter" idx="5"/>
          </p:nvPr>
        </p:nvSpPr>
        <p:spPr/>
        <p:txBody>
          <a:bodyPr/>
          <a:lstStyle/>
          <a:p>
            <a:fld id="{19E6BE07-EA72-3046-A645-44AC785DA29F}" type="slidenum">
              <a:rPr lang="en-US" smtClean="0"/>
              <a:t>69</a:t>
            </a:fld>
            <a:endParaRPr lang="en-US"/>
          </a:p>
        </p:txBody>
      </p:sp>
    </p:spTree>
    <p:extLst>
      <p:ext uri="{BB962C8B-B14F-4D97-AF65-F5344CB8AC3E}">
        <p14:creationId xmlns:p14="http://schemas.microsoft.com/office/powerpoint/2010/main" val="120621801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give a quick insight into the promising benefits of the metronome logging library</a:t>
            </a:r>
          </a:p>
          <a:p>
            <a:endParaRPr lang="en-US" dirty="0"/>
          </a:p>
          <a:p>
            <a:r>
              <a:rPr lang="en-US" dirty="0"/>
              <a:t>We implement metronome in two systems: </a:t>
            </a:r>
            <a:r>
              <a:rPr lang="en-US" dirty="0" err="1"/>
              <a:t>OmniPaxos</a:t>
            </a:r>
            <a:r>
              <a:rPr lang="en-US" dirty="0"/>
              <a:t> and </a:t>
            </a:r>
            <a:r>
              <a:rPr lang="en-US" dirty="0" err="1"/>
              <a:t>etcd</a:t>
            </a:r>
            <a:endParaRPr lang="en-US" dirty="0"/>
          </a:p>
          <a:p>
            <a:endParaRPr lang="en-US" dirty="0"/>
          </a:p>
          <a:p>
            <a:r>
              <a:rPr lang="en-US" dirty="0"/>
              <a:t>We measure the performance improvement on five node clusters, on GCP VMs with standard SSDs &lt;&gt;</a:t>
            </a:r>
          </a:p>
          <a:p>
            <a:endParaRPr lang="en-US" dirty="0"/>
          </a:p>
          <a:p>
            <a:r>
              <a:rPr lang="en-US" dirty="0"/>
              <a:t>In </a:t>
            </a:r>
            <a:r>
              <a:rPr lang="en-US" dirty="0" err="1"/>
              <a:t>Omnipaxos</a:t>
            </a:r>
            <a:r>
              <a:rPr lang="en-US" dirty="0"/>
              <a:t>, we observe the performance benefits to match the theoretical </a:t>
            </a:r>
            <a:r>
              <a:rPr lang="en-US" dirty="0" err="1"/>
              <a:t>esitmates</a:t>
            </a:r>
            <a:r>
              <a:rPr lang="en-US" dirty="0"/>
              <a:t> – metronome improves e2e performance by up to 40%</a:t>
            </a:r>
          </a:p>
          <a:p>
            <a:endParaRPr lang="en-US" dirty="0"/>
          </a:p>
          <a:p>
            <a:r>
              <a:rPr lang="en-US" dirty="0"/>
              <a:t>In </a:t>
            </a:r>
            <a:r>
              <a:rPr lang="en-US" dirty="0" err="1"/>
              <a:t>etcd</a:t>
            </a:r>
            <a:r>
              <a:rPr lang="en-US" dirty="0"/>
              <a:t>, the key-value store used by systems like Kubernetes, we observe that the end-to-end performance improves by up to 27%</a:t>
            </a:r>
          </a:p>
        </p:txBody>
      </p:sp>
      <p:sp>
        <p:nvSpPr>
          <p:cNvPr id="4" name="Slide Number Placeholder 3"/>
          <p:cNvSpPr>
            <a:spLocks noGrp="1"/>
          </p:cNvSpPr>
          <p:nvPr>
            <p:ph type="sldNum" sz="quarter" idx="5"/>
          </p:nvPr>
        </p:nvSpPr>
        <p:spPr/>
        <p:txBody>
          <a:bodyPr/>
          <a:lstStyle/>
          <a:p>
            <a:fld id="{19E6BE07-EA72-3046-A645-44AC785DA29F}" type="slidenum">
              <a:rPr lang="en-US" smtClean="0"/>
              <a:t>70</a:t>
            </a:fld>
            <a:endParaRPr lang="en-US"/>
          </a:p>
        </p:txBody>
      </p:sp>
    </p:spTree>
    <p:extLst>
      <p:ext uri="{BB962C8B-B14F-4D97-AF65-F5344CB8AC3E}">
        <p14:creationId xmlns:p14="http://schemas.microsoft.com/office/powerpoint/2010/main" val="38520391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peak load, we force application on top of </a:t>
            </a:r>
            <a:r>
              <a:rPr lang="en-US" dirty="0" err="1"/>
              <a:t>etcd</a:t>
            </a:r>
            <a:r>
              <a:rPr lang="en-US" dirty="0"/>
              <a:t> to snapshot its state: we do not see any additional performance overheads from metronome</a:t>
            </a:r>
          </a:p>
          <a:p>
            <a:endParaRPr lang="en-US" dirty="0"/>
          </a:p>
          <a:p>
            <a:r>
              <a:rPr lang="en-US" dirty="0"/>
              <a:t>and if we measure the recovery overhead and the efficiency of parallel recovery:</a:t>
            </a:r>
          </a:p>
          <a:p>
            <a:endParaRPr lang="en-US" dirty="0"/>
          </a:p>
          <a:p>
            <a:r>
              <a:rPr lang="en-US" dirty="0"/>
              <a:t>metronome replicas are able to fill the hotels in logs with 500K operations with less than 1% overall recovery overhead.</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71</a:t>
            </a:fld>
            <a:endParaRPr lang="en-US"/>
          </a:p>
        </p:txBody>
      </p:sp>
    </p:spTree>
    <p:extLst>
      <p:ext uri="{BB962C8B-B14F-4D97-AF65-F5344CB8AC3E}">
        <p14:creationId xmlns:p14="http://schemas.microsoft.com/office/powerpoint/2010/main" val="16326833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And to summarize the key-takeaways of this talk:</a:t>
            </a:r>
          </a:p>
          <a:p>
            <a:pPr marL="0" indent="0">
              <a:buNone/>
            </a:pPr>
            <a:endParaRPr lang="en-US" dirty="0"/>
          </a:p>
          <a:p>
            <a:pPr marL="0" indent="0">
              <a:buNone/>
            </a:pPr>
            <a:r>
              <a:rPr lang="en-US" dirty="0"/>
              <a:t>We built metronome: an  IO-efficient consensus library:</a:t>
            </a:r>
          </a:p>
          <a:p>
            <a:pPr marL="0" indent="0">
              <a:buNone/>
            </a:pPr>
            <a:endParaRPr lang="en-US" dirty="0"/>
          </a:p>
          <a:p>
            <a:pPr marL="171450" indent="-171450">
              <a:buFont typeface="Arial" panose="020B0604020202020204" pitchFamily="34" charset="0"/>
              <a:buChar char="•"/>
            </a:pPr>
            <a:r>
              <a:rPr lang="en-US" dirty="0"/>
              <a:t>It proposes log shuffling to minimize IO operations and parallelize logging at replicas</a:t>
            </a:r>
          </a:p>
          <a:p>
            <a:pPr marL="171450" indent="-171450">
              <a:buFont typeface="Arial" panose="020B0604020202020204" pitchFamily="34" charset="0"/>
              <a:buChar char="•"/>
            </a:pPr>
            <a:r>
              <a:rPr lang="en-US" dirty="0"/>
              <a:t>It introduces work stealing to handle weak and straggler replica</a:t>
            </a:r>
          </a:p>
          <a:p>
            <a:pPr marL="171450" indent="-171450">
              <a:buFont typeface="Arial" panose="020B0604020202020204" pitchFamily="34" charset="0"/>
              <a:buChar char="•"/>
            </a:pPr>
            <a:r>
              <a:rPr lang="en-US" dirty="0"/>
              <a:t>Metronome keeps recovery overheads low</a:t>
            </a:r>
          </a:p>
          <a:p>
            <a:pPr marL="171450" indent="-171450">
              <a:buFont typeface="Arial" panose="020B0604020202020204" pitchFamily="34" charset="0"/>
              <a:buChar char="•"/>
            </a:pPr>
            <a:r>
              <a:rPr lang="en-US" dirty="0"/>
              <a:t>And achieves higher performance in the common path</a:t>
            </a:r>
          </a:p>
        </p:txBody>
      </p:sp>
      <p:sp>
        <p:nvSpPr>
          <p:cNvPr id="4" name="Slide Number Placeholder 3"/>
          <p:cNvSpPr>
            <a:spLocks noGrp="1"/>
          </p:cNvSpPr>
          <p:nvPr>
            <p:ph type="sldNum" sz="quarter" idx="5"/>
          </p:nvPr>
        </p:nvSpPr>
        <p:spPr/>
        <p:txBody>
          <a:bodyPr/>
          <a:lstStyle/>
          <a:p>
            <a:fld id="{19E6BE07-EA72-3046-A645-44AC785DA29F}" type="slidenum">
              <a:rPr lang="en-US" smtClean="0"/>
              <a:t>72</a:t>
            </a:fld>
            <a:endParaRPr lang="en-US"/>
          </a:p>
        </p:txBody>
      </p:sp>
    </p:spTree>
    <p:extLst>
      <p:ext uri="{BB962C8B-B14F-4D97-AF65-F5344CB8AC3E}">
        <p14:creationId xmlns:p14="http://schemas.microsoft.com/office/powerpoint/2010/main" val="73943589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realize the 27% overhead is from applications storing a lot more than consensus logs to disk</a:t>
            </a:r>
          </a:p>
          <a:p>
            <a:endParaRPr lang="en-US" dirty="0"/>
          </a:p>
          <a:p>
            <a:r>
              <a:rPr lang="en-US" dirty="0"/>
              <a:t>but can actually make snapshotting IO efficient, and partially flush shuffled snapshots</a:t>
            </a:r>
          </a:p>
          <a:p>
            <a:r>
              <a:rPr lang="en-US" dirty="0"/>
              <a:t>complete snapshots can be restitched if failures arise</a:t>
            </a:r>
          </a:p>
          <a:p>
            <a:endParaRPr lang="en-US" dirty="0"/>
          </a:p>
          <a:p>
            <a:r>
              <a:rPr lang="en-US" dirty="0"/>
              <a:t>As next steps, we are very interested in having more applications use METRONOME and improve their IO-efficiency and performance.</a:t>
            </a:r>
          </a:p>
          <a:p>
            <a:endParaRPr lang="en-US" dirty="0"/>
          </a:p>
          <a:p>
            <a:r>
              <a:rPr lang="en-US" dirty="0"/>
              <a:t>We’re currently evaluating the benefits it unlocks for </a:t>
            </a:r>
            <a:r>
              <a:rPr lang="en-US" dirty="0" err="1"/>
              <a:t>TiKV</a:t>
            </a:r>
            <a:r>
              <a:rPr lang="en-US" dirty="0"/>
              <a:t> and Kubernetes and </a:t>
            </a:r>
            <a:r>
              <a:rPr lang="en-US" dirty="0" err="1"/>
              <a:t>CockroachDB</a:t>
            </a:r>
            <a:r>
              <a:rPr lang="en-US" dirty="0"/>
              <a:t>: a distributed database... and are in discussion with industry to push these ideas for their upstream applications</a:t>
            </a:r>
          </a:p>
          <a:p>
            <a:endParaRPr lang="en-US" dirty="0"/>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73</a:t>
            </a:fld>
            <a:endParaRPr lang="en-US"/>
          </a:p>
        </p:txBody>
      </p:sp>
    </p:spTree>
    <p:extLst>
      <p:ext uri="{BB962C8B-B14F-4D97-AF65-F5344CB8AC3E}">
        <p14:creationId xmlns:p14="http://schemas.microsoft.com/office/powerpoint/2010/main" val="9433274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our efforts to design probability-native consensus protocols</a:t>
            </a:r>
          </a:p>
          <a:p>
            <a:endParaRPr lang="en-US" dirty="0"/>
          </a:p>
          <a:p>
            <a:r>
              <a:rPr lang="en-US" dirty="0"/>
              <a:t>and having more systems benefit from IO-efficient consensus</a:t>
            </a:r>
          </a:p>
          <a:p>
            <a:endParaRPr lang="en-US" dirty="0"/>
          </a:p>
          <a:p>
            <a:r>
              <a:rPr lang="en-US" dirty="0"/>
              <a:t>I want to take a quick minute to also describe some ideas I am currently exploring</a:t>
            </a:r>
          </a:p>
          <a:p>
            <a:endParaRPr lang="en-US" dirty="0"/>
          </a:p>
          <a:p>
            <a:r>
              <a:rPr lang="en-US" dirty="0"/>
              <a:t>But </a:t>
            </a:r>
            <a:r>
              <a:rPr lang="en-US" dirty="0" err="1"/>
              <a:t>i</a:t>
            </a:r>
            <a:r>
              <a:rPr lang="en-US" dirty="0"/>
              <a:t> have to warn you -- this is very very very preliminary, I have not really done much work on any of these ideas, but if you have thoughts I would love to hear them :D</a:t>
            </a:r>
          </a:p>
        </p:txBody>
      </p:sp>
      <p:sp>
        <p:nvSpPr>
          <p:cNvPr id="4" name="Slide Number Placeholder 3"/>
          <p:cNvSpPr>
            <a:spLocks noGrp="1"/>
          </p:cNvSpPr>
          <p:nvPr>
            <p:ph type="sldNum" sz="quarter" idx="5"/>
          </p:nvPr>
        </p:nvSpPr>
        <p:spPr/>
        <p:txBody>
          <a:bodyPr/>
          <a:lstStyle/>
          <a:p>
            <a:fld id="{179ACF01-F063-384D-9829-DEFEEBDC00D5}" type="slidenum">
              <a:rPr lang="en-US" smtClean="0"/>
              <a:t>74</a:t>
            </a:fld>
            <a:endParaRPr lang="en-US"/>
          </a:p>
        </p:txBody>
      </p:sp>
    </p:spTree>
    <p:extLst>
      <p:ext uri="{BB962C8B-B14F-4D97-AF65-F5344CB8AC3E}">
        <p14:creationId xmlns:p14="http://schemas.microsoft.com/office/powerpoint/2010/main" val="398194722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Probabilistic network verification might help</a:t>
            </a:r>
          </a:p>
          <a:p>
            <a:pPr marL="0" indent="0">
              <a:buNone/>
            </a:pPr>
            <a:endParaRPr lang="en-US" dirty="0"/>
          </a:p>
          <a:p>
            <a:pPr marL="0" indent="0">
              <a:buNone/>
            </a:pPr>
            <a:r>
              <a:rPr lang="en-US" dirty="0"/>
              <a:t>Map probability of server crashes to network link failures</a:t>
            </a:r>
          </a:p>
          <a:p>
            <a:pPr marL="0" indent="0">
              <a:buNone/>
            </a:pPr>
            <a:r>
              <a:rPr lang="en-US" dirty="0"/>
              <a:t>	</a:t>
            </a:r>
            <a:r>
              <a:rPr lang="en-US" dirty="0" err="1"/>
              <a:t>NetDice</a:t>
            </a:r>
            <a:r>
              <a:rPr lang="en-US" dirty="0"/>
              <a:t>: Probability that a property </a:t>
            </a:r>
            <a:r>
              <a:rPr lang="en-US" dirty="0" err="1"/>
              <a:t>φ</a:t>
            </a:r>
            <a:r>
              <a:rPr lang="en-US" dirty="0"/>
              <a:t> holds</a:t>
            </a:r>
          </a:p>
          <a:p>
            <a:pPr marL="0" indent="0">
              <a:buNone/>
            </a:pPr>
            <a:r>
              <a:rPr lang="en-US" sz="1050" dirty="0"/>
              <a:t>	SIGCOMM’20 | ETH Zurich</a:t>
            </a:r>
          </a:p>
          <a:p>
            <a:pPr marL="0" indent="0">
              <a:buNone/>
            </a:pPr>
            <a:endParaRPr lang="en-US" sz="1050" dirty="0"/>
          </a:p>
          <a:p>
            <a:pPr marL="0" indent="0">
              <a:buNone/>
            </a:pPr>
            <a:r>
              <a:rPr lang="en-US" dirty="0"/>
              <a:t>Nines are not Enough: Meaningful Metrics for Cloud</a:t>
            </a:r>
          </a:p>
          <a:p>
            <a:pPr marL="0" indent="0">
              <a:buNone/>
            </a:pPr>
            <a:r>
              <a:rPr lang="en-US" sz="1050" dirty="0"/>
              <a:t>Jeff Moghul and John Wilkes, HotOS’19</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75</a:t>
            </a:fld>
            <a:endParaRPr lang="en-US"/>
          </a:p>
        </p:txBody>
      </p:sp>
    </p:spTree>
    <p:extLst>
      <p:ext uri="{BB962C8B-B14F-4D97-AF65-F5344CB8AC3E}">
        <p14:creationId xmlns:p14="http://schemas.microsoft.com/office/powerpoint/2010/main" val="3019018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4BFBA-BBAE-E7D1-CDF3-E7729F4FE1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4C112-5E41-87E1-2FD7-F36549871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DEC505-5A5D-6F2D-58F8-569D224224A9}"/>
              </a:ext>
            </a:extLst>
          </p:cNvPr>
          <p:cNvSpPr>
            <a:spLocks noGrp="1"/>
          </p:cNvSpPr>
          <p:nvPr>
            <p:ph type="body" idx="1"/>
          </p:nvPr>
        </p:nvSpPr>
        <p:spPr/>
        <p:txBody>
          <a:bodyPr/>
          <a:lstStyle/>
          <a:p>
            <a:endParaRPr lang="en-US" dirty="0"/>
          </a:p>
          <a:p>
            <a:r>
              <a:rPr lang="en-US" dirty="0"/>
              <a:t>And in the interest of now exploring how failures impact AI/ML platforms and overall,</a:t>
            </a:r>
          </a:p>
          <a:p>
            <a:endParaRPr lang="en-US" dirty="0"/>
          </a:p>
          <a:p>
            <a:r>
              <a:rPr lang="en-US" dirty="0"/>
              <a:t>to understand and address the broader challenges of building fault-tolerant large-scale ML platforms</a:t>
            </a:r>
          </a:p>
          <a:p>
            <a:endParaRPr lang="en-US" dirty="0"/>
          </a:p>
          <a:p>
            <a:r>
              <a:rPr lang="en-US" dirty="0"/>
              <a:t>We’ve realized  GPUs are very prone to failures</a:t>
            </a:r>
          </a:p>
          <a:p>
            <a:pPr marL="0" indent="0">
              <a:buNone/>
            </a:pPr>
            <a:endParaRPr lang="en-US" dirty="0"/>
          </a:p>
          <a:p>
            <a:pPr marL="0" indent="0">
              <a:buNone/>
            </a:pPr>
            <a:r>
              <a:rPr lang="en-US" dirty="0"/>
              <a:t>How can you build elastic and reliable GPU clusters?</a:t>
            </a:r>
          </a:p>
          <a:p>
            <a:pPr marL="0" indent="0">
              <a:buNone/>
            </a:pPr>
            <a:r>
              <a:rPr lang="en-US" dirty="0"/>
              <a:t>	NVIDIA’s dynamo uses </a:t>
            </a:r>
            <a:r>
              <a:rPr lang="en-US" dirty="0" err="1"/>
              <a:t>etcd</a:t>
            </a:r>
            <a:r>
              <a:rPr lang="en-US" dirty="0"/>
              <a:t> today</a:t>
            </a:r>
          </a:p>
          <a:p>
            <a:pPr marL="0" indent="0">
              <a:buNone/>
            </a:pPr>
            <a:r>
              <a:rPr lang="en-US" dirty="0"/>
              <a:t>	Abstractions, guarantees, and performance</a:t>
            </a:r>
          </a:p>
          <a:p>
            <a:pPr marL="0" indent="0">
              <a:buNone/>
            </a:pPr>
            <a:endParaRPr lang="en-US" dirty="0"/>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24A4204-EFF7-1150-6170-510B3259130D}"/>
              </a:ext>
            </a:extLst>
          </p:cNvPr>
          <p:cNvSpPr>
            <a:spLocks noGrp="1"/>
          </p:cNvSpPr>
          <p:nvPr>
            <p:ph type="sldNum" sz="quarter" idx="5"/>
          </p:nvPr>
        </p:nvSpPr>
        <p:spPr/>
        <p:txBody>
          <a:bodyPr/>
          <a:lstStyle/>
          <a:p>
            <a:fld id="{179ACF01-F063-384D-9829-DEFEEBDC00D5}" type="slidenum">
              <a:rPr lang="en-US" smtClean="0"/>
              <a:t>76</a:t>
            </a:fld>
            <a:endParaRPr lang="en-US"/>
          </a:p>
        </p:txBody>
      </p:sp>
    </p:spTree>
    <p:extLst>
      <p:ext uri="{BB962C8B-B14F-4D97-AF65-F5344CB8AC3E}">
        <p14:creationId xmlns:p14="http://schemas.microsoft.com/office/powerpoint/2010/main" val="29921946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I want to also take this opportunity to recognize my absolute </a:t>
            </a:r>
            <a:r>
              <a:rPr lang="en-US" dirty="0" err="1"/>
              <a:t>priviledge</a:t>
            </a:r>
            <a:r>
              <a:rPr lang="en-US" dirty="0"/>
              <a:t> to work with my amazing collaborators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with that </a:t>
            </a:r>
            <a:r>
              <a:rPr lang="en-US" dirty="0" err="1"/>
              <a:t>Im</a:t>
            </a:r>
            <a:r>
              <a:rPr lang="en-US" dirty="0"/>
              <a:t> ready to </a:t>
            </a:r>
            <a:r>
              <a:rPr lang="en-US" dirty="0" err="1"/>
              <a:t>answerany</a:t>
            </a:r>
            <a:r>
              <a:rPr lang="en-US" dirty="0"/>
              <a:t> questions you may have!</a:t>
            </a:r>
          </a:p>
          <a:p>
            <a:endParaRPr lang="en-US" dirty="0"/>
          </a:p>
        </p:txBody>
      </p:sp>
      <p:sp>
        <p:nvSpPr>
          <p:cNvPr id="4" name="Slide Number Placeholder 3"/>
          <p:cNvSpPr>
            <a:spLocks noGrp="1"/>
          </p:cNvSpPr>
          <p:nvPr>
            <p:ph type="sldNum" sz="quarter" idx="5"/>
          </p:nvPr>
        </p:nvSpPr>
        <p:spPr/>
        <p:txBody>
          <a:bodyPr/>
          <a:lstStyle/>
          <a:p>
            <a:fld id="{179ACF01-F063-384D-9829-DEFEEBDC00D5}" type="slidenum">
              <a:rPr lang="en-US" smtClean="0"/>
              <a:t>77</a:t>
            </a:fld>
            <a:endParaRPr lang="en-US"/>
          </a:p>
        </p:txBody>
      </p:sp>
    </p:spTree>
    <p:extLst>
      <p:ext uri="{BB962C8B-B14F-4D97-AF65-F5344CB8AC3E}">
        <p14:creationId xmlns:p14="http://schemas.microsoft.com/office/powerpoint/2010/main" val="1015513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Manual Input 14">
            <a:extLst>
              <a:ext uri="{FF2B5EF4-FFF2-40B4-BE49-F238E27FC236}">
                <a16:creationId xmlns:a16="http://schemas.microsoft.com/office/drawing/2014/main" id="{CC1313A8-3FF1-D20B-CC39-1FA3D7E12647}"/>
              </a:ext>
            </a:extLst>
          </p:cNvPr>
          <p:cNvSpPr/>
          <p:nvPr userDrawn="1"/>
        </p:nvSpPr>
        <p:spPr>
          <a:xfrm rot="10800000" flipV="1">
            <a:off x="-23150" y="5897563"/>
            <a:ext cx="12271376" cy="1015999"/>
          </a:xfrm>
          <a:prstGeom prst="flowChartManualInput">
            <a:avLst/>
          </a:prstGeom>
          <a:solidFill>
            <a:srgbClr val="001F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F1D8C7-BA57-E43F-49BE-AF843493A479}"/>
              </a:ext>
            </a:extLst>
          </p:cNvPr>
          <p:cNvSpPr>
            <a:spLocks noGrp="1"/>
          </p:cNvSpPr>
          <p:nvPr userDrawn="1">
            <p:ph type="ctrTitle"/>
          </p:nvPr>
        </p:nvSpPr>
        <p:spPr>
          <a:xfrm>
            <a:off x="1524000" y="1122363"/>
            <a:ext cx="9144000" cy="2387600"/>
          </a:xfrm>
        </p:spPr>
        <p:txBody>
          <a:bodyPr anchor="b"/>
          <a:lstStyle>
            <a:lvl1pPr algn="ctr">
              <a:defRPr sz="6000">
                <a:solidFill>
                  <a:srgbClr val="001F60"/>
                </a:solidFill>
              </a:defRPr>
            </a:lvl1pPr>
          </a:lstStyle>
          <a:p>
            <a:r>
              <a:rPr lang="en-US" dirty="0"/>
              <a:t>Click to edit Master title style</a:t>
            </a:r>
          </a:p>
        </p:txBody>
      </p:sp>
      <p:sp>
        <p:nvSpPr>
          <p:cNvPr id="3" name="Subtitle 2">
            <a:extLst>
              <a:ext uri="{FF2B5EF4-FFF2-40B4-BE49-F238E27FC236}">
                <a16:creationId xmlns:a16="http://schemas.microsoft.com/office/drawing/2014/main" id="{83FBB883-DEAB-2BF0-A0EA-A19DC89791DC}"/>
              </a:ext>
            </a:extLst>
          </p:cNvPr>
          <p:cNvSpPr>
            <a:spLocks noGrp="1"/>
          </p:cNvSpPr>
          <p:nvPr userDrawn="1">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14B87E-085A-9808-DD5F-4DACF0521446}"/>
              </a:ext>
            </a:extLst>
          </p:cNvPr>
          <p:cNvSpPr>
            <a:spLocks noGrp="1"/>
          </p:cNvSpPr>
          <p:nvPr userDrawn="1">
            <p:ph type="dt" sz="half" idx="10"/>
          </p:nvPr>
        </p:nvSpPr>
        <p:spPr/>
        <p:txBody>
          <a:bodyPr/>
          <a:lstStyle/>
          <a:p>
            <a:fld id="{B36D4A6C-C7F2-344D-AFA7-2AE74907B0BA}" type="datetimeFigureOut">
              <a:rPr lang="en-US" smtClean="0"/>
              <a:t>6/17/25</a:t>
            </a:fld>
            <a:endParaRPr lang="en-US"/>
          </a:p>
        </p:txBody>
      </p:sp>
      <p:sp>
        <p:nvSpPr>
          <p:cNvPr id="5" name="Footer Placeholder 4">
            <a:extLst>
              <a:ext uri="{FF2B5EF4-FFF2-40B4-BE49-F238E27FC236}">
                <a16:creationId xmlns:a16="http://schemas.microsoft.com/office/drawing/2014/main" id="{E99D2C76-22C3-D643-97E4-4801A6F2BA1E}"/>
              </a:ext>
            </a:extLst>
          </p:cNvPr>
          <p:cNvSpPr>
            <a:spLocks noGrp="1"/>
          </p:cNvSpPr>
          <p:nvPr userDrawn="1">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6A369B-C6D9-5CA6-640D-FA827CC6DEAE}"/>
              </a:ext>
            </a:extLst>
          </p:cNvPr>
          <p:cNvSpPr>
            <a:spLocks noGrp="1"/>
          </p:cNvSpPr>
          <p:nvPr userDrawn="1">
            <p:ph type="sldNum" sz="quarter" idx="12"/>
          </p:nvPr>
        </p:nvSpPr>
        <p:spPr/>
        <p:txBody>
          <a:bodyPr/>
          <a:lstStyle/>
          <a:p>
            <a:fld id="{0F948089-C9AB-DC48-B628-CBAF535C762C}" type="slidenum">
              <a:rPr lang="en-US" smtClean="0"/>
              <a:t>‹#›</a:t>
            </a:fld>
            <a:endParaRPr lang="en-US"/>
          </a:p>
        </p:txBody>
      </p:sp>
      <p:sp>
        <p:nvSpPr>
          <p:cNvPr id="7" name="Straight Connector 6">
            <a:extLst>
              <a:ext uri="{FF2B5EF4-FFF2-40B4-BE49-F238E27FC236}">
                <a16:creationId xmlns:a16="http://schemas.microsoft.com/office/drawing/2014/main" id="{3283BF46-6B24-E300-4984-FD042CB95D9D}"/>
              </a:ext>
            </a:extLst>
          </p:cNvPr>
          <p:cNvSpPr/>
          <p:nvPr userDrawn="1"/>
        </p:nvSpPr>
        <p:spPr>
          <a:xfrm>
            <a:off x="1524000" y="3509963"/>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pic>
        <p:nvPicPr>
          <p:cNvPr id="13" name="Picture 12">
            <a:extLst>
              <a:ext uri="{FF2B5EF4-FFF2-40B4-BE49-F238E27FC236}">
                <a16:creationId xmlns:a16="http://schemas.microsoft.com/office/drawing/2014/main" id="{69FFB7AF-0614-8C73-4F4B-D91BF34D6763}"/>
              </a:ext>
            </a:extLst>
          </p:cNvPr>
          <p:cNvPicPr>
            <a:picLocks noChangeAspect="1"/>
          </p:cNvPicPr>
          <p:nvPr userDrawn="1"/>
        </p:nvPicPr>
        <p:blipFill>
          <a:blip r:embed="rId2"/>
          <a:stretch>
            <a:fillRect/>
          </a:stretch>
        </p:blipFill>
        <p:spPr>
          <a:xfrm>
            <a:off x="1524000" y="6076133"/>
            <a:ext cx="2440737" cy="746317"/>
          </a:xfrm>
          <a:prstGeom prst="rect">
            <a:avLst/>
          </a:prstGeom>
        </p:spPr>
      </p:pic>
      <p:pic>
        <p:nvPicPr>
          <p:cNvPr id="14" name="Picture 8" descr="A picture containing text, room, gambling house&#10;&#10;Description automatically generated">
            <a:extLst>
              <a:ext uri="{FF2B5EF4-FFF2-40B4-BE49-F238E27FC236}">
                <a16:creationId xmlns:a16="http://schemas.microsoft.com/office/drawing/2014/main" id="{B4EBE865-D11C-2E23-F8FE-F110A26CEB5C}"/>
              </a:ext>
            </a:extLst>
          </p:cNvPr>
          <p:cNvPicPr>
            <a:picLocks noChangeAspect="1"/>
          </p:cNvPicPr>
          <p:nvPr userDrawn="1"/>
        </p:nvPicPr>
        <p:blipFill>
          <a:blip r:embed="rId3"/>
          <a:stretch>
            <a:fillRect/>
          </a:stretch>
        </p:blipFill>
        <p:spPr>
          <a:xfrm>
            <a:off x="0" y="5496716"/>
            <a:ext cx="1345931" cy="1388991"/>
          </a:xfrm>
          <a:prstGeom prst="rect">
            <a:avLst/>
          </a:prstGeom>
        </p:spPr>
      </p:pic>
    </p:spTree>
    <p:extLst>
      <p:ext uri="{BB962C8B-B14F-4D97-AF65-F5344CB8AC3E}">
        <p14:creationId xmlns:p14="http://schemas.microsoft.com/office/powerpoint/2010/main" val="3866618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B453D-EB5E-9849-3D13-E39BFF5241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0D8D33-93EF-63F2-B155-131055B95D9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1C666-40E7-1B43-176B-31BE951F4F77}"/>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5" name="Footer Placeholder 4">
            <a:extLst>
              <a:ext uri="{FF2B5EF4-FFF2-40B4-BE49-F238E27FC236}">
                <a16:creationId xmlns:a16="http://schemas.microsoft.com/office/drawing/2014/main" id="{339B9B23-2816-9D37-D671-5656833474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6ED1D3-418C-94CE-F197-DE2A17A437D5}"/>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4215509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9DFC-0E9E-B078-7D3F-95D98C39393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52C729-3409-222B-B820-4377F0D7A8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4EEC6A-72F9-35C1-C885-4902A5256A9B}"/>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5" name="Footer Placeholder 4">
            <a:extLst>
              <a:ext uri="{FF2B5EF4-FFF2-40B4-BE49-F238E27FC236}">
                <a16:creationId xmlns:a16="http://schemas.microsoft.com/office/drawing/2014/main" id="{5728A887-638B-90EF-6906-B360FAFCA9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2E21C-9ED4-FFC3-5055-BF8C1E3A97B7}"/>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1644359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CFC3-2927-FA17-20E5-C685F07C58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081585-495E-96B4-B4D6-9FE0EB409D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34EE9DF-D6EC-80DE-40F8-982FBE04390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F2DB73-BFA0-EA3E-3D28-DC15D9986226}"/>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6" name="Footer Placeholder 5">
            <a:extLst>
              <a:ext uri="{FF2B5EF4-FFF2-40B4-BE49-F238E27FC236}">
                <a16:creationId xmlns:a16="http://schemas.microsoft.com/office/drawing/2014/main" id="{2E58B7F3-679F-BDDB-3D04-5584A6941F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D38EB8-20F7-816E-3C3E-A38A119DFE9A}"/>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92962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65106-90A7-E4A3-9A58-CB10446DFF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F6843C0-5DF4-75FB-877F-FDA4CAE8D1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32B9A0-6560-C68E-C9AE-DA894BFD74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A9AC54-CB4D-693E-9994-A70D384276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1647B07-75B8-6247-CD79-1FEC1DE13D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AE85C0-B8E6-35EF-96C0-272EA17DC39F}"/>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8" name="Footer Placeholder 7">
            <a:extLst>
              <a:ext uri="{FF2B5EF4-FFF2-40B4-BE49-F238E27FC236}">
                <a16:creationId xmlns:a16="http://schemas.microsoft.com/office/drawing/2014/main" id="{CDEC03E9-B219-FE09-3A3C-C27B057EE6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8C9849-A8FC-D286-5C8E-AAB061AAA235}"/>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2576244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6EC34-A11A-84D0-94CA-94040B9F3B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12B8AC-F744-9A94-7997-A2FF669E9E26}"/>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4" name="Footer Placeholder 3">
            <a:extLst>
              <a:ext uri="{FF2B5EF4-FFF2-40B4-BE49-F238E27FC236}">
                <a16:creationId xmlns:a16="http://schemas.microsoft.com/office/drawing/2014/main" id="{AB45E073-BECC-B3B4-C25B-E134A96FA9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9127F5-E531-E273-961F-9BD8B723A62E}"/>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2542628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20588A-A964-3930-5B70-491F4C63DB72}"/>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3" name="Footer Placeholder 2">
            <a:extLst>
              <a:ext uri="{FF2B5EF4-FFF2-40B4-BE49-F238E27FC236}">
                <a16:creationId xmlns:a16="http://schemas.microsoft.com/office/drawing/2014/main" id="{E3E1DE15-B9EE-C7B3-4F61-4FF8D40EFB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F41311-6828-AC5F-0F5A-579542965D17}"/>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98648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308C3-4A38-97DA-796E-C43F4210F6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F9903D-7B73-C79A-2D3A-430CB73E38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CC3C50-DF5E-31F7-0898-4EDBC86BEA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8E78F0-C4E5-4FC3-631A-6278C80CD059}"/>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6" name="Footer Placeholder 5">
            <a:extLst>
              <a:ext uri="{FF2B5EF4-FFF2-40B4-BE49-F238E27FC236}">
                <a16:creationId xmlns:a16="http://schemas.microsoft.com/office/drawing/2014/main" id="{2DDAB0D7-5CD4-96A1-8CC9-662C5E026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F8C6E2-0EAA-E40D-1967-D87FA717115E}"/>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1641811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6D95F-DB0E-32B2-25E3-A3CB72BD54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5B0E7DE-CC89-15DF-38D1-3B84890068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5EE434A-0A26-84ED-AF24-CC5D704CAA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8E523F-3BC1-E1E3-40C7-E38F73C78E14}"/>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6" name="Footer Placeholder 5">
            <a:extLst>
              <a:ext uri="{FF2B5EF4-FFF2-40B4-BE49-F238E27FC236}">
                <a16:creationId xmlns:a16="http://schemas.microsoft.com/office/drawing/2014/main" id="{10FE84A3-8067-E1C2-9DCC-59AACFA7AF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A809C8-A48D-AC0E-4C52-2A8F881F1472}"/>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2643525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1DAB6-8352-96AA-95AB-07BD52D279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22B59D9-CBA9-6D95-4446-D24BBAC486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982E37-4B3E-9561-7D60-EF414DA2E9B0}"/>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5" name="Footer Placeholder 4">
            <a:extLst>
              <a:ext uri="{FF2B5EF4-FFF2-40B4-BE49-F238E27FC236}">
                <a16:creationId xmlns:a16="http://schemas.microsoft.com/office/drawing/2014/main" id="{1FDC3FBC-E777-A63B-E600-2E890AA125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708233-C057-2DE1-A968-330409E33C96}"/>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272538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F9A14F-298D-6BD0-063F-7BE95AF208E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BB8E67-DA65-9EB5-92C0-ACF96933B95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08CCBF-9D85-A206-784B-BF059BAAABF6}"/>
              </a:ext>
            </a:extLst>
          </p:cNvPr>
          <p:cNvSpPr>
            <a:spLocks noGrp="1"/>
          </p:cNvSpPr>
          <p:nvPr>
            <p:ph type="dt" sz="half" idx="10"/>
          </p:nvPr>
        </p:nvSpPr>
        <p:spPr/>
        <p:txBody>
          <a:bodyPr/>
          <a:lstStyle/>
          <a:p>
            <a:fld id="{B36D4A6C-C7F2-344D-AFA7-2AE74907B0BA}" type="datetimeFigureOut">
              <a:rPr lang="en-US" smtClean="0"/>
              <a:t>6/17/25</a:t>
            </a:fld>
            <a:endParaRPr lang="en-US"/>
          </a:p>
        </p:txBody>
      </p:sp>
      <p:sp>
        <p:nvSpPr>
          <p:cNvPr id="5" name="Footer Placeholder 4">
            <a:extLst>
              <a:ext uri="{FF2B5EF4-FFF2-40B4-BE49-F238E27FC236}">
                <a16:creationId xmlns:a16="http://schemas.microsoft.com/office/drawing/2014/main" id="{6450307A-8B79-45E5-0245-2D6B1AB29F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813F96-E4CE-0C9F-7708-A2F6E3E0D298}"/>
              </a:ext>
            </a:extLst>
          </p:cNvPr>
          <p:cNvSpPr>
            <a:spLocks noGrp="1"/>
          </p:cNvSpPr>
          <p:nvPr>
            <p:ph type="sldNum" sz="quarter" idx="12"/>
          </p:nvPr>
        </p:nvSpPr>
        <p:spPr/>
        <p:txBody>
          <a:bodyPr/>
          <a:lstStyle/>
          <a:p>
            <a:fld id="{0F948089-C9AB-DC48-B628-CBAF535C762C}" type="slidenum">
              <a:rPr lang="en-US" smtClean="0"/>
              <a:t>‹#›</a:t>
            </a:fld>
            <a:endParaRPr lang="en-US"/>
          </a:p>
        </p:txBody>
      </p:sp>
    </p:spTree>
    <p:extLst>
      <p:ext uri="{BB962C8B-B14F-4D97-AF65-F5344CB8AC3E}">
        <p14:creationId xmlns:p14="http://schemas.microsoft.com/office/powerpoint/2010/main" val="982027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AE0899-C6D2-867E-7683-DA1F747EC9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1F9C94F-E44D-AD79-17F9-B41BFEF7C9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4687F0-867F-2CBD-2DEA-56468564F3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venir Book" panose="02000503020000020003" pitchFamily="2" charset="0"/>
              </a:defRPr>
            </a:lvl1pPr>
          </a:lstStyle>
          <a:p>
            <a:fld id="{B36D4A6C-C7F2-344D-AFA7-2AE74907B0BA}" type="datetimeFigureOut">
              <a:rPr lang="en-US" smtClean="0"/>
              <a:pPr/>
              <a:t>6/17/25</a:t>
            </a:fld>
            <a:endParaRPr lang="en-US"/>
          </a:p>
        </p:txBody>
      </p:sp>
      <p:sp>
        <p:nvSpPr>
          <p:cNvPr id="5" name="Footer Placeholder 4">
            <a:extLst>
              <a:ext uri="{FF2B5EF4-FFF2-40B4-BE49-F238E27FC236}">
                <a16:creationId xmlns:a16="http://schemas.microsoft.com/office/drawing/2014/main" id="{50CE74C8-1CE7-04AD-EF12-19277E7B32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venir Book" panose="02000503020000020003" pitchFamily="2" charset="0"/>
              </a:defRPr>
            </a:lvl1pPr>
          </a:lstStyle>
          <a:p>
            <a:endParaRPr lang="en-US"/>
          </a:p>
        </p:txBody>
      </p:sp>
      <p:sp>
        <p:nvSpPr>
          <p:cNvPr id="6" name="Slide Number Placeholder 5">
            <a:extLst>
              <a:ext uri="{FF2B5EF4-FFF2-40B4-BE49-F238E27FC236}">
                <a16:creationId xmlns:a16="http://schemas.microsoft.com/office/drawing/2014/main" id="{29251CA6-E8CD-BF3E-4435-25AE8BBC29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venir Book" panose="02000503020000020003" pitchFamily="2" charset="0"/>
              </a:defRPr>
            </a:lvl1pPr>
          </a:lstStyle>
          <a:p>
            <a:fld id="{0F948089-C9AB-DC48-B628-CBAF535C762C}" type="slidenum">
              <a:rPr lang="en-US" smtClean="0"/>
              <a:pPr/>
              <a:t>‹#›</a:t>
            </a:fld>
            <a:endParaRPr lang="en-US"/>
          </a:p>
        </p:txBody>
      </p:sp>
      <p:sp>
        <p:nvSpPr>
          <p:cNvPr id="7" name="Rectangle 6">
            <a:extLst>
              <a:ext uri="{FF2B5EF4-FFF2-40B4-BE49-F238E27FC236}">
                <a16:creationId xmlns:a16="http://schemas.microsoft.com/office/drawing/2014/main" id="{4B81EB86-315B-4EAC-D9C7-AA9DF6F65B8D}"/>
              </a:ext>
            </a:extLst>
          </p:cNvPr>
          <p:cNvSpPr/>
          <p:nvPr userDrawn="1"/>
        </p:nvSpPr>
        <p:spPr>
          <a:xfrm>
            <a:off x="-11152" y="-3175"/>
            <a:ext cx="12231029" cy="232844"/>
          </a:xfrm>
          <a:prstGeom prst="rect">
            <a:avLst/>
          </a:prstGeom>
          <a:solidFill>
            <a:srgbClr val="0020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dirty="0">
              <a:latin typeface="Avenir Book" panose="02000503020000020003" pitchFamily="2" charset="0"/>
            </a:endParaRPr>
          </a:p>
        </p:txBody>
      </p:sp>
      <p:pic>
        <p:nvPicPr>
          <p:cNvPr id="8" name="Picture 18">
            <a:extLst>
              <a:ext uri="{FF2B5EF4-FFF2-40B4-BE49-F238E27FC236}">
                <a16:creationId xmlns:a16="http://schemas.microsoft.com/office/drawing/2014/main" id="{EE03A29B-391D-65C9-A0D5-DFB348FD3BE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p:blipFill>
        <p:spPr bwMode="auto">
          <a:xfrm>
            <a:off x="5611014" y="26198"/>
            <a:ext cx="969971" cy="174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352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0" i="0" kern="1200">
          <a:solidFill>
            <a:srgbClr val="001F60"/>
          </a:solidFill>
          <a:latin typeface="Avenir Light" panose="020B040202020302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20.png"/><Relationship Id="rId5" Type="http://schemas.openxmlformats.org/officeDocument/2006/relationships/image" Target="../media/image15.jpeg"/><Relationship Id="rId10" Type="http://schemas.openxmlformats.org/officeDocument/2006/relationships/image" Target="../media/image19.svg"/><Relationship Id="rId4" Type="http://schemas.microsoft.com/office/2007/relationships/hdphoto" Target="../media/hdphoto1.wdp"/><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26.png"/><Relationship Id="rId5" Type="http://schemas.openxmlformats.org/officeDocument/2006/relationships/image" Target="../media/image25.png"/><Relationship Id="rId4" Type="http://schemas.microsoft.com/office/2018/10/relationships/comments" Target="../comments/modernComment_188_DD36FDC0.xml"/></Relationships>
</file>

<file path=ppt/slides/_rels/slide12.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notesSlide" Target="../notesSlides/notesSlide12.xml"/><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microsoft.com/office/2018/10/relationships/comments" Target="../comments/modernComment_189_CD9AEAF3.xml"/><Relationship Id="rId9" Type="http://schemas.openxmlformats.org/officeDocument/2006/relationships/image" Target="../media/image29.png"/><Relationship Id="rId1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notesSlide" Target="../notesSlides/notesSlide13.xml"/><Relationship Id="rId7" Type="http://schemas.openxmlformats.org/officeDocument/2006/relationships/image" Target="../media/image27.png"/><Relationship Id="rId12" Type="http://schemas.openxmlformats.org/officeDocument/2006/relationships/image" Target="../media/image39.png"/><Relationship Id="rId17" Type="http://schemas.openxmlformats.org/officeDocument/2006/relationships/image" Target="../media/image33.png"/><Relationship Id="rId2" Type="http://schemas.openxmlformats.org/officeDocument/2006/relationships/slideLayout" Target="../slideLayouts/slideLayout2.xml"/><Relationship Id="rId16" Type="http://schemas.openxmlformats.org/officeDocument/2006/relationships/image" Target="../media/image32.png"/><Relationship Id="rId1" Type="http://schemas.openxmlformats.org/officeDocument/2006/relationships/tags" Target="../tags/tag3.xml"/><Relationship Id="rId6" Type="http://schemas.openxmlformats.org/officeDocument/2006/relationships/image" Target="../media/image26.png"/><Relationship Id="rId11" Type="http://schemas.openxmlformats.org/officeDocument/2006/relationships/image" Target="../media/image38.png"/><Relationship Id="rId5" Type="http://schemas.openxmlformats.org/officeDocument/2006/relationships/image" Target="../media/image25.png"/><Relationship Id="rId15" Type="http://schemas.openxmlformats.org/officeDocument/2006/relationships/image" Target="../media/image31.png"/><Relationship Id="rId10" Type="http://schemas.openxmlformats.org/officeDocument/2006/relationships/image" Target="../media/image37.png"/><Relationship Id="rId4" Type="http://schemas.microsoft.com/office/2018/10/relationships/comments" Target="../comments/modernComment_18A_AE77925B.xml"/><Relationship Id="rId9" Type="http://schemas.openxmlformats.org/officeDocument/2006/relationships/image" Target="../media/image36.png"/><Relationship Id="rId1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42.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1.png"/><Relationship Id="rId5" Type="http://schemas.openxmlformats.org/officeDocument/2006/relationships/image" Target="../media/image40.png"/><Relationship Id="rId4" Type="http://schemas.microsoft.com/office/2018/10/relationships/comments" Target="../comments/modernComment_18B_D913F1A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43.png"/><Relationship Id="rId5" Type="http://schemas.openxmlformats.org/officeDocument/2006/relationships/image" Target="../media/image310.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notesSlide" Target="../notesSlides/notesSlide17.xml"/><Relationship Id="rId7" Type="http://schemas.openxmlformats.org/officeDocument/2006/relationships/image" Target="../media/image43.png"/><Relationship Id="rId12" Type="http://schemas.openxmlformats.org/officeDocument/2006/relationships/image" Target="../media/image44.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350.png"/><Relationship Id="rId11" Type="http://schemas.openxmlformats.org/officeDocument/2006/relationships/image" Target="../media/image38.png"/><Relationship Id="rId5" Type="http://schemas.openxmlformats.org/officeDocument/2006/relationships/image" Target="../media/image39.png"/><Relationship Id="rId10" Type="http://schemas.openxmlformats.org/officeDocument/2006/relationships/image" Target="../media/image46.png"/><Relationship Id="rId4" Type="http://schemas.microsoft.com/office/2018/10/relationships/comments" Target="../comments/modernComment_18C_FE81353A.xml"/><Relationship Id="rId9" Type="http://schemas.openxmlformats.org/officeDocument/2006/relationships/image" Target="../media/image370.png"/></Relationships>
</file>

<file path=ppt/slides/_rels/slide18.xml.rels><?xml version="1.0" encoding="UTF-8" standalone="yes"?>
<Relationships xmlns="http://schemas.openxmlformats.org/package/2006/relationships"><Relationship Id="rId8" Type="http://schemas.openxmlformats.org/officeDocument/2006/relationships/image" Target="../media/image390.png"/><Relationship Id="rId3" Type="http://schemas.openxmlformats.org/officeDocument/2006/relationships/notesSlide" Target="../notesSlides/notesSlide18.xml"/><Relationship Id="rId7"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43.png"/><Relationship Id="rId5" Type="http://schemas.openxmlformats.org/officeDocument/2006/relationships/image" Target="../media/image350.png"/><Relationship Id="rId10" Type="http://schemas.openxmlformats.org/officeDocument/2006/relationships/image" Target="../media/image38.png"/><Relationship Id="rId4" Type="http://schemas.openxmlformats.org/officeDocument/2006/relationships/image" Target="../media/image39.png"/><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notesSlide" Target="../notesSlides/notesSlide20.xml"/><Relationship Id="rId7" Type="http://schemas.openxmlformats.org/officeDocument/2006/relationships/image" Target="../media/image410.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43.png"/><Relationship Id="rId5" Type="http://schemas.openxmlformats.org/officeDocument/2006/relationships/image" Target="../media/image400.png"/><Relationship Id="rId4" Type="http://schemas.microsoft.com/office/2018/10/relationships/comments" Target="../comments/modernComment_18E_ECEC1E48.xm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9.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44.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51.png"/><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8" Type="http://schemas.openxmlformats.org/officeDocument/2006/relationships/image" Target="../media/image480.png"/><Relationship Id="rId3" Type="http://schemas.openxmlformats.org/officeDocument/2006/relationships/notesSlide" Target="../notesSlides/notesSlide30.xml"/><Relationship Id="rId7" Type="http://schemas.openxmlformats.org/officeDocument/2006/relationships/image" Target="../media/image470.png"/><Relationship Id="rId2" Type="http://schemas.openxmlformats.org/officeDocument/2006/relationships/slideLayout" Target="../slideLayouts/slideLayout2.xml"/><Relationship Id="rId1" Type="http://schemas.openxmlformats.org/officeDocument/2006/relationships/tags" Target="../tags/tag16.xml"/><Relationship Id="rId10" Type="http://schemas.openxmlformats.org/officeDocument/2006/relationships/image" Target="../media/image51.png"/><Relationship Id="rId4" Type="http://schemas.microsoft.com/office/2018/10/relationships/comments" Target="../comments/modernComment_1B0_0.xml"/><Relationship Id="rId9" Type="http://schemas.openxmlformats.org/officeDocument/2006/relationships/image" Target="../media/image50.png"/></Relationships>
</file>

<file path=ppt/slides/_rels/slide31.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notesSlide" Target="../notesSlides/notesSlide31.xml"/><Relationship Id="rId7" Type="http://schemas.openxmlformats.org/officeDocument/2006/relationships/image" Target="../media/image55.sv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54.png"/><Relationship Id="rId5" Type="http://schemas.openxmlformats.org/officeDocument/2006/relationships/image" Target="../media/image53.svg"/><Relationship Id="rId4" Type="http://schemas.openxmlformats.org/officeDocument/2006/relationships/image" Target="../media/image52.png"/><Relationship Id="rId9" Type="http://schemas.openxmlformats.org/officeDocument/2006/relationships/image" Target="../media/image57.svg"/></Relationships>
</file>

<file path=ppt/slides/_rels/slide32.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3" Type="http://schemas.openxmlformats.org/officeDocument/2006/relationships/notesSlide" Target="../notesSlides/notesSlide32.xml"/><Relationship Id="rId7" Type="http://schemas.openxmlformats.org/officeDocument/2006/relationships/image" Target="../media/image59.svg"/><Relationship Id="rId12" Type="http://schemas.openxmlformats.org/officeDocument/2006/relationships/image" Target="../media/image64.png"/><Relationship Id="rId2" Type="http://schemas.openxmlformats.org/officeDocument/2006/relationships/slideLayout" Target="../slideLayouts/slideLayout5.xml"/><Relationship Id="rId1" Type="http://schemas.openxmlformats.org/officeDocument/2006/relationships/tags" Target="../tags/tag18.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50.png"/><Relationship Id="rId15" Type="http://schemas.openxmlformats.org/officeDocument/2006/relationships/image" Target="../media/image67.svg"/><Relationship Id="rId10" Type="http://schemas.openxmlformats.org/officeDocument/2006/relationships/image" Target="../media/image62.png"/><Relationship Id="rId4" Type="http://schemas.microsoft.com/office/2018/10/relationships/comments" Target="../comments/modernComment_1F9_42FC1B52.xml"/><Relationship Id="rId9" Type="http://schemas.openxmlformats.org/officeDocument/2006/relationships/image" Target="../media/image61.svg"/><Relationship Id="rId14" Type="http://schemas.openxmlformats.org/officeDocument/2006/relationships/image" Target="../media/image66.png"/></Relationships>
</file>

<file path=ppt/slides/_rels/slide33.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notesSlide" Target="../notesSlides/notesSlide33.xml"/><Relationship Id="rId7" Type="http://schemas.openxmlformats.org/officeDocument/2006/relationships/image" Target="../media/image68.png"/><Relationship Id="rId2" Type="http://schemas.openxmlformats.org/officeDocument/2006/relationships/slideLayout" Target="../slideLayouts/slideLayout5.xml"/><Relationship Id="rId1" Type="http://schemas.openxmlformats.org/officeDocument/2006/relationships/tags" Target="../tags/tag19.xml"/><Relationship Id="rId6" Type="http://schemas.openxmlformats.org/officeDocument/2006/relationships/hyperlink" Target="https://www.backblaze.com/blog/backblaze-drive-stats-for-2024/" TargetMode="External"/><Relationship Id="rId5" Type="http://schemas.openxmlformats.org/officeDocument/2006/relationships/hyperlink" Target="https://blocksandfiles.com/2024/05/02/disk-failure-rates-in-data-centres-are-falling-says-backblaze/" TargetMode="External"/><Relationship Id="rId10" Type="http://schemas.openxmlformats.org/officeDocument/2006/relationships/image" Target="../media/image71.png"/><Relationship Id="rId4" Type="http://schemas.microsoft.com/office/2018/10/relationships/comments" Target="../comments/modernComment_1A7_C4D58561.xml"/><Relationship Id="rId9"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7" Type="http://schemas.openxmlformats.org/officeDocument/2006/relationships/image" Target="../media/image74.svg"/><Relationship Id="rId2" Type="http://schemas.openxmlformats.org/officeDocument/2006/relationships/slideLayout" Target="../slideLayouts/slideLayout5.xml"/><Relationship Id="rId1" Type="http://schemas.openxmlformats.org/officeDocument/2006/relationships/tags" Target="../tags/tag20.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hyperlink" Target="https://www.backblaze.com/blog/drive-failure-over-time-the-bathtub-curve-is-leakin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blogs.microsoft.com/blog/2024/07/20/helping-our-customers-through-the-crowdstrike-outage/"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hyperlink" Target="https://www.techtarget.com/whatis/feature/Explaining-the-largest-IT-outage-in-history-and-whats-next"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8.png"/></Relationships>
</file>

<file path=ppt/slides/_rels/slide3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80.png"/><Relationship Id="rId7" Type="http://schemas.openxmlformats.org/officeDocument/2006/relationships/diagramColors" Target="../diagrams/colors1.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79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22.xml"/><Relationship Id="rId5" Type="http://schemas.openxmlformats.org/officeDocument/2006/relationships/image" Target="../media/image810.png"/><Relationship Id="rId4" Type="http://schemas.openxmlformats.org/officeDocument/2006/relationships/image" Target="../media/image800.png"/></Relationships>
</file>

<file path=ppt/slides/_rels/slide40.xml.rels><?xml version="1.0" encoding="UTF-8" standalone="yes"?>
<Relationships xmlns="http://schemas.openxmlformats.org/package/2006/relationships"><Relationship Id="rId3" Type="http://schemas.microsoft.com/office/2018/10/relationships/comments" Target="../comments/modernComment_1E3_7A4EF3EA.xml"/><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810.png"/><Relationship Id="rId4" Type="http://schemas.openxmlformats.org/officeDocument/2006/relationships/image" Target="../media/image80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1DE_ACB9C0E9.xm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80.png"/></Relationships>
</file>

<file path=ppt/slides/_rels/slide45.xml.rels><?xml version="1.0" encoding="UTF-8" standalone="yes"?>
<Relationships xmlns="http://schemas.openxmlformats.org/package/2006/relationships"><Relationship Id="rId3" Type="http://schemas.microsoft.com/office/2018/10/relationships/comments" Target="../comments/modernComment_1FA_40B8AD0F.xm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microsoft.com/office/2018/10/relationships/comments" Target="../comments/modernComment_116_0.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840.png"/><Relationship Id="rId4" Type="http://schemas.microsoft.com/office/2018/10/relationships/comments" Target="../comments/modernComment_1F5_D2CF2E7F.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850.png"/><Relationship Id="rId4" Type="http://schemas.microsoft.com/office/2018/10/relationships/comments" Target="../comments/modernComment_1FB_CD7254CC.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850.png"/></Relationships>
</file>

<file path=ppt/slides/_rels/slide51.xml.rels><?xml version="1.0" encoding="UTF-8" standalone="yes"?>
<Relationships xmlns="http://schemas.openxmlformats.org/package/2006/relationships"><Relationship Id="rId3" Type="http://schemas.microsoft.com/office/2018/10/relationships/comments" Target="../comments/modernComment_1F7_A4C09DA4.xml"/><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850.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7" Type="http://schemas.openxmlformats.org/officeDocument/2006/relationships/image" Target="../media/image88.png"/><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870.png"/><Relationship Id="rId5" Type="http://schemas.openxmlformats.org/officeDocument/2006/relationships/image" Target="../media/image860.png"/><Relationship Id="rId4" Type="http://schemas.microsoft.com/office/2018/10/relationships/comments" Target="../comments/modernComment_1F1_46F8BFAA.xml"/></Relationships>
</file>

<file path=ppt/slides/_rels/slide53.xml.rels><?xml version="1.0" encoding="UTF-8" standalone="yes"?>
<Relationships xmlns="http://schemas.openxmlformats.org/package/2006/relationships"><Relationship Id="rId8" Type="http://schemas.openxmlformats.org/officeDocument/2006/relationships/image" Target="../media/image870.png"/><Relationship Id="rId13" Type="http://schemas.openxmlformats.org/officeDocument/2006/relationships/image" Target="../media/image97.png"/><Relationship Id="rId3" Type="http://schemas.openxmlformats.org/officeDocument/2006/relationships/notesSlide" Target="../notesSlides/notesSlide53.xml"/><Relationship Id="rId7" Type="http://schemas.openxmlformats.org/officeDocument/2006/relationships/image" Target="../media/image860.png"/><Relationship Id="rId12" Type="http://schemas.openxmlformats.org/officeDocument/2006/relationships/image" Target="../media/image96.png"/><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93.png"/><Relationship Id="rId11" Type="http://schemas.openxmlformats.org/officeDocument/2006/relationships/image" Target="../media/image95.png"/><Relationship Id="rId5" Type="http://schemas.openxmlformats.org/officeDocument/2006/relationships/image" Target="../media/image92.png"/><Relationship Id="rId10" Type="http://schemas.openxmlformats.org/officeDocument/2006/relationships/image" Target="../media/image88.png"/><Relationship Id="rId4" Type="http://schemas.microsoft.com/office/2018/10/relationships/comments" Target="../comments/modernComment_1FD_9F0D3ADC.xml"/><Relationship Id="rId9" Type="http://schemas.openxmlformats.org/officeDocument/2006/relationships/image" Target="../media/image94.png"/><Relationship Id="rId14" Type="http://schemas.openxmlformats.org/officeDocument/2006/relationships/image" Target="../media/image98.png"/></Relationships>
</file>

<file path=ppt/slides/_rels/slide54.xml.rels><?xml version="1.0" encoding="UTF-8" standalone="yes"?>
<Relationships xmlns="http://schemas.openxmlformats.org/package/2006/relationships"><Relationship Id="rId3" Type="http://schemas.microsoft.com/office/2018/10/relationships/comments" Target="../comments/modernComment_1D9_C53A3E43.xml"/><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svg"/></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23.svg"/></Relationships>
</file>

<file path=ppt/slides/_rels/slide58.xml.rels><?xml version="1.0" encoding="UTF-8" standalone="yes"?>
<Relationships xmlns="http://schemas.openxmlformats.org/package/2006/relationships"><Relationship Id="rId3" Type="http://schemas.microsoft.com/office/2018/10/relationships/comments" Target="../comments/modernComment_201_B2D57AFB.xml"/><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microsoft.com/office/2018/10/relationships/comments" Target="../comments/modernComment_202_C90DA926.xml"/><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microsoft.com/office/2007/relationships/hdphoto" Target="../media/hdphoto3.wdp"/><Relationship Id="rId5" Type="http://schemas.openxmlformats.org/officeDocument/2006/relationships/image" Target="../media/image83.png"/><Relationship Id="rId4" Type="http://schemas.openxmlformats.org/officeDocument/2006/relationships/image" Target="../media/image82.png"/></Relationships>
</file>

<file path=ppt/slides/_rels/slide61.xml.rels><?xml version="1.0" encoding="UTF-8" standalone="yes"?>
<Relationships xmlns="http://schemas.openxmlformats.org/package/2006/relationships"><Relationship Id="rId3" Type="http://schemas.microsoft.com/office/2018/10/relationships/comments" Target="../comments/modernComment_105_B8E78A95.xml"/><Relationship Id="rId2" Type="http://schemas.openxmlformats.org/officeDocument/2006/relationships/notesSlide" Target="../notesSlides/notesSlide61.xml"/><Relationship Id="rId1" Type="http://schemas.openxmlformats.org/officeDocument/2006/relationships/slideLayout" Target="../slideLayouts/slideLayout5.xml"/><Relationship Id="rId5" Type="http://schemas.openxmlformats.org/officeDocument/2006/relationships/image" Target="../media/image85.svg"/><Relationship Id="rId4" Type="http://schemas.openxmlformats.org/officeDocument/2006/relationships/image" Target="../media/image8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microsoft.com/office/2018/10/relationships/comments" Target="../comments/modernComment_204_9CCEA5C9.xml"/><Relationship Id="rId7" Type="http://schemas.openxmlformats.org/officeDocument/2006/relationships/image" Target="../media/image90.sv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89.png"/><Relationship Id="rId5" Type="http://schemas.openxmlformats.org/officeDocument/2006/relationships/image" Target="../media/image87.svg"/><Relationship Id="rId4" Type="http://schemas.openxmlformats.org/officeDocument/2006/relationships/image" Target="../media/image86.png"/></Relationships>
</file>

<file path=ppt/slides/_rels/slide66.xml.rels><?xml version="1.0" encoding="UTF-8" standalone="yes"?>
<Relationships xmlns="http://schemas.openxmlformats.org/package/2006/relationships"><Relationship Id="rId3" Type="http://schemas.microsoft.com/office/2018/10/relationships/comments" Target="../comments/modernComment_205_874095E8.xml"/><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68.xml.rels><?xml version="1.0" encoding="UTF-8" standalone="yes"?>
<Relationships xmlns="http://schemas.openxmlformats.org/package/2006/relationships"><Relationship Id="rId8" Type="http://schemas.openxmlformats.org/officeDocument/2006/relationships/image" Target="../media/image100.svg"/><Relationship Id="rId3" Type="http://schemas.openxmlformats.org/officeDocument/2006/relationships/image" Target="../media/image22.png"/><Relationship Id="rId7" Type="http://schemas.openxmlformats.org/officeDocument/2006/relationships/image" Target="../media/image99.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23.sv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microsoft.com/office/2018/10/relationships/comments" Target="../comments/modernComment_20A_579D124C.xml"/><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02.png"/><Relationship Id="rId5" Type="http://schemas.openxmlformats.org/officeDocument/2006/relationships/image" Target="../media/image23.svg"/><Relationship Id="rId4" Type="http://schemas.openxmlformats.org/officeDocument/2006/relationships/image" Target="../media/image22.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108.jpeg"/><Relationship Id="rId3" Type="http://schemas.openxmlformats.org/officeDocument/2006/relationships/image" Target="../media/image103.jpeg"/><Relationship Id="rId7" Type="http://schemas.openxmlformats.org/officeDocument/2006/relationships/image" Target="../media/image107.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jpeg"/><Relationship Id="rId4" Type="http://schemas.openxmlformats.org/officeDocument/2006/relationships/image" Target="../media/image104.jpeg"/><Relationship Id="rId9" Type="http://schemas.openxmlformats.org/officeDocument/2006/relationships/image" Target="../media/image10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E09CC-1313-5AF9-DC82-62E24B6EEDD5}"/>
              </a:ext>
            </a:extLst>
          </p:cNvPr>
          <p:cNvSpPr>
            <a:spLocks noGrp="1"/>
          </p:cNvSpPr>
          <p:nvPr>
            <p:ph type="ctrTitle"/>
          </p:nvPr>
        </p:nvSpPr>
        <p:spPr>
          <a:xfrm>
            <a:off x="690623" y="1113684"/>
            <a:ext cx="10810755" cy="2201951"/>
          </a:xfrm>
        </p:spPr>
        <p:txBody>
          <a:bodyPr>
            <a:normAutofit/>
          </a:bodyPr>
          <a:lstStyle/>
          <a:p>
            <a:r>
              <a:rPr lang="en-US" sz="6600" dirty="0"/>
              <a:t>Rethinking Fault Tolerance </a:t>
            </a:r>
            <a:br>
              <a:rPr lang="en-US" dirty="0"/>
            </a:br>
            <a:br>
              <a:rPr lang="en-US" sz="900" dirty="0"/>
            </a:br>
            <a:r>
              <a:rPr lang="en-US" sz="3600" dirty="0">
                <a:solidFill>
                  <a:schemeClr val="tx1"/>
                </a:solidFill>
                <a:latin typeface="Avenir Light" panose="020B0402020203020204" pitchFamily="34" charset="77"/>
              </a:rPr>
              <a:t>Abstractions, Guarantees and Performance</a:t>
            </a:r>
            <a:endParaRPr lang="en-US" sz="4800" dirty="0">
              <a:solidFill>
                <a:schemeClr val="tx1"/>
              </a:solidFill>
              <a:latin typeface="Avenir Light" panose="020B0402020203020204" pitchFamily="34" charset="77"/>
            </a:endParaRPr>
          </a:p>
        </p:txBody>
      </p:sp>
      <p:sp>
        <p:nvSpPr>
          <p:cNvPr id="3" name="Subtitle 2">
            <a:extLst>
              <a:ext uri="{FF2B5EF4-FFF2-40B4-BE49-F238E27FC236}">
                <a16:creationId xmlns:a16="http://schemas.microsoft.com/office/drawing/2014/main" id="{B1FB2513-2E24-D7CA-CF9A-DED042B3E506}"/>
              </a:ext>
            </a:extLst>
          </p:cNvPr>
          <p:cNvSpPr>
            <a:spLocks noGrp="1"/>
          </p:cNvSpPr>
          <p:nvPr>
            <p:ph type="subTitle" idx="1"/>
          </p:nvPr>
        </p:nvSpPr>
        <p:spPr>
          <a:xfrm>
            <a:off x="1524000" y="3829050"/>
            <a:ext cx="9144000" cy="1428749"/>
          </a:xfrm>
        </p:spPr>
        <p:txBody>
          <a:bodyPr>
            <a:normAutofit/>
          </a:bodyPr>
          <a:lstStyle/>
          <a:p>
            <a:r>
              <a:rPr lang="en-US" sz="2800" dirty="0"/>
              <a:t>Soujanya Ponnapalli</a:t>
            </a:r>
          </a:p>
        </p:txBody>
      </p:sp>
      <p:pic>
        <p:nvPicPr>
          <p:cNvPr id="1026" name="Picture 2" descr="UC Berkeley launches Sky Computing Lab ...">
            <a:extLst>
              <a:ext uri="{FF2B5EF4-FFF2-40B4-BE49-F238E27FC236}">
                <a16:creationId xmlns:a16="http://schemas.microsoft.com/office/drawing/2014/main" id="{2C680228-5823-AE52-E8DF-A19EBEBBF3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25" y="4315566"/>
            <a:ext cx="1428750" cy="1428750"/>
          </a:xfrm>
          <a:prstGeom prst="ellipse">
            <a:avLst/>
          </a:prstGeom>
          <a:noFill/>
          <a:ln w="38100">
            <a:solidFill>
              <a:srgbClr val="FFC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887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F3741-0CB2-3E3B-1853-B72AF70182D0}"/>
              </a:ext>
            </a:extLst>
          </p:cNvPr>
          <p:cNvSpPr>
            <a:spLocks noGrp="1"/>
          </p:cNvSpPr>
          <p:nvPr>
            <p:ph type="title"/>
          </p:nvPr>
        </p:nvSpPr>
        <p:spPr/>
        <p:txBody>
          <a:bodyPr/>
          <a:lstStyle/>
          <a:p>
            <a:r>
              <a:rPr lang="en-US" dirty="0"/>
              <a:t>We Assume Fault Tolerance</a:t>
            </a:r>
          </a:p>
        </p:txBody>
      </p:sp>
      <p:sp>
        <p:nvSpPr>
          <p:cNvPr id="4" name="Rounded Rectangle 3">
            <a:extLst>
              <a:ext uri="{FF2B5EF4-FFF2-40B4-BE49-F238E27FC236}">
                <a16:creationId xmlns:a16="http://schemas.microsoft.com/office/drawing/2014/main" id="{BFBA0B0D-5E1C-036B-294C-F815C52EDF88}"/>
              </a:ext>
            </a:extLst>
          </p:cNvPr>
          <p:cNvSpPr/>
          <p:nvPr/>
        </p:nvSpPr>
        <p:spPr>
          <a:xfrm>
            <a:off x="6184106" y="1681163"/>
            <a:ext cx="5159375" cy="814387"/>
          </a:xfrm>
          <a:custGeom>
            <a:avLst/>
            <a:gdLst>
              <a:gd name="connsiteX0" fmla="*/ 0 w 5159375"/>
              <a:gd name="connsiteY0" fmla="*/ 135734 h 814387"/>
              <a:gd name="connsiteX1" fmla="*/ 135734 w 5159375"/>
              <a:gd name="connsiteY1" fmla="*/ 0 h 814387"/>
              <a:gd name="connsiteX2" fmla="*/ 629956 w 5159375"/>
              <a:gd name="connsiteY2" fmla="*/ 0 h 814387"/>
              <a:gd name="connsiteX3" fmla="*/ 1026419 w 5159375"/>
              <a:gd name="connsiteY3" fmla="*/ 0 h 814387"/>
              <a:gd name="connsiteX4" fmla="*/ 1422883 w 5159375"/>
              <a:gd name="connsiteY4" fmla="*/ 0 h 814387"/>
              <a:gd name="connsiteX5" fmla="*/ 1965984 w 5159375"/>
              <a:gd name="connsiteY5" fmla="*/ 0 h 814387"/>
              <a:gd name="connsiteX6" fmla="*/ 2411326 w 5159375"/>
              <a:gd name="connsiteY6" fmla="*/ 0 h 814387"/>
              <a:gd name="connsiteX7" fmla="*/ 3003306 w 5159375"/>
              <a:gd name="connsiteY7" fmla="*/ 0 h 814387"/>
              <a:gd name="connsiteX8" fmla="*/ 3595286 w 5159375"/>
              <a:gd name="connsiteY8" fmla="*/ 0 h 814387"/>
              <a:gd name="connsiteX9" fmla="*/ 4138387 w 5159375"/>
              <a:gd name="connsiteY9" fmla="*/ 0 h 814387"/>
              <a:gd name="connsiteX10" fmla="*/ 5023641 w 5159375"/>
              <a:gd name="connsiteY10" fmla="*/ 0 h 814387"/>
              <a:gd name="connsiteX11" fmla="*/ 5159375 w 5159375"/>
              <a:gd name="connsiteY11" fmla="*/ 135734 h 814387"/>
              <a:gd name="connsiteX12" fmla="*/ 5159375 w 5159375"/>
              <a:gd name="connsiteY12" fmla="*/ 678653 h 814387"/>
              <a:gd name="connsiteX13" fmla="*/ 5023641 w 5159375"/>
              <a:gd name="connsiteY13" fmla="*/ 814387 h 814387"/>
              <a:gd name="connsiteX14" fmla="*/ 4578298 w 5159375"/>
              <a:gd name="connsiteY14" fmla="*/ 814387 h 814387"/>
              <a:gd name="connsiteX15" fmla="*/ 4132956 w 5159375"/>
              <a:gd name="connsiteY15" fmla="*/ 814387 h 814387"/>
              <a:gd name="connsiteX16" fmla="*/ 3687613 w 5159375"/>
              <a:gd name="connsiteY16" fmla="*/ 814387 h 814387"/>
              <a:gd name="connsiteX17" fmla="*/ 3193391 w 5159375"/>
              <a:gd name="connsiteY17" fmla="*/ 814387 h 814387"/>
              <a:gd name="connsiteX18" fmla="*/ 2796928 w 5159375"/>
              <a:gd name="connsiteY18" fmla="*/ 814387 h 814387"/>
              <a:gd name="connsiteX19" fmla="*/ 2204948 w 5159375"/>
              <a:gd name="connsiteY19" fmla="*/ 814387 h 814387"/>
              <a:gd name="connsiteX20" fmla="*/ 1564089 w 5159375"/>
              <a:gd name="connsiteY20" fmla="*/ 814387 h 814387"/>
              <a:gd name="connsiteX21" fmla="*/ 1020988 w 5159375"/>
              <a:gd name="connsiteY21" fmla="*/ 814387 h 814387"/>
              <a:gd name="connsiteX22" fmla="*/ 135734 w 5159375"/>
              <a:gd name="connsiteY22" fmla="*/ 814387 h 814387"/>
              <a:gd name="connsiteX23" fmla="*/ 0 w 5159375"/>
              <a:gd name="connsiteY23" fmla="*/ 678653 h 814387"/>
              <a:gd name="connsiteX24" fmla="*/ 0 w 5159375"/>
              <a:gd name="connsiteY24" fmla="*/ 135734 h 8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9375" h="814387" fill="none" extrusionOk="0">
                <a:moveTo>
                  <a:pt x="0" y="135734"/>
                </a:moveTo>
                <a:cubicBezTo>
                  <a:pt x="-6225" y="73295"/>
                  <a:pt x="58483" y="15823"/>
                  <a:pt x="135734" y="0"/>
                </a:cubicBezTo>
                <a:cubicBezTo>
                  <a:pt x="375528" y="-53018"/>
                  <a:pt x="508083" y="26667"/>
                  <a:pt x="629956" y="0"/>
                </a:cubicBezTo>
                <a:cubicBezTo>
                  <a:pt x="751829" y="-26667"/>
                  <a:pt x="875459" y="18025"/>
                  <a:pt x="1026419" y="0"/>
                </a:cubicBezTo>
                <a:cubicBezTo>
                  <a:pt x="1177379" y="-18025"/>
                  <a:pt x="1249505" y="35159"/>
                  <a:pt x="1422883" y="0"/>
                </a:cubicBezTo>
                <a:cubicBezTo>
                  <a:pt x="1596261" y="-35159"/>
                  <a:pt x="1851109" y="64880"/>
                  <a:pt x="1965984" y="0"/>
                </a:cubicBezTo>
                <a:cubicBezTo>
                  <a:pt x="2080859" y="-64880"/>
                  <a:pt x="2218956" y="53118"/>
                  <a:pt x="2411326" y="0"/>
                </a:cubicBezTo>
                <a:cubicBezTo>
                  <a:pt x="2603696" y="-53118"/>
                  <a:pt x="2841965" y="46531"/>
                  <a:pt x="3003306" y="0"/>
                </a:cubicBezTo>
                <a:cubicBezTo>
                  <a:pt x="3164647" y="-46531"/>
                  <a:pt x="3321407" y="26062"/>
                  <a:pt x="3595286" y="0"/>
                </a:cubicBezTo>
                <a:cubicBezTo>
                  <a:pt x="3869165" y="-26062"/>
                  <a:pt x="3909298" y="56385"/>
                  <a:pt x="4138387" y="0"/>
                </a:cubicBezTo>
                <a:cubicBezTo>
                  <a:pt x="4367476" y="-56385"/>
                  <a:pt x="4626652" y="37898"/>
                  <a:pt x="5023641" y="0"/>
                </a:cubicBezTo>
                <a:cubicBezTo>
                  <a:pt x="5097366" y="-2236"/>
                  <a:pt x="5161244" y="63619"/>
                  <a:pt x="5159375" y="135734"/>
                </a:cubicBezTo>
                <a:cubicBezTo>
                  <a:pt x="5196238" y="330919"/>
                  <a:pt x="5123607" y="553104"/>
                  <a:pt x="5159375" y="678653"/>
                </a:cubicBezTo>
                <a:cubicBezTo>
                  <a:pt x="5169839" y="759665"/>
                  <a:pt x="5087121" y="808675"/>
                  <a:pt x="5023641" y="814387"/>
                </a:cubicBezTo>
                <a:cubicBezTo>
                  <a:pt x="4923369" y="856300"/>
                  <a:pt x="4707815" y="807888"/>
                  <a:pt x="4578298" y="814387"/>
                </a:cubicBezTo>
                <a:cubicBezTo>
                  <a:pt x="4448781" y="820886"/>
                  <a:pt x="4319237" y="779752"/>
                  <a:pt x="4132956" y="814387"/>
                </a:cubicBezTo>
                <a:cubicBezTo>
                  <a:pt x="3946675" y="849022"/>
                  <a:pt x="3823825" y="785251"/>
                  <a:pt x="3687613" y="814387"/>
                </a:cubicBezTo>
                <a:cubicBezTo>
                  <a:pt x="3551401" y="843523"/>
                  <a:pt x="3350623" y="800183"/>
                  <a:pt x="3193391" y="814387"/>
                </a:cubicBezTo>
                <a:cubicBezTo>
                  <a:pt x="3036159" y="828591"/>
                  <a:pt x="2880231" y="788501"/>
                  <a:pt x="2796928" y="814387"/>
                </a:cubicBezTo>
                <a:cubicBezTo>
                  <a:pt x="2713625" y="840273"/>
                  <a:pt x="2462520" y="807077"/>
                  <a:pt x="2204948" y="814387"/>
                </a:cubicBezTo>
                <a:cubicBezTo>
                  <a:pt x="1947376" y="821697"/>
                  <a:pt x="1790344" y="768704"/>
                  <a:pt x="1564089" y="814387"/>
                </a:cubicBezTo>
                <a:cubicBezTo>
                  <a:pt x="1337834" y="860070"/>
                  <a:pt x="1278857" y="767242"/>
                  <a:pt x="1020988" y="814387"/>
                </a:cubicBezTo>
                <a:cubicBezTo>
                  <a:pt x="763119" y="861532"/>
                  <a:pt x="520680" y="772552"/>
                  <a:pt x="135734" y="814387"/>
                </a:cubicBezTo>
                <a:cubicBezTo>
                  <a:pt x="51564" y="819746"/>
                  <a:pt x="-8290" y="743960"/>
                  <a:pt x="0" y="678653"/>
                </a:cubicBezTo>
                <a:cubicBezTo>
                  <a:pt x="-9912" y="425990"/>
                  <a:pt x="33124" y="307664"/>
                  <a:pt x="0" y="135734"/>
                </a:cubicBezTo>
                <a:close/>
              </a:path>
              <a:path w="5159375" h="814387" stroke="0" extrusionOk="0">
                <a:moveTo>
                  <a:pt x="0" y="135734"/>
                </a:moveTo>
                <a:cubicBezTo>
                  <a:pt x="10021" y="60140"/>
                  <a:pt x="77448" y="-11425"/>
                  <a:pt x="135734" y="0"/>
                </a:cubicBezTo>
                <a:cubicBezTo>
                  <a:pt x="351135" y="-57975"/>
                  <a:pt x="448835" y="37769"/>
                  <a:pt x="678835" y="0"/>
                </a:cubicBezTo>
                <a:cubicBezTo>
                  <a:pt x="908835" y="-37769"/>
                  <a:pt x="1008681" y="64549"/>
                  <a:pt x="1270815" y="0"/>
                </a:cubicBezTo>
                <a:cubicBezTo>
                  <a:pt x="1532949" y="-64549"/>
                  <a:pt x="1470912" y="12375"/>
                  <a:pt x="1667278" y="0"/>
                </a:cubicBezTo>
                <a:cubicBezTo>
                  <a:pt x="1863644" y="-12375"/>
                  <a:pt x="2057196" y="31780"/>
                  <a:pt x="2210379" y="0"/>
                </a:cubicBezTo>
                <a:cubicBezTo>
                  <a:pt x="2363562" y="-31780"/>
                  <a:pt x="2497607" y="11240"/>
                  <a:pt x="2606843" y="0"/>
                </a:cubicBezTo>
                <a:cubicBezTo>
                  <a:pt x="2716079" y="-11240"/>
                  <a:pt x="2879346" y="60057"/>
                  <a:pt x="3149943" y="0"/>
                </a:cubicBezTo>
                <a:cubicBezTo>
                  <a:pt x="3420540" y="-60057"/>
                  <a:pt x="3472648" y="35946"/>
                  <a:pt x="3644165" y="0"/>
                </a:cubicBezTo>
                <a:cubicBezTo>
                  <a:pt x="3815682" y="-35946"/>
                  <a:pt x="3864902" y="21389"/>
                  <a:pt x="4040629" y="0"/>
                </a:cubicBezTo>
                <a:cubicBezTo>
                  <a:pt x="4216356" y="-21389"/>
                  <a:pt x="4319253" y="25606"/>
                  <a:pt x="4437092" y="0"/>
                </a:cubicBezTo>
                <a:cubicBezTo>
                  <a:pt x="4554931" y="-25606"/>
                  <a:pt x="4847419" y="12606"/>
                  <a:pt x="5023641" y="0"/>
                </a:cubicBezTo>
                <a:cubicBezTo>
                  <a:pt x="5087353" y="7201"/>
                  <a:pt x="5163837" y="64046"/>
                  <a:pt x="5159375" y="135734"/>
                </a:cubicBezTo>
                <a:cubicBezTo>
                  <a:pt x="5180989" y="285746"/>
                  <a:pt x="5122704" y="468247"/>
                  <a:pt x="5159375" y="678653"/>
                </a:cubicBezTo>
                <a:cubicBezTo>
                  <a:pt x="5165524" y="739701"/>
                  <a:pt x="5095197" y="832281"/>
                  <a:pt x="5023641" y="814387"/>
                </a:cubicBezTo>
                <a:cubicBezTo>
                  <a:pt x="4894651" y="847460"/>
                  <a:pt x="4794542" y="813837"/>
                  <a:pt x="4578298" y="814387"/>
                </a:cubicBezTo>
                <a:cubicBezTo>
                  <a:pt x="4362054" y="814937"/>
                  <a:pt x="4104846" y="749351"/>
                  <a:pt x="3986319" y="814387"/>
                </a:cubicBezTo>
                <a:cubicBezTo>
                  <a:pt x="3867792" y="879423"/>
                  <a:pt x="3512868" y="776630"/>
                  <a:pt x="3345460" y="814387"/>
                </a:cubicBezTo>
                <a:cubicBezTo>
                  <a:pt x="3178052" y="852144"/>
                  <a:pt x="2970638" y="787538"/>
                  <a:pt x="2802359" y="814387"/>
                </a:cubicBezTo>
                <a:cubicBezTo>
                  <a:pt x="2634080" y="841236"/>
                  <a:pt x="2471309" y="784572"/>
                  <a:pt x="2308137" y="814387"/>
                </a:cubicBezTo>
                <a:cubicBezTo>
                  <a:pt x="2144965" y="844202"/>
                  <a:pt x="2091695" y="783662"/>
                  <a:pt x="1911674" y="814387"/>
                </a:cubicBezTo>
                <a:cubicBezTo>
                  <a:pt x="1731653" y="845112"/>
                  <a:pt x="1625598" y="768218"/>
                  <a:pt x="1368573" y="814387"/>
                </a:cubicBezTo>
                <a:cubicBezTo>
                  <a:pt x="1111548" y="860556"/>
                  <a:pt x="1060338" y="801940"/>
                  <a:pt x="923230" y="814387"/>
                </a:cubicBezTo>
                <a:cubicBezTo>
                  <a:pt x="786122" y="826834"/>
                  <a:pt x="326863" y="732082"/>
                  <a:pt x="135734" y="814387"/>
                </a:cubicBezTo>
                <a:cubicBezTo>
                  <a:pt x="56397" y="799207"/>
                  <a:pt x="-5728" y="763710"/>
                  <a:pt x="0" y="678653"/>
                </a:cubicBezTo>
                <a:cubicBezTo>
                  <a:pt x="-3494" y="466196"/>
                  <a:pt x="44994" y="392723"/>
                  <a:pt x="0" y="135734"/>
                </a:cubicBezTo>
                <a:close/>
              </a:path>
            </a:pathLst>
          </a:custGeom>
          <a:noFill/>
          <a:ln>
            <a:solidFill>
              <a:srgbClr val="FFC000"/>
            </a:solidFill>
            <a:extLst>
              <a:ext uri="{C807C97D-BFC1-408E-A445-0C87EB9F89A2}">
                <ask:lineSketchStyleProps xmlns:ask="http://schemas.microsoft.com/office/drawing/2018/sketchyshapes" sd="2367171527">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6" descr="Brand assets - Hugging Face">
            <a:extLst>
              <a:ext uri="{FF2B5EF4-FFF2-40B4-BE49-F238E27FC236}">
                <a16:creationId xmlns:a16="http://schemas.microsoft.com/office/drawing/2014/main" id="{283E6B61-54EE-6CBB-A240-374DB241283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502" b="22003"/>
          <a:stretch/>
        </p:blipFill>
        <p:spPr bwMode="auto">
          <a:xfrm>
            <a:off x="6265759" y="2641378"/>
            <a:ext cx="4989717" cy="16418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1F7F9692-3B53-2E76-137D-8A9343351308}"/>
              </a:ext>
            </a:extLst>
          </p:cNvPr>
          <p:cNvGraphicFramePr>
            <a:graphicFrameLocks noGrp="1"/>
          </p:cNvGraphicFramePr>
          <p:nvPr>
            <p:extLst>
              <p:ext uri="{D42A27DB-BD31-4B8C-83A1-F6EECF244321}">
                <p14:modId xmlns:p14="http://schemas.microsoft.com/office/powerpoint/2010/main" val="1822091628"/>
              </p:ext>
            </p:extLst>
          </p:nvPr>
        </p:nvGraphicFramePr>
        <p:xfrm>
          <a:off x="6265759" y="4704684"/>
          <a:ext cx="5058416" cy="1107440"/>
        </p:xfrm>
        <a:graphic>
          <a:graphicData uri="http://schemas.openxmlformats.org/drawingml/2006/table">
            <a:tbl>
              <a:tblPr firstRow="1" bandRow="1">
                <a:tableStyleId>{5C22544A-7EE6-4342-B048-85BDC9FD1C3A}</a:tableStyleId>
              </a:tblPr>
              <a:tblGrid>
                <a:gridCol w="2655651">
                  <a:extLst>
                    <a:ext uri="{9D8B030D-6E8A-4147-A177-3AD203B41FA5}">
                      <a16:colId xmlns:a16="http://schemas.microsoft.com/office/drawing/2014/main" val="605645072"/>
                    </a:ext>
                  </a:extLst>
                </a:gridCol>
                <a:gridCol w="1235413">
                  <a:extLst>
                    <a:ext uri="{9D8B030D-6E8A-4147-A177-3AD203B41FA5}">
                      <a16:colId xmlns:a16="http://schemas.microsoft.com/office/drawing/2014/main" val="1209388359"/>
                    </a:ext>
                  </a:extLst>
                </a:gridCol>
                <a:gridCol w="1167352">
                  <a:extLst>
                    <a:ext uri="{9D8B030D-6E8A-4147-A177-3AD203B41FA5}">
                      <a16:colId xmlns:a16="http://schemas.microsoft.com/office/drawing/2014/main" val="3657687786"/>
                    </a:ext>
                  </a:extLst>
                </a:gridCol>
              </a:tblGrid>
              <a:tr h="0">
                <a:tc>
                  <a:txBody>
                    <a:bodyPr/>
                    <a:lstStyle/>
                    <a:p>
                      <a:pPr algn="ctr"/>
                      <a:r>
                        <a:rPr lang="en-US" sz="1800" b="0" i="0" dirty="0">
                          <a:solidFill>
                            <a:schemeClr val="bg1"/>
                          </a:solidFill>
                          <a:latin typeface="Avenir Light" panose="020B0402020203020204" pitchFamily="34" charset="77"/>
                        </a:rPr>
                        <a:t>Hugging Face (90 days)</a:t>
                      </a:r>
                    </a:p>
                  </a:txBody>
                  <a:tcPr>
                    <a:solidFill>
                      <a:srgbClr val="001F60"/>
                    </a:solidFill>
                  </a:tcPr>
                </a:tc>
                <a:tc>
                  <a:txBody>
                    <a:bodyPr/>
                    <a:lstStyle/>
                    <a:p>
                      <a:pPr algn="ctr"/>
                      <a:r>
                        <a:rPr lang="en-US" sz="1800" b="0" i="0" dirty="0">
                          <a:solidFill>
                            <a:schemeClr val="bg1"/>
                          </a:solidFill>
                          <a:latin typeface="Avenir Light" panose="020B0402020203020204" pitchFamily="34" charset="77"/>
                        </a:rPr>
                        <a:t>% Uptime</a:t>
                      </a:r>
                    </a:p>
                  </a:txBody>
                  <a:tcPr>
                    <a:solidFill>
                      <a:srgbClr val="001F60"/>
                    </a:solidFill>
                  </a:tcPr>
                </a:tc>
                <a:tc>
                  <a:txBody>
                    <a:bodyPr/>
                    <a:lstStyle/>
                    <a:p>
                      <a:pPr algn="ctr"/>
                      <a:r>
                        <a:rPr lang="en-US" sz="1800" b="0" i="0" dirty="0">
                          <a:solidFill>
                            <a:schemeClr val="bg1"/>
                          </a:solidFill>
                          <a:latin typeface="Avenir Light" panose="020B0402020203020204" pitchFamily="34" charset="77"/>
                        </a:rPr>
                        <a:t># Failures</a:t>
                      </a:r>
                    </a:p>
                  </a:txBody>
                  <a:tcPr>
                    <a:solidFill>
                      <a:srgbClr val="001F60"/>
                    </a:solidFill>
                  </a:tcPr>
                </a:tc>
                <a:extLst>
                  <a:ext uri="{0D108BD9-81ED-4DB2-BD59-A6C34878D82A}">
                    <a16:rowId xmlns:a16="http://schemas.microsoft.com/office/drawing/2014/main" val="2504352443"/>
                  </a:ext>
                </a:extLst>
              </a:tr>
              <a:tr h="370840">
                <a:tc>
                  <a:txBody>
                    <a:bodyPr/>
                    <a:lstStyle/>
                    <a:p>
                      <a:pPr algn="ctr"/>
                      <a:r>
                        <a:rPr lang="en-US" sz="1800" b="0" i="0" dirty="0">
                          <a:solidFill>
                            <a:schemeClr val="tx1"/>
                          </a:solidFill>
                          <a:latin typeface="Avenir Light" panose="020B0402020203020204" pitchFamily="34" charset="77"/>
                        </a:rPr>
                        <a:t>Git Hosting and Serving</a:t>
                      </a:r>
                    </a:p>
                  </a:txBody>
                  <a:tcPr>
                    <a:solidFill>
                      <a:schemeClr val="tx2">
                        <a:lumMod val="25000"/>
                        <a:lumOff val="75000"/>
                      </a:schemeClr>
                    </a:solidFill>
                  </a:tcPr>
                </a:tc>
                <a:tc>
                  <a:txBody>
                    <a:bodyPr/>
                    <a:lstStyle/>
                    <a:p>
                      <a:pPr algn="ctr"/>
                      <a:r>
                        <a:rPr lang="en-US" sz="1800" b="0" i="0" dirty="0">
                          <a:solidFill>
                            <a:schemeClr val="tx1"/>
                          </a:solidFill>
                          <a:latin typeface="Avenir Light" panose="020B0402020203020204" pitchFamily="34" charset="77"/>
                        </a:rPr>
                        <a:t>99.928</a:t>
                      </a:r>
                    </a:p>
                  </a:txBody>
                  <a:tcPr>
                    <a:solidFill>
                      <a:schemeClr val="tx2">
                        <a:lumMod val="25000"/>
                        <a:lumOff val="75000"/>
                      </a:schemeClr>
                    </a:solidFill>
                  </a:tcPr>
                </a:tc>
                <a:tc>
                  <a:txBody>
                    <a:bodyPr/>
                    <a:lstStyle/>
                    <a:p>
                      <a:pPr algn="ctr"/>
                      <a:r>
                        <a:rPr lang="en-US" sz="1800" b="0" i="0" dirty="0">
                          <a:solidFill>
                            <a:schemeClr val="tx1"/>
                          </a:solidFill>
                          <a:latin typeface="Avenir Light" panose="020B0402020203020204" pitchFamily="34" charset="77"/>
                        </a:rPr>
                        <a:t>2</a:t>
                      </a:r>
                    </a:p>
                  </a:txBody>
                  <a:tcPr>
                    <a:solidFill>
                      <a:schemeClr val="tx2">
                        <a:lumMod val="25000"/>
                        <a:lumOff val="75000"/>
                      </a:schemeClr>
                    </a:solidFill>
                  </a:tcPr>
                </a:tc>
                <a:extLst>
                  <a:ext uri="{0D108BD9-81ED-4DB2-BD59-A6C34878D82A}">
                    <a16:rowId xmlns:a16="http://schemas.microsoft.com/office/drawing/2014/main" val="2862254152"/>
                  </a:ext>
                </a:extLst>
              </a:tr>
              <a:tr h="370840">
                <a:tc>
                  <a:txBody>
                    <a:bodyPr/>
                    <a:lstStyle/>
                    <a:p>
                      <a:pPr algn="ctr"/>
                      <a:r>
                        <a:rPr lang="en-US" sz="1800" b="0" i="0" dirty="0">
                          <a:solidFill>
                            <a:schemeClr val="tx1"/>
                          </a:solidFill>
                          <a:latin typeface="Avenir Light" panose="020B0402020203020204" pitchFamily="34" charset="77"/>
                        </a:rPr>
                        <a:t>HF Inference</a:t>
                      </a:r>
                    </a:p>
                  </a:txBody>
                  <a:tcPr>
                    <a:solidFill>
                      <a:schemeClr val="tx2">
                        <a:lumMod val="25000"/>
                        <a:lumOff val="75000"/>
                      </a:schemeClr>
                    </a:solidFill>
                  </a:tcPr>
                </a:tc>
                <a:tc>
                  <a:txBody>
                    <a:bodyPr/>
                    <a:lstStyle/>
                    <a:p>
                      <a:pPr algn="ctr"/>
                      <a:r>
                        <a:rPr lang="en-US" sz="1800" b="0" i="0" dirty="0">
                          <a:solidFill>
                            <a:schemeClr val="tx1"/>
                          </a:solidFill>
                          <a:latin typeface="Avenir Light" panose="020B0402020203020204" pitchFamily="34" charset="77"/>
                        </a:rPr>
                        <a:t>99.263</a:t>
                      </a:r>
                    </a:p>
                  </a:txBody>
                  <a:tcPr>
                    <a:solidFill>
                      <a:schemeClr val="tx2">
                        <a:lumMod val="25000"/>
                        <a:lumOff val="75000"/>
                      </a:schemeClr>
                    </a:solidFill>
                  </a:tcPr>
                </a:tc>
                <a:tc>
                  <a:txBody>
                    <a:bodyPr/>
                    <a:lstStyle/>
                    <a:p>
                      <a:pPr algn="ctr"/>
                      <a:r>
                        <a:rPr lang="en-US" sz="1800" b="0" i="0" dirty="0">
                          <a:solidFill>
                            <a:schemeClr val="tx1"/>
                          </a:solidFill>
                          <a:latin typeface="Avenir Light" panose="020B0402020203020204" pitchFamily="34" charset="77"/>
                        </a:rPr>
                        <a:t>7</a:t>
                      </a:r>
                    </a:p>
                  </a:txBody>
                  <a:tcPr>
                    <a:solidFill>
                      <a:schemeClr val="tx2">
                        <a:lumMod val="25000"/>
                        <a:lumOff val="75000"/>
                      </a:schemeClr>
                    </a:solidFill>
                  </a:tcPr>
                </a:tc>
                <a:extLst>
                  <a:ext uri="{0D108BD9-81ED-4DB2-BD59-A6C34878D82A}">
                    <a16:rowId xmlns:a16="http://schemas.microsoft.com/office/drawing/2014/main" val="885003913"/>
                  </a:ext>
                </a:extLst>
              </a:tr>
            </a:tbl>
          </a:graphicData>
        </a:graphic>
      </p:graphicFrame>
      <p:sp>
        <p:nvSpPr>
          <p:cNvPr id="7" name="TextBox 6">
            <a:extLst>
              <a:ext uri="{FF2B5EF4-FFF2-40B4-BE49-F238E27FC236}">
                <a16:creationId xmlns:a16="http://schemas.microsoft.com/office/drawing/2014/main" id="{6A5A50EF-2493-24A8-2775-4FC9A1661728}"/>
              </a:ext>
            </a:extLst>
          </p:cNvPr>
          <p:cNvSpPr txBox="1"/>
          <p:nvPr/>
        </p:nvSpPr>
        <p:spPr>
          <a:xfrm>
            <a:off x="6269812" y="5911786"/>
            <a:ext cx="2312751" cy="276999"/>
          </a:xfrm>
          <a:prstGeom prst="rect">
            <a:avLst/>
          </a:prstGeom>
          <a:noFill/>
        </p:spPr>
        <p:txBody>
          <a:bodyPr wrap="square">
            <a:spAutoFit/>
          </a:bodyPr>
          <a:lstStyle/>
          <a:p>
            <a:r>
              <a:rPr lang="en-US" sz="1200" dirty="0">
                <a:solidFill>
                  <a:schemeClr val="tx1">
                    <a:lumMod val="50000"/>
                    <a:lumOff val="50000"/>
                  </a:schemeClr>
                </a:solidFill>
                <a:latin typeface="Avenir Light" panose="020B0402020203020204" pitchFamily="34" charset="77"/>
              </a:rPr>
              <a:t>https://</a:t>
            </a:r>
            <a:r>
              <a:rPr lang="en-US" sz="1200" dirty="0" err="1">
                <a:solidFill>
                  <a:schemeClr val="tx1">
                    <a:lumMod val="50000"/>
                    <a:lumOff val="50000"/>
                  </a:schemeClr>
                </a:solidFill>
                <a:latin typeface="Avenir Light" panose="020B0402020203020204" pitchFamily="34" charset="77"/>
              </a:rPr>
              <a:t>status.huggingface.co</a:t>
            </a:r>
            <a:r>
              <a:rPr lang="en-US" sz="1200" dirty="0">
                <a:solidFill>
                  <a:schemeClr val="tx1">
                    <a:lumMod val="50000"/>
                    <a:lumOff val="50000"/>
                  </a:schemeClr>
                </a:solidFill>
                <a:latin typeface="Avenir Light" panose="020B0402020203020204" pitchFamily="34" charset="77"/>
              </a:rPr>
              <a:t>/</a:t>
            </a:r>
          </a:p>
        </p:txBody>
      </p:sp>
      <p:sp>
        <p:nvSpPr>
          <p:cNvPr id="9" name="Text Placeholder 79">
            <a:extLst>
              <a:ext uri="{FF2B5EF4-FFF2-40B4-BE49-F238E27FC236}">
                <a16:creationId xmlns:a16="http://schemas.microsoft.com/office/drawing/2014/main" id="{8D96CE72-F2BF-B059-414B-AD5EB57015A5}"/>
              </a:ext>
            </a:extLst>
          </p:cNvPr>
          <p:cNvSpPr txBox="1">
            <a:spLocks/>
          </p:cNvSpPr>
          <p:nvPr/>
        </p:nvSpPr>
        <p:spPr>
          <a:xfrm>
            <a:off x="6169024" y="1681163"/>
            <a:ext cx="5183188" cy="823912"/>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Hugging Face</a:t>
            </a:r>
          </a:p>
        </p:txBody>
      </p:sp>
      <p:grpSp>
        <p:nvGrpSpPr>
          <p:cNvPr id="10" name="Group 9">
            <a:extLst>
              <a:ext uri="{FF2B5EF4-FFF2-40B4-BE49-F238E27FC236}">
                <a16:creationId xmlns:a16="http://schemas.microsoft.com/office/drawing/2014/main" id="{2D80745F-18BC-8B54-BE42-AC17BDAEF0F7}"/>
              </a:ext>
            </a:extLst>
          </p:cNvPr>
          <p:cNvGrpSpPr/>
          <p:nvPr/>
        </p:nvGrpSpPr>
        <p:grpSpPr>
          <a:xfrm>
            <a:off x="1092962" y="2505075"/>
            <a:ext cx="4829227" cy="3683710"/>
            <a:chOff x="5525625" y="1858253"/>
            <a:chExt cx="5828175" cy="4330532"/>
          </a:xfrm>
        </p:grpSpPr>
        <p:pic>
          <p:nvPicPr>
            <p:cNvPr id="11" name="Picture 10" descr="A screenshot of a chat&#10;&#10;AI-generated content may be incorrect.">
              <a:extLst>
                <a:ext uri="{FF2B5EF4-FFF2-40B4-BE49-F238E27FC236}">
                  <a16:creationId xmlns:a16="http://schemas.microsoft.com/office/drawing/2014/main" id="{203D8984-FBB9-67C8-ED2B-27258CEE7E2F}"/>
                </a:ext>
              </a:extLst>
            </p:cNvPr>
            <p:cNvPicPr>
              <a:picLocks noChangeAspect="1"/>
            </p:cNvPicPr>
            <p:nvPr/>
          </p:nvPicPr>
          <p:blipFill>
            <a:blip r:embed="rId4"/>
            <a:stretch>
              <a:fillRect/>
            </a:stretch>
          </p:blipFill>
          <p:spPr>
            <a:xfrm>
              <a:off x="5525625" y="1858253"/>
              <a:ext cx="5828175" cy="4330532"/>
            </a:xfrm>
            <a:prstGeom prst="rect">
              <a:avLst/>
            </a:prstGeom>
          </p:spPr>
        </p:pic>
        <p:sp>
          <p:nvSpPr>
            <p:cNvPr id="12" name="Rectangle 11">
              <a:extLst>
                <a:ext uri="{FF2B5EF4-FFF2-40B4-BE49-F238E27FC236}">
                  <a16:creationId xmlns:a16="http://schemas.microsoft.com/office/drawing/2014/main" id="{50CCACA8-D4E4-41B1-87D5-18D8742AEC31}"/>
                </a:ext>
              </a:extLst>
            </p:cNvPr>
            <p:cNvSpPr/>
            <p:nvPr/>
          </p:nvSpPr>
          <p:spPr>
            <a:xfrm>
              <a:off x="5994679" y="1955260"/>
              <a:ext cx="590948" cy="126459"/>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AE608C-21F4-38C2-0D65-7E6436B03620}"/>
                </a:ext>
              </a:extLst>
            </p:cNvPr>
            <p:cNvSpPr/>
            <p:nvPr/>
          </p:nvSpPr>
          <p:spPr>
            <a:xfrm>
              <a:off x="5994679" y="3874835"/>
              <a:ext cx="493670" cy="126459"/>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0EB3585-3728-BE9F-236F-464CD4B88850}"/>
                </a:ext>
              </a:extLst>
            </p:cNvPr>
            <p:cNvSpPr/>
            <p:nvPr/>
          </p:nvSpPr>
          <p:spPr>
            <a:xfrm>
              <a:off x="5994679" y="5031810"/>
              <a:ext cx="493670" cy="126459"/>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6D957A7-6062-21B8-3DDB-0C1F5E67715C}"/>
                </a:ext>
              </a:extLst>
            </p:cNvPr>
            <p:cNvSpPr/>
            <p:nvPr/>
          </p:nvSpPr>
          <p:spPr>
            <a:xfrm>
              <a:off x="5994679" y="5755498"/>
              <a:ext cx="590948" cy="126459"/>
            </a:xfrm>
            <a:prstGeom prst="rect">
              <a:avLst/>
            </a:prstGeom>
            <a:solidFill>
              <a:schemeClr val="tx1">
                <a:lumMod val="50000"/>
                <a:lumOff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5">
            <a:extLst>
              <a:ext uri="{FF2B5EF4-FFF2-40B4-BE49-F238E27FC236}">
                <a16:creationId xmlns:a16="http://schemas.microsoft.com/office/drawing/2014/main" id="{FF0E81A8-9FE1-702D-74E3-F817363BDC95}"/>
              </a:ext>
            </a:extLst>
          </p:cNvPr>
          <p:cNvSpPr/>
          <p:nvPr/>
        </p:nvSpPr>
        <p:spPr>
          <a:xfrm>
            <a:off x="752495" y="1681163"/>
            <a:ext cx="5159375" cy="814387"/>
          </a:xfrm>
          <a:custGeom>
            <a:avLst/>
            <a:gdLst>
              <a:gd name="connsiteX0" fmla="*/ 0 w 5159375"/>
              <a:gd name="connsiteY0" fmla="*/ 135734 h 814387"/>
              <a:gd name="connsiteX1" fmla="*/ 135734 w 5159375"/>
              <a:gd name="connsiteY1" fmla="*/ 0 h 814387"/>
              <a:gd name="connsiteX2" fmla="*/ 727714 w 5159375"/>
              <a:gd name="connsiteY2" fmla="*/ 0 h 814387"/>
              <a:gd name="connsiteX3" fmla="*/ 1173056 w 5159375"/>
              <a:gd name="connsiteY3" fmla="*/ 0 h 814387"/>
              <a:gd name="connsiteX4" fmla="*/ 1765036 w 5159375"/>
              <a:gd name="connsiteY4" fmla="*/ 0 h 814387"/>
              <a:gd name="connsiteX5" fmla="*/ 2161500 w 5159375"/>
              <a:gd name="connsiteY5" fmla="*/ 0 h 814387"/>
              <a:gd name="connsiteX6" fmla="*/ 2753480 w 5159375"/>
              <a:gd name="connsiteY6" fmla="*/ 0 h 814387"/>
              <a:gd name="connsiteX7" fmla="*/ 3198822 w 5159375"/>
              <a:gd name="connsiteY7" fmla="*/ 0 h 814387"/>
              <a:gd name="connsiteX8" fmla="*/ 3595286 w 5159375"/>
              <a:gd name="connsiteY8" fmla="*/ 0 h 814387"/>
              <a:gd name="connsiteX9" fmla="*/ 4040629 w 5159375"/>
              <a:gd name="connsiteY9" fmla="*/ 0 h 814387"/>
              <a:gd name="connsiteX10" fmla="*/ 5023641 w 5159375"/>
              <a:gd name="connsiteY10" fmla="*/ 0 h 814387"/>
              <a:gd name="connsiteX11" fmla="*/ 5159375 w 5159375"/>
              <a:gd name="connsiteY11" fmla="*/ 135734 h 814387"/>
              <a:gd name="connsiteX12" fmla="*/ 5159375 w 5159375"/>
              <a:gd name="connsiteY12" fmla="*/ 678653 h 814387"/>
              <a:gd name="connsiteX13" fmla="*/ 5023641 w 5159375"/>
              <a:gd name="connsiteY13" fmla="*/ 814387 h 814387"/>
              <a:gd name="connsiteX14" fmla="*/ 4627177 w 5159375"/>
              <a:gd name="connsiteY14" fmla="*/ 814387 h 814387"/>
              <a:gd name="connsiteX15" fmla="*/ 3986319 w 5159375"/>
              <a:gd name="connsiteY15" fmla="*/ 814387 h 814387"/>
              <a:gd name="connsiteX16" fmla="*/ 3443218 w 5159375"/>
              <a:gd name="connsiteY16" fmla="*/ 814387 h 814387"/>
              <a:gd name="connsiteX17" fmla="*/ 2802359 w 5159375"/>
              <a:gd name="connsiteY17" fmla="*/ 814387 h 814387"/>
              <a:gd name="connsiteX18" fmla="*/ 2210379 w 5159375"/>
              <a:gd name="connsiteY18" fmla="*/ 814387 h 814387"/>
              <a:gd name="connsiteX19" fmla="*/ 1716157 w 5159375"/>
              <a:gd name="connsiteY19" fmla="*/ 814387 h 814387"/>
              <a:gd name="connsiteX20" fmla="*/ 1124177 w 5159375"/>
              <a:gd name="connsiteY20" fmla="*/ 814387 h 814387"/>
              <a:gd name="connsiteX21" fmla="*/ 678835 w 5159375"/>
              <a:gd name="connsiteY21" fmla="*/ 814387 h 814387"/>
              <a:gd name="connsiteX22" fmla="*/ 135734 w 5159375"/>
              <a:gd name="connsiteY22" fmla="*/ 814387 h 814387"/>
              <a:gd name="connsiteX23" fmla="*/ 0 w 5159375"/>
              <a:gd name="connsiteY23" fmla="*/ 678653 h 814387"/>
              <a:gd name="connsiteX24" fmla="*/ 0 w 5159375"/>
              <a:gd name="connsiteY24" fmla="*/ 135734 h 814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159375" h="814387" fill="none" extrusionOk="0">
                <a:moveTo>
                  <a:pt x="0" y="135734"/>
                </a:moveTo>
                <a:cubicBezTo>
                  <a:pt x="-6219" y="73254"/>
                  <a:pt x="53869" y="-9157"/>
                  <a:pt x="135734" y="0"/>
                </a:cubicBezTo>
                <a:cubicBezTo>
                  <a:pt x="297484" y="-63765"/>
                  <a:pt x="575868" y="38787"/>
                  <a:pt x="727714" y="0"/>
                </a:cubicBezTo>
                <a:cubicBezTo>
                  <a:pt x="879560" y="-38787"/>
                  <a:pt x="989648" y="33427"/>
                  <a:pt x="1173056" y="0"/>
                </a:cubicBezTo>
                <a:cubicBezTo>
                  <a:pt x="1356464" y="-33427"/>
                  <a:pt x="1639024" y="32788"/>
                  <a:pt x="1765036" y="0"/>
                </a:cubicBezTo>
                <a:cubicBezTo>
                  <a:pt x="1891048" y="-32788"/>
                  <a:pt x="1999004" y="18024"/>
                  <a:pt x="2161500" y="0"/>
                </a:cubicBezTo>
                <a:cubicBezTo>
                  <a:pt x="2323996" y="-18024"/>
                  <a:pt x="2617611" y="39870"/>
                  <a:pt x="2753480" y="0"/>
                </a:cubicBezTo>
                <a:cubicBezTo>
                  <a:pt x="2889349" y="-39870"/>
                  <a:pt x="3053912" y="14946"/>
                  <a:pt x="3198822" y="0"/>
                </a:cubicBezTo>
                <a:cubicBezTo>
                  <a:pt x="3343732" y="-14946"/>
                  <a:pt x="3397521" y="4941"/>
                  <a:pt x="3595286" y="0"/>
                </a:cubicBezTo>
                <a:cubicBezTo>
                  <a:pt x="3793051" y="-4941"/>
                  <a:pt x="3846829" y="30046"/>
                  <a:pt x="4040629" y="0"/>
                </a:cubicBezTo>
                <a:cubicBezTo>
                  <a:pt x="4234429" y="-30046"/>
                  <a:pt x="4699681" y="15917"/>
                  <a:pt x="5023641" y="0"/>
                </a:cubicBezTo>
                <a:cubicBezTo>
                  <a:pt x="5113515" y="-3946"/>
                  <a:pt x="5158955" y="63677"/>
                  <a:pt x="5159375" y="135734"/>
                </a:cubicBezTo>
                <a:cubicBezTo>
                  <a:pt x="5197891" y="366033"/>
                  <a:pt x="5135538" y="503505"/>
                  <a:pt x="5159375" y="678653"/>
                </a:cubicBezTo>
                <a:cubicBezTo>
                  <a:pt x="5163088" y="762693"/>
                  <a:pt x="5100799" y="816558"/>
                  <a:pt x="5023641" y="814387"/>
                </a:cubicBezTo>
                <a:cubicBezTo>
                  <a:pt x="4919548" y="833578"/>
                  <a:pt x="4813487" y="778012"/>
                  <a:pt x="4627177" y="814387"/>
                </a:cubicBezTo>
                <a:cubicBezTo>
                  <a:pt x="4440867" y="850762"/>
                  <a:pt x="4141795" y="748937"/>
                  <a:pt x="3986319" y="814387"/>
                </a:cubicBezTo>
                <a:cubicBezTo>
                  <a:pt x="3830843" y="879837"/>
                  <a:pt x="3703121" y="809133"/>
                  <a:pt x="3443218" y="814387"/>
                </a:cubicBezTo>
                <a:cubicBezTo>
                  <a:pt x="3183315" y="819641"/>
                  <a:pt x="3019044" y="778053"/>
                  <a:pt x="2802359" y="814387"/>
                </a:cubicBezTo>
                <a:cubicBezTo>
                  <a:pt x="2585674" y="850721"/>
                  <a:pt x="2361599" y="762368"/>
                  <a:pt x="2210379" y="814387"/>
                </a:cubicBezTo>
                <a:cubicBezTo>
                  <a:pt x="2059159" y="866406"/>
                  <a:pt x="1832933" y="784457"/>
                  <a:pt x="1716157" y="814387"/>
                </a:cubicBezTo>
                <a:cubicBezTo>
                  <a:pt x="1599381" y="844317"/>
                  <a:pt x="1245999" y="776392"/>
                  <a:pt x="1124177" y="814387"/>
                </a:cubicBezTo>
                <a:cubicBezTo>
                  <a:pt x="1002355" y="852382"/>
                  <a:pt x="786203" y="812251"/>
                  <a:pt x="678835" y="814387"/>
                </a:cubicBezTo>
                <a:cubicBezTo>
                  <a:pt x="571467" y="816523"/>
                  <a:pt x="346726" y="755638"/>
                  <a:pt x="135734" y="814387"/>
                </a:cubicBezTo>
                <a:cubicBezTo>
                  <a:pt x="70418" y="817697"/>
                  <a:pt x="-9520" y="734725"/>
                  <a:pt x="0" y="678653"/>
                </a:cubicBezTo>
                <a:cubicBezTo>
                  <a:pt x="-48881" y="566052"/>
                  <a:pt x="35323" y="312994"/>
                  <a:pt x="0" y="135734"/>
                </a:cubicBezTo>
                <a:close/>
              </a:path>
              <a:path w="5159375" h="814387" stroke="0" extrusionOk="0">
                <a:moveTo>
                  <a:pt x="0" y="135734"/>
                </a:moveTo>
                <a:cubicBezTo>
                  <a:pt x="-9583" y="54859"/>
                  <a:pt x="48560" y="4583"/>
                  <a:pt x="135734" y="0"/>
                </a:cubicBezTo>
                <a:cubicBezTo>
                  <a:pt x="300188" y="-73356"/>
                  <a:pt x="530962" y="29278"/>
                  <a:pt x="776593" y="0"/>
                </a:cubicBezTo>
                <a:cubicBezTo>
                  <a:pt x="1022224" y="-29278"/>
                  <a:pt x="1100888" y="13935"/>
                  <a:pt x="1270815" y="0"/>
                </a:cubicBezTo>
                <a:cubicBezTo>
                  <a:pt x="1440742" y="-13935"/>
                  <a:pt x="1495011" y="50098"/>
                  <a:pt x="1716157" y="0"/>
                </a:cubicBezTo>
                <a:cubicBezTo>
                  <a:pt x="1937303" y="-50098"/>
                  <a:pt x="2156550" y="13036"/>
                  <a:pt x="2308137" y="0"/>
                </a:cubicBezTo>
                <a:cubicBezTo>
                  <a:pt x="2459724" y="-13036"/>
                  <a:pt x="2566677" y="25963"/>
                  <a:pt x="2802359" y="0"/>
                </a:cubicBezTo>
                <a:cubicBezTo>
                  <a:pt x="3038041" y="-25963"/>
                  <a:pt x="3141039" y="52279"/>
                  <a:pt x="3443218" y="0"/>
                </a:cubicBezTo>
                <a:cubicBezTo>
                  <a:pt x="3745397" y="-52279"/>
                  <a:pt x="3668716" y="6372"/>
                  <a:pt x="3888560" y="0"/>
                </a:cubicBezTo>
                <a:cubicBezTo>
                  <a:pt x="4108404" y="-6372"/>
                  <a:pt x="4275449" y="2478"/>
                  <a:pt x="4529419" y="0"/>
                </a:cubicBezTo>
                <a:cubicBezTo>
                  <a:pt x="4783389" y="-2478"/>
                  <a:pt x="4817028" y="3588"/>
                  <a:pt x="5023641" y="0"/>
                </a:cubicBezTo>
                <a:cubicBezTo>
                  <a:pt x="5095454" y="-180"/>
                  <a:pt x="5160269" y="58319"/>
                  <a:pt x="5159375" y="135734"/>
                </a:cubicBezTo>
                <a:cubicBezTo>
                  <a:pt x="5165766" y="378321"/>
                  <a:pt x="5121078" y="509173"/>
                  <a:pt x="5159375" y="678653"/>
                </a:cubicBezTo>
                <a:cubicBezTo>
                  <a:pt x="5161798" y="756586"/>
                  <a:pt x="5110128" y="804298"/>
                  <a:pt x="5023641" y="814387"/>
                </a:cubicBezTo>
                <a:cubicBezTo>
                  <a:pt x="4840465" y="848577"/>
                  <a:pt x="4696598" y="756600"/>
                  <a:pt x="4480540" y="814387"/>
                </a:cubicBezTo>
                <a:cubicBezTo>
                  <a:pt x="4264482" y="872174"/>
                  <a:pt x="4103660" y="771336"/>
                  <a:pt x="3937439" y="814387"/>
                </a:cubicBezTo>
                <a:cubicBezTo>
                  <a:pt x="3771218" y="857438"/>
                  <a:pt x="3432730" y="800463"/>
                  <a:pt x="3296581" y="814387"/>
                </a:cubicBezTo>
                <a:cubicBezTo>
                  <a:pt x="3160432" y="828311"/>
                  <a:pt x="2927813" y="796999"/>
                  <a:pt x="2753480" y="814387"/>
                </a:cubicBezTo>
                <a:cubicBezTo>
                  <a:pt x="2579147" y="831775"/>
                  <a:pt x="2476974" y="769106"/>
                  <a:pt x="2357016" y="814387"/>
                </a:cubicBezTo>
                <a:cubicBezTo>
                  <a:pt x="2237058" y="859668"/>
                  <a:pt x="2071435" y="810647"/>
                  <a:pt x="1911674" y="814387"/>
                </a:cubicBezTo>
                <a:cubicBezTo>
                  <a:pt x="1751913" y="818127"/>
                  <a:pt x="1508706" y="770400"/>
                  <a:pt x="1270815" y="814387"/>
                </a:cubicBezTo>
                <a:cubicBezTo>
                  <a:pt x="1032924" y="858374"/>
                  <a:pt x="856121" y="795975"/>
                  <a:pt x="727714" y="814387"/>
                </a:cubicBezTo>
                <a:cubicBezTo>
                  <a:pt x="599307" y="832799"/>
                  <a:pt x="291750" y="773732"/>
                  <a:pt x="135734" y="814387"/>
                </a:cubicBezTo>
                <a:cubicBezTo>
                  <a:pt x="60616" y="810238"/>
                  <a:pt x="15302" y="756808"/>
                  <a:pt x="0" y="678653"/>
                </a:cubicBezTo>
                <a:cubicBezTo>
                  <a:pt x="-56336" y="487390"/>
                  <a:pt x="43956" y="362647"/>
                  <a:pt x="0" y="135734"/>
                </a:cubicBezTo>
                <a:close/>
              </a:path>
            </a:pathLst>
          </a:custGeom>
          <a:noFill/>
          <a:ln>
            <a:solidFill>
              <a:srgbClr val="FFC000"/>
            </a:solidFill>
            <a:extLst>
              <a:ext uri="{C807C97D-BFC1-408E-A445-0C87EB9F89A2}">
                <ask:lineSketchStyleProps xmlns:ask="http://schemas.microsoft.com/office/drawing/2018/sketchyshapes" sd="1219033472">
                  <a:prstGeom prst="roundRect">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SOSP’25 Deadline</a:t>
            </a:r>
          </a:p>
        </p:txBody>
      </p:sp>
      <p:pic>
        <p:nvPicPr>
          <p:cNvPr id="17" name="Image">
            <a:extLst>
              <a:ext uri="{FF2B5EF4-FFF2-40B4-BE49-F238E27FC236}">
                <a16:creationId xmlns:a16="http://schemas.microsoft.com/office/drawing/2014/main" id="{EED0AE0B-EC29-B184-36B2-8BB135D0E2A3}"/>
              </a:ext>
            </a:extLst>
          </p:cNvPr>
          <p:cNvPicPr>
            <a:picLocks noChangeAspect="1"/>
          </p:cNvPicPr>
          <p:nvPr/>
        </p:nvPicPr>
        <p:blipFill rotWithShape="1">
          <a:blip r:embed="rId5"/>
          <a:srcRect l="7507" r="7507"/>
          <a:stretch/>
        </p:blipFill>
        <p:spPr>
          <a:xfrm>
            <a:off x="5003164" y="1610433"/>
            <a:ext cx="994411" cy="955845"/>
          </a:xfrm>
          <a:prstGeom prst="ellipse">
            <a:avLst/>
          </a:prstGeom>
          <a:noFill/>
          <a:ln w="50800">
            <a:solidFill>
              <a:srgbClr val="FFC000"/>
            </a:solidFill>
            <a:miter lim="400000"/>
            <a:extLst>
              <a:ext uri="{C807C97D-BFC1-408E-A445-0C87EB9F89A2}">
                <ask:lineSketchStyleProps xmlns:ask="http://schemas.microsoft.com/office/drawing/2018/sketchyshapes" sd="1219033472">
                  <a:custGeom>
                    <a:avLst/>
                    <a:gdLst>
                      <a:gd name="connsiteX0" fmla="*/ 0 w 994411"/>
                      <a:gd name="connsiteY0" fmla="*/ 477923 h 955845"/>
                      <a:gd name="connsiteX1" fmla="*/ 497206 w 994411"/>
                      <a:gd name="connsiteY1" fmla="*/ 0 h 955845"/>
                      <a:gd name="connsiteX2" fmla="*/ 994412 w 994411"/>
                      <a:gd name="connsiteY2" fmla="*/ 477923 h 955845"/>
                      <a:gd name="connsiteX3" fmla="*/ 497206 w 994411"/>
                      <a:gd name="connsiteY3" fmla="*/ 955846 h 955845"/>
                      <a:gd name="connsiteX4" fmla="*/ 0 w 994411"/>
                      <a:gd name="connsiteY4" fmla="*/ 477923 h 95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1" h="955845" extrusionOk="0">
                        <a:moveTo>
                          <a:pt x="0" y="477923"/>
                        </a:moveTo>
                        <a:cubicBezTo>
                          <a:pt x="-55535" y="179718"/>
                          <a:pt x="190905" y="11898"/>
                          <a:pt x="497206" y="0"/>
                        </a:cubicBezTo>
                        <a:cubicBezTo>
                          <a:pt x="790933" y="4027"/>
                          <a:pt x="945319" y="215534"/>
                          <a:pt x="994412" y="477923"/>
                        </a:cubicBezTo>
                        <a:cubicBezTo>
                          <a:pt x="980881" y="755086"/>
                          <a:pt x="764544" y="995980"/>
                          <a:pt x="497206" y="955846"/>
                        </a:cubicBezTo>
                        <a:cubicBezTo>
                          <a:pt x="200976" y="944011"/>
                          <a:pt x="33506" y="757882"/>
                          <a:pt x="0" y="477923"/>
                        </a:cubicBezTo>
                        <a:close/>
                      </a:path>
                    </a:pathLst>
                  </a:custGeom>
                  <ask:type>
                    <ask:lineSketchNone/>
                  </ask:type>
                </ask:lineSketchStyleProps>
              </a:ext>
            </a:extLst>
          </a:ln>
        </p:spPr>
      </p:pic>
    </p:spTree>
    <p:extLst>
      <p:ext uri="{BB962C8B-B14F-4D97-AF65-F5344CB8AC3E}">
        <p14:creationId xmlns:p14="http://schemas.microsoft.com/office/powerpoint/2010/main" val="3013083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9"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00D64-162B-33EE-0A85-06CBB055A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BFCC0-0A55-D334-406C-378042B8C9F4}"/>
              </a:ext>
            </a:extLst>
          </p:cNvPr>
          <p:cNvSpPr>
            <a:spLocks noGrp="1"/>
          </p:cNvSpPr>
          <p:nvPr>
            <p:ph type="title"/>
          </p:nvPr>
        </p:nvSpPr>
        <p:spPr/>
        <p:txBody>
          <a:bodyPr>
            <a:normAutofit/>
          </a:bodyPr>
          <a:lstStyle/>
          <a:p>
            <a:r>
              <a:rPr lang="en-US" sz="4000" dirty="0"/>
              <a:t>Applications Expect Fault-Tolerance</a:t>
            </a:r>
          </a:p>
        </p:txBody>
      </p:sp>
      <p:sp>
        <p:nvSpPr>
          <p:cNvPr id="3" name="Content Placeholder 2">
            <a:extLst>
              <a:ext uri="{FF2B5EF4-FFF2-40B4-BE49-F238E27FC236}">
                <a16:creationId xmlns:a16="http://schemas.microsoft.com/office/drawing/2014/main" id="{EE7ED3F7-989E-5E9D-8B45-DB8964344D52}"/>
              </a:ext>
            </a:extLst>
          </p:cNvPr>
          <p:cNvSpPr>
            <a:spLocks noGrp="1"/>
          </p:cNvSpPr>
          <p:nvPr>
            <p:ph idx="1"/>
          </p:nvPr>
        </p:nvSpPr>
        <p:spPr>
          <a:xfrm>
            <a:off x="7628724" y="2678109"/>
            <a:ext cx="3725076" cy="1603375"/>
          </a:xfrm>
        </p:spPr>
        <p:txBody>
          <a:bodyPr anchor="ctr">
            <a:normAutofit/>
          </a:bodyPr>
          <a:lstStyle/>
          <a:p>
            <a:pPr marL="0" indent="0" algn="ctr">
              <a:buNone/>
            </a:pPr>
            <a:r>
              <a:rPr lang="en-US" sz="2400" dirty="0">
                <a:latin typeface="Avenir Light" panose="020B0402020203020204" pitchFamily="34" charset="77"/>
              </a:rPr>
              <a:t>Applications are built on top of fault-tolerant distributed systems</a:t>
            </a:r>
          </a:p>
        </p:txBody>
      </p:sp>
      <p:grpSp>
        <p:nvGrpSpPr>
          <p:cNvPr id="4" name="Group 3">
            <a:extLst>
              <a:ext uri="{FF2B5EF4-FFF2-40B4-BE49-F238E27FC236}">
                <a16:creationId xmlns:a16="http://schemas.microsoft.com/office/drawing/2014/main" id="{CC2C3BE0-479A-25AC-9874-0FB88F3EF16A}"/>
              </a:ext>
            </a:extLst>
          </p:cNvPr>
          <p:cNvGrpSpPr/>
          <p:nvPr/>
        </p:nvGrpSpPr>
        <p:grpSpPr>
          <a:xfrm>
            <a:off x="4123748" y="2198382"/>
            <a:ext cx="2156356" cy="3810003"/>
            <a:chOff x="850386" y="2201391"/>
            <a:chExt cx="2156356" cy="3810003"/>
          </a:xfrm>
        </p:grpSpPr>
        <p:pic>
          <p:nvPicPr>
            <p:cNvPr id="5" name="Picture 2" descr="Picture 2">
              <a:extLst>
                <a:ext uri="{FF2B5EF4-FFF2-40B4-BE49-F238E27FC236}">
                  <a16:creationId xmlns:a16="http://schemas.microsoft.com/office/drawing/2014/main" id="{EEDCD84F-AC7D-9FC5-E679-A1B4B27C8F7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05" b="96626" l="3117" r="64156">
                          <a14:foregroundMark x1="26234" y1="19018" x2="30260" y2="20450"/>
                          <a14:foregroundMark x1="43896" y1="16871" x2="33117" y2="23620"/>
                          <a14:foregroundMark x1="33117" y1="23620" x2="9740" y2="24131"/>
                          <a14:foregroundMark x1="9740" y1="24131" x2="29372" y2="15693"/>
                          <a14:foregroundMark x1="14270" y1="17824" x2="10260" y2="18712"/>
                          <a14:foregroundMark x1="24789" y1="15494" x2="20172" y2="16517"/>
                          <a14:foregroundMark x1="18292" y1="17606" x2="31507" y2="15786"/>
                          <a14:foregroundMark x1="10260" y1="18712" x2="13510" y2="18264"/>
                          <a14:foregroundMark x1="40950" y1="16195" x2="10260" y2="26483"/>
                          <a14:foregroundMark x1="52091" y1="16507" x2="77143" y2="10532"/>
                          <a14:foregroundMark x1="10260" y1="26483" x2="51821" y2="16571"/>
                          <a14:foregroundMark x1="55773" y1="19641" x2="12857" y2="37935"/>
                          <a14:foregroundMark x1="59025" y1="18255" x2="58533" y2="18465"/>
                          <a14:foregroundMark x1="77143" y1="10532" x2="59204" y2="18179"/>
                          <a14:foregroundMark x1="12857" y1="37935" x2="78052" y2="26074"/>
                          <a14:foregroundMark x1="78052" y1="26074" x2="14545" y2="47955"/>
                          <a14:foregroundMark x1="14545" y1="47955" x2="70779" y2="35072"/>
                          <a14:foregroundMark x1="70779" y1="35072" x2="5714" y2="57771"/>
                          <a14:foregroundMark x1="5714" y1="57771" x2="47403" y2="41411"/>
                          <a14:foregroundMark x1="47403" y1="41411" x2="45584" y2="42025"/>
                          <a14:foregroundMark x1="47403" y1="37730" x2="1169" y2="56237"/>
                          <a14:foregroundMark x1="1169" y1="56237" x2="53117" y2="34867"/>
                          <a14:foregroundMark x1="53117" y1="34867" x2="21948" y2="51943"/>
                          <a14:foregroundMark x1="21948" y1="51943" x2="41169" y2="46115"/>
                          <a14:foregroundMark x1="41169" y1="46115" x2="4286" y2="62883"/>
                          <a14:foregroundMark x1="4286" y1="62883" x2="70649" y2="56237"/>
                          <a14:foregroundMark x1="70649" y1="56237" x2="21039" y2="72188"/>
                          <a14:foregroundMark x1="21039" y1="72188" x2="51039" y2="56748"/>
                          <a14:foregroundMark x1="51039" y1="56748" x2="8701" y2="74438"/>
                          <a14:foregroundMark x1="8701" y1="74438" x2="25325" y2="75460"/>
                          <a14:foregroundMark x1="25325" y1="75460" x2="55065" y2="65849"/>
                          <a14:foregroundMark x1="55065" y1="65849" x2="1948" y2="85378"/>
                          <a14:foregroundMark x1="1948" y1="85378" x2="50260" y2="70041"/>
                          <a14:foregroundMark x1="50260" y1="70041" x2="2208" y2="89366"/>
                          <a14:foregroundMark x1="2208" y1="89366" x2="48831" y2="79755"/>
                          <a14:foregroundMark x1="48831" y1="79755" x2="16364" y2="92638"/>
                          <a14:foregroundMark x1="16364" y1="92638" x2="54156" y2="81902"/>
                          <a14:foregroundMark x1="54156" y1="81902" x2="17662" y2="95808"/>
                          <a14:foregroundMark x1="17662" y1="95808" x2="51698" y2="87147"/>
                          <a14:foregroundMark x1="58601" y1="86245" x2="30000" y2="97546"/>
                          <a14:foregroundMark x1="30000" y1="97546" x2="68831" y2="86401"/>
                          <a14:foregroundMark x1="68831" y1="86401" x2="33506" y2="99080"/>
                          <a14:foregroundMark x1="33506" y1="99080" x2="56104" y2="92127"/>
                          <a14:foregroundMark x1="56104" y1="92127" x2="41558" y2="98875"/>
                          <a14:foregroundMark x1="41558" y1="98875" x2="54416" y2="94990"/>
                          <a14:foregroundMark x1="54416" y1="94990" x2="53506" y2="96830"/>
                          <a14:foregroundMark x1="42597" y1="90286" x2="22727" y2="91513"/>
                          <a14:foregroundMark x1="22727" y1="91513" x2="38701" y2="93252"/>
                          <a14:foregroundMark x1="38701" y1="93252" x2="5844" y2="90798"/>
                          <a14:foregroundMark x1="5844" y1="90798" x2="49221" y2="93661"/>
                          <a14:foregroundMark x1="49221" y1="93661" x2="31299" y2="93967"/>
                          <a14:foregroundMark x1="31299" y1="93967" x2="56494" y2="93967"/>
                          <a14:foregroundMark x1="56494" y1="93967" x2="43506" y2="94172"/>
                          <a14:foregroundMark x1="43506" y1="94172" x2="72857" y2="93252"/>
                          <a14:foregroundMark x1="72857" y1="93252" x2="40130" y2="93252"/>
                          <a14:foregroundMark x1="40130" y1="93252" x2="56494" y2="91309"/>
                          <a14:foregroundMark x1="56494" y1="91309" x2="43117" y2="91513"/>
                          <a14:foregroundMark x1="43117" y1="91513" x2="71299" y2="88855"/>
                          <a14:foregroundMark x1="71299" y1="88855" x2="57662" y2="91718"/>
                          <a14:foregroundMark x1="57662" y1="91718" x2="73117" y2="91820"/>
                          <a14:foregroundMark x1="73117" y1="91820" x2="58701" y2="93967"/>
                          <a14:foregroundMark x1="58701" y1="93967" x2="62727" y2="96830"/>
                          <a14:foregroundMark x1="50000" y1="88241" x2="53506" y2="74642"/>
                          <a14:foregroundMark x1="53506" y1="74642" x2="49481" y2="61350"/>
                          <a14:foregroundMark x1="49481" y1="61350" x2="61948" y2="43047"/>
                          <a14:foregroundMark x1="61948" y1="43047" x2="56234" y2="53374"/>
                          <a14:foregroundMark x1="56234" y1="53374" x2="57273" y2="27301"/>
                          <a14:foregroundMark x1="57273" y1="27301" x2="50130" y2="36094"/>
                          <a14:foregroundMark x1="50130" y1="36094" x2="43377" y2="21677"/>
                          <a14:foregroundMark x1="43377" y1="21677" x2="48442" y2="18507"/>
                          <a14:foregroundMark x1="15714" y1="24233" x2="5974" y2="30982"/>
                          <a14:foregroundMark x1="5974" y1="30982" x2="12597" y2="22290"/>
                          <a14:foregroundMark x1="12597" y1="22290" x2="10260" y2="36810"/>
                          <a14:foregroundMark x1="10260" y1="36810" x2="13247" y2="26687"/>
                          <a14:foregroundMark x1="13247" y1="26687" x2="8442" y2="42638"/>
                          <a14:foregroundMark x1="8442" y1="42638" x2="10909" y2="30164"/>
                          <a14:foregroundMark x1="10909" y1="30164" x2="11429" y2="49284"/>
                          <a14:foregroundMark x1="11429" y1="49284" x2="12727" y2="26278"/>
                          <a14:foregroundMark x1="12727" y1="26278" x2="8312" y2="47751"/>
                          <a14:foregroundMark x1="8312" y1="47751" x2="7532" y2="31186"/>
                          <a14:foregroundMark x1="12208" y1="44479" x2="3117" y2="55828"/>
                          <a14:foregroundMark x1="3117" y1="55828" x2="7922" y2="44274"/>
                          <a14:foregroundMark x1="7922" y1="44274" x2="7532" y2="55726"/>
                          <a14:foregroundMark x1="7532" y1="55726" x2="15325" y2="42025"/>
                          <a14:foregroundMark x1="55584" y1="42536" x2="57403" y2="57260"/>
                          <a14:foregroundMark x1="57403" y1="57260" x2="58442" y2="43865"/>
                          <a14:foregroundMark x1="58442" y1="43865" x2="61039" y2="56544"/>
                          <a14:foregroundMark x1="61039" y1="56544" x2="61558" y2="45706"/>
                          <a14:foregroundMark x1="61558" y1="45706" x2="54156" y2="76585"/>
                          <a14:foregroundMark x1="54156" y1="76585" x2="56623" y2="62577"/>
                          <a14:foregroundMark x1="56623" y1="62577" x2="53247" y2="73722"/>
                          <a14:foregroundMark x1="53247" y1="73722" x2="64156" y2="60634"/>
                          <a14:foregroundMark x1="64156" y1="60634" x2="58442" y2="77198"/>
                          <a14:foregroundMark x1="58442" y1="77198" x2="48312" y2="88241"/>
                          <a14:foregroundMark x1="48312" y1="88241" x2="60130" y2="74029"/>
                          <a14:foregroundMark x1="60130" y1="74029" x2="52338" y2="82822"/>
                          <a14:foregroundMark x1="52338" y1="82822" x2="60000" y2="72393"/>
                          <a14:foregroundMark x1="60000" y1="72393" x2="49481" y2="85583"/>
                          <a14:backgroundMark x1="52597" y1="85890" x2="65714" y2="83742"/>
                          <a14:backgroundMark x1="65714" y1="83742" x2="67143" y2="78016"/>
                          <a14:backgroundMark x1="11558" y1="20450" x2="22857" y2="13906"/>
                          <a14:backgroundMark x1="22857" y1="13906" x2="51169" y2="15133"/>
                          <a14:backgroundMark x1="51169" y1="15133" x2="46883" y2="14008"/>
                          <a14:backgroundMark x1="9481" y1="18200" x2="12727" y2="15542"/>
                          <a14:backgroundMark x1="56753" y1="16258" x2="57013" y2="18405"/>
                          <a14:backgroundMark x1="55974" y1="19325" x2="58571" y2="18405"/>
                          <a14:backgroundMark x1="57662" y1="19325" x2="57013" y2="19939"/>
                        </a14:backgroundRemoval>
                      </a14:imgEffect>
                    </a14:imgLayer>
                  </a14:imgProps>
                </a:ext>
              </a:extLst>
            </a:blip>
            <a:srcRect l="2940" t="12340" r="39074" b="7001"/>
            <a:stretch>
              <a:fillRect/>
            </a:stretch>
          </p:blipFill>
          <p:spPr>
            <a:xfrm>
              <a:off x="850386" y="2201392"/>
              <a:ext cx="2156356" cy="3810002"/>
            </a:xfrm>
            <a:prstGeom prst="rect">
              <a:avLst/>
            </a:prstGeom>
            <a:ln w="12700" cap="flat">
              <a:noFill/>
              <a:miter lim="400000"/>
            </a:ln>
            <a:effectLst/>
          </p:spPr>
        </p:pic>
        <p:sp>
          <p:nvSpPr>
            <p:cNvPr id="6" name="Rectangle 5">
              <a:extLst>
                <a:ext uri="{FF2B5EF4-FFF2-40B4-BE49-F238E27FC236}">
                  <a16:creationId xmlns:a16="http://schemas.microsoft.com/office/drawing/2014/main" id="{29102DC2-09D2-5EF4-F6F6-DAFC5537EEF3}"/>
                </a:ext>
              </a:extLst>
            </p:cNvPr>
            <p:cNvSpPr/>
            <p:nvPr/>
          </p:nvSpPr>
          <p:spPr>
            <a:xfrm>
              <a:off x="927100" y="2201391"/>
              <a:ext cx="1402741" cy="323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A508969-9906-894B-0EC6-3C3E29BC7627}"/>
                </a:ext>
              </a:extLst>
            </p:cNvPr>
            <p:cNvSpPr/>
            <p:nvPr/>
          </p:nvSpPr>
          <p:spPr>
            <a:xfrm>
              <a:off x="2215188" y="2201392"/>
              <a:ext cx="705263" cy="1617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31D2C94-7C8F-BDF0-95B0-8D302DA340CD}"/>
                </a:ext>
              </a:extLst>
            </p:cNvPr>
            <p:cNvSpPr/>
            <p:nvPr/>
          </p:nvSpPr>
          <p:spPr>
            <a:xfrm>
              <a:off x="2715000" y="2305455"/>
              <a:ext cx="205451" cy="219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FCAF58D3-ABBA-4E95-5202-8D52D0AF7554}"/>
              </a:ext>
            </a:extLst>
          </p:cNvPr>
          <p:cNvGrpSpPr/>
          <p:nvPr/>
        </p:nvGrpSpPr>
        <p:grpSpPr>
          <a:xfrm>
            <a:off x="4123748" y="1667518"/>
            <a:ext cx="2275020" cy="854322"/>
            <a:chOff x="850386" y="1670527"/>
            <a:chExt cx="2275020" cy="854322"/>
          </a:xfrm>
        </p:grpSpPr>
        <p:sp>
          <p:nvSpPr>
            <p:cNvPr id="10" name="TextBox 8">
              <a:extLst>
                <a:ext uri="{FF2B5EF4-FFF2-40B4-BE49-F238E27FC236}">
                  <a16:creationId xmlns:a16="http://schemas.microsoft.com/office/drawing/2014/main" id="{656B5D41-1A0F-D9D1-351A-5FDB3F765EB5}"/>
                </a:ext>
              </a:extLst>
            </p:cNvPr>
            <p:cNvSpPr txBox="1"/>
            <p:nvPr/>
          </p:nvSpPr>
          <p:spPr>
            <a:xfrm>
              <a:off x="1304970" y="1670527"/>
              <a:ext cx="1820436" cy="432232"/>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tIns="45719" rIns="45719" bIns="45719" numCol="1" anchor="t">
              <a:spAutoFit/>
            </a:bodyPr>
            <a:lstStyle>
              <a:lvl1pPr defTabSz="914400">
                <a:lnSpc>
                  <a:spcPct val="90000"/>
                </a:lnSpc>
                <a:defRPr sz="2800">
                  <a:latin typeface="+mn-lt"/>
                  <a:ea typeface="+mn-ea"/>
                  <a:cs typeface="+mn-cs"/>
                  <a:sym typeface="Avenir Book"/>
                </a:defRPr>
              </a:lvl1pPr>
            </a:lstStyle>
            <a:p>
              <a:pPr algn="ctr"/>
              <a:r>
                <a:rPr lang="en-US" sz="2400" dirty="0">
                  <a:latin typeface="Avenir Book" panose="02000503020000020003" pitchFamily="2" charset="0"/>
                </a:rPr>
                <a:t>Applications</a:t>
              </a:r>
              <a:endParaRPr sz="2400" dirty="0">
                <a:latin typeface="Avenir Book" panose="02000503020000020003" pitchFamily="2" charset="0"/>
              </a:endParaRPr>
            </a:p>
          </p:txBody>
        </p:sp>
        <p:pic>
          <p:nvPicPr>
            <p:cNvPr id="11" name="Picture 2" descr="Picture 2">
              <a:extLst>
                <a:ext uri="{FF2B5EF4-FFF2-40B4-BE49-F238E27FC236}">
                  <a16:creationId xmlns:a16="http://schemas.microsoft.com/office/drawing/2014/main" id="{54CCDEAA-9AD4-B735-70AB-5EAF15B1BF4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941" b="18712" l="8442" r="61948">
                          <a14:foregroundMark x1="52987" y1="14724" x2="56753" y2="18507"/>
                          <a14:foregroundMark x1="11299" y1="18712" x2="22857" y2="14213"/>
                          <a14:foregroundMark x1="22857" y1="14213" x2="35974" y2="14213"/>
                          <a14:foregroundMark x1="35974" y1="14213" x2="50130" y2="14110"/>
                          <a14:foregroundMark x1="50130" y1="14110" x2="23636" y2="13906"/>
                          <a14:foregroundMark x1="23636" y1="13906" x2="11429" y2="17996"/>
                          <a14:foregroundMark x1="11429" y1="17996" x2="24416" y2="13497"/>
                          <a14:foregroundMark x1="24416" y1="13497" x2="30000" y2="13804"/>
                          <a14:foregroundMark x1="21039" y1="14826" x2="11688" y2="17791"/>
                          <a14:foregroundMark x1="10260" y1="17587" x2="22338" y2="14213"/>
                          <a14:foregroundMark x1="22338" y1="14213" x2="22338" y2="14213"/>
                          <a14:foregroundMark x1="22338" y1="13190" x2="11429" y2="16667"/>
                          <a14:foregroundMark x1="22078" y1="14008" x2="11429" y2="15746"/>
                          <a14:foregroundMark x1="18442" y1="13190" x2="12208" y2="15746"/>
                          <a14:foregroundMark x1="14286" y1="13497" x2="13247" y2="15133"/>
                          <a14:foregroundMark x1="14286" y1="14008" x2="12468" y2="16258"/>
                          <a14:foregroundMark x1="10909" y1="16462" x2="11688" y2="14315"/>
                          <a14:foregroundMark x1="35714" y1="14417" x2="22338" y2="12679"/>
                          <a14:foregroundMark x1="22338" y1="12679" x2="34935" y2="15849"/>
                          <a14:foregroundMark x1="34935" y1="15849" x2="34545" y2="12986"/>
                          <a14:foregroundMark x1="31429" y1="13906" x2="27532" y2="14315"/>
                          <a14:foregroundMark x1="27013" y1="14008" x2="32468" y2="13088"/>
                          <a14:foregroundMark x1="56883" y1="16053" x2="44545" y2="13088"/>
                          <a14:foregroundMark x1="44545" y1="13088" x2="32078" y2="15644"/>
                          <a14:foregroundMark x1="32078" y1="15644" x2="42500" y2="16865"/>
                          <a14:foregroundMark x1="49401" y1="16658" x2="54156" y2="14213"/>
                          <a14:foregroundMark x1="49870" y1="15235" x2="49091" y2="14724"/>
                          <a14:foregroundMark x1="56883" y1="16258" x2="44026" y2="12986"/>
                          <a14:foregroundMark x1="44026" y1="12986" x2="16623" y2="12065"/>
                          <a14:foregroundMark x1="16623" y1="12065" x2="41818" y2="15644"/>
                          <a14:foregroundMark x1="41818" y1="15644" x2="16753" y2="15849"/>
                          <a14:foregroundMark x1="16753" y1="15849" x2="38442" y2="17076"/>
                          <a14:foregroundMark x1="38442" y1="17076" x2="22338" y2="16564"/>
                          <a14:foregroundMark x1="22338" y1="16564" x2="40000" y2="17382"/>
                          <a14:foregroundMark x1="48931" y1="16571" x2="56883" y2="15849"/>
                          <a14:foregroundMark x1="40000" y1="17382" x2="42249" y2="17178"/>
                          <a14:foregroundMark x1="48253" y1="15780" x2="44026" y2="15746"/>
                          <a14:foregroundMark x1="56883" y1="15849" x2="48814" y2="15785"/>
                          <a14:foregroundMark x1="44026" y1="15746" x2="43896" y2="15746"/>
                          <a14:foregroundMark x1="48961" y1="14826" x2="32208" y2="13906"/>
                          <a14:foregroundMark x1="32208" y1="13906" x2="52078" y2="15337"/>
                          <a14:foregroundMark x1="52078" y1="15337" x2="65325" y2="14213"/>
                          <a14:foregroundMark x1="65325" y1="14213" x2="48961" y2="14622"/>
                          <a14:foregroundMark x1="48961" y1="14622" x2="63377" y2="16462"/>
                          <a14:foregroundMark x1="42225" y1="17158" x2="10519" y2="18200"/>
                          <a14:foregroundMark x1="63377" y1="16462" x2="49762" y2="16910"/>
                          <a14:foregroundMark x1="10519" y1="18200" x2="44416" y2="16564"/>
                          <a14:foregroundMark x1="44416" y1="16564" x2="13506" y2="16769"/>
                          <a14:foregroundMark x1="13506" y1="16769" x2="33377" y2="16258"/>
                          <a14:foregroundMark x1="33377" y1="16258" x2="13377" y2="16360"/>
                          <a14:foregroundMark x1="13377" y1="16360" x2="33117" y2="14826"/>
                          <a14:foregroundMark x1="33117" y1="14826" x2="19740" y2="14928"/>
                          <a14:foregroundMark x1="19740" y1="14928" x2="35584" y2="14008"/>
                          <a14:foregroundMark x1="35584" y1="14008" x2="17662" y2="14315"/>
                          <a14:foregroundMark x1="17662" y1="14315" x2="34545" y2="12168"/>
                          <a14:foregroundMark x1="34545" y1="12168" x2="19091" y2="12883"/>
                          <a14:foregroundMark x1="19091" y1="12883" x2="32597" y2="11656"/>
                          <a14:foregroundMark x1="32597" y1="11656" x2="38052" y2="11963"/>
                          <a14:foregroundMark x1="57403" y1="16258" x2="56364" y2="17485"/>
                          <a14:foregroundMark x1="57273" y1="16667" x2="56364" y2="16155"/>
                          <a14:foregroundMark x1="55195" y1="16258" x2="50649" y2="10941"/>
                          <a14:foregroundMark x1="55195" y1="16053" x2="60909" y2="15746"/>
                          <a14:foregroundMark x1="56883" y1="15235" x2="61948" y2="17791"/>
                          <a14:backgroundMark x1="49870" y1="18405" x2="48831" y2="16973"/>
                          <a14:backgroundMark x1="47143" y1="18405" x2="48182" y2="17076"/>
                          <a14:backgroundMark x1="44286" y1="17996" x2="43636" y2="18303"/>
                          <a14:backgroundMark x1="50130" y1="17996" x2="44286" y2="18507"/>
                          <a14:backgroundMark x1="50000" y1="17076" x2="47143" y2="18916"/>
                          <a14:backgroundMark x1="48961" y1="17894" x2="43117" y2="18303"/>
                        </a14:backgroundRemoval>
                      </a14:imgEffect>
                    </a14:imgLayer>
                  </a14:imgProps>
                </a:ext>
              </a:extLst>
            </a:blip>
            <a:srcRect l="2940" t="12340" r="39074" b="80812"/>
            <a:stretch/>
          </p:blipFill>
          <p:spPr>
            <a:xfrm>
              <a:off x="850386" y="2201392"/>
              <a:ext cx="2156356" cy="323457"/>
            </a:xfrm>
            <a:prstGeom prst="rect">
              <a:avLst/>
            </a:prstGeom>
            <a:ln w="12700" cap="flat">
              <a:noFill/>
              <a:miter lim="400000"/>
            </a:ln>
            <a:effectLst/>
          </p:spPr>
        </p:pic>
      </p:grpSp>
      <p:grpSp>
        <p:nvGrpSpPr>
          <p:cNvPr id="12" name="Group">
            <a:extLst>
              <a:ext uri="{FF2B5EF4-FFF2-40B4-BE49-F238E27FC236}">
                <a16:creationId xmlns:a16="http://schemas.microsoft.com/office/drawing/2014/main" id="{2E093CE3-AB9D-DCBC-BEA4-49EE6A3BFA44}"/>
              </a:ext>
            </a:extLst>
          </p:cNvPr>
          <p:cNvGrpSpPr/>
          <p:nvPr/>
        </p:nvGrpSpPr>
        <p:grpSpPr>
          <a:xfrm>
            <a:off x="6568354" y="5105159"/>
            <a:ext cx="3988631" cy="677611"/>
            <a:chOff x="0" y="72110"/>
            <a:chExt cx="3988627" cy="677609"/>
          </a:xfrm>
        </p:grpSpPr>
        <p:sp>
          <p:nvSpPr>
            <p:cNvPr id="13" name="TextBox 8">
              <a:extLst>
                <a:ext uri="{FF2B5EF4-FFF2-40B4-BE49-F238E27FC236}">
                  <a16:creationId xmlns:a16="http://schemas.microsoft.com/office/drawing/2014/main" id="{3A243ABB-405B-A848-482F-AD9AEADB7F6F}"/>
                </a:ext>
              </a:extLst>
            </p:cNvPr>
            <p:cNvSpPr txBox="1"/>
            <p:nvPr/>
          </p:nvSpPr>
          <p:spPr>
            <a:xfrm>
              <a:off x="767856" y="72110"/>
              <a:ext cx="3220771" cy="432231"/>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tIns="45719" rIns="45719" bIns="45719" numCol="1" anchor="t">
              <a:spAutoFit/>
            </a:bodyPr>
            <a:lstStyle>
              <a:lvl1pPr defTabSz="914400">
                <a:lnSpc>
                  <a:spcPct val="90000"/>
                </a:lnSpc>
                <a:defRPr sz="2800">
                  <a:latin typeface="+mn-lt"/>
                  <a:ea typeface="+mn-ea"/>
                  <a:cs typeface="+mn-cs"/>
                  <a:sym typeface="Avenir Book"/>
                </a:defRPr>
              </a:lvl1pPr>
            </a:lstStyle>
            <a:p>
              <a:r>
                <a:rPr lang="en-US" sz="2400" dirty="0">
                  <a:latin typeface="Avenir Book" panose="02000503020000020003" pitchFamily="2" charset="0"/>
                </a:rPr>
                <a:t>Fault-Tolerant Core</a:t>
              </a:r>
              <a:endParaRPr sz="2400" dirty="0">
                <a:latin typeface="Avenir Book" panose="02000503020000020003" pitchFamily="2" charset="0"/>
              </a:endParaRPr>
            </a:p>
          </p:txBody>
        </p:sp>
        <p:sp>
          <p:nvSpPr>
            <p:cNvPr id="14" name="Line">
              <a:extLst>
                <a:ext uri="{FF2B5EF4-FFF2-40B4-BE49-F238E27FC236}">
                  <a16:creationId xmlns:a16="http://schemas.microsoft.com/office/drawing/2014/main" id="{2D90411C-504A-817A-12F2-C026BAA5FBA8}"/>
                </a:ext>
              </a:extLst>
            </p:cNvPr>
            <p:cNvSpPr/>
            <p:nvPr/>
          </p:nvSpPr>
          <p:spPr>
            <a:xfrm>
              <a:off x="0" y="472513"/>
              <a:ext cx="767856" cy="277206"/>
            </a:xfrm>
            <a:custGeom>
              <a:avLst/>
              <a:gdLst/>
              <a:ahLst/>
              <a:cxnLst>
                <a:cxn ang="0">
                  <a:pos x="wd2" y="hd2"/>
                </a:cxn>
                <a:cxn ang="5400000">
                  <a:pos x="wd2" y="hd2"/>
                </a:cxn>
                <a:cxn ang="10800000">
                  <a:pos x="wd2" y="hd2"/>
                </a:cxn>
                <a:cxn ang="16200000">
                  <a:pos x="wd2" y="hd2"/>
                </a:cxn>
              </a:cxnLst>
              <a:rect l="0" t="0" r="r" b="b"/>
              <a:pathLst>
                <a:path w="21600" h="19841" extrusionOk="0">
                  <a:moveTo>
                    <a:pt x="0" y="15425"/>
                  </a:moveTo>
                  <a:cubicBezTo>
                    <a:pt x="4972" y="21600"/>
                    <a:pt x="11160" y="21277"/>
                    <a:pt x="15984" y="14590"/>
                  </a:cubicBezTo>
                  <a:cubicBezTo>
                    <a:pt x="18520" y="11075"/>
                    <a:pt x="20482" y="5978"/>
                    <a:pt x="21600" y="0"/>
                  </a:cubicBezTo>
                </a:path>
              </a:pathLst>
            </a:custGeom>
            <a:noFill/>
            <a:ln w="25400" cap="flat">
              <a:solidFill>
                <a:srgbClr val="000000"/>
              </a:solidFill>
              <a:prstDash val="solid"/>
              <a:round/>
              <a:headEnd type="triangle" w="med" len="med"/>
            </a:ln>
            <a:effectLst>
              <a:outerShdw blurRad="38100" dist="20000" dir="5400000" rotWithShape="0">
                <a:srgbClr val="000000">
                  <a:alpha val="38000"/>
                </a:srgbClr>
              </a:outerShdw>
            </a:effectLst>
          </p:spPr>
          <p:txBody>
            <a:bodyPr wrap="square" lIns="45719" tIns="45719" rIns="45719" bIns="45719" numCol="1" anchor="t">
              <a:noAutofit/>
            </a:bodyPr>
            <a:lstStyle/>
            <a:p>
              <a:pPr>
                <a:defRPr>
                  <a:noFill/>
                </a:defRPr>
              </a:pPr>
              <a:endParaRPr sz="2400" dirty="0">
                <a:latin typeface="Avenir Book" panose="02000503020000020003" pitchFamily="2" charset="0"/>
              </a:endParaRPr>
            </a:p>
          </p:txBody>
        </p:sp>
      </p:grpSp>
      <p:sp>
        <p:nvSpPr>
          <p:cNvPr id="15" name="TextBox 8">
            <a:extLst>
              <a:ext uri="{FF2B5EF4-FFF2-40B4-BE49-F238E27FC236}">
                <a16:creationId xmlns:a16="http://schemas.microsoft.com/office/drawing/2014/main" id="{7AA8A0EE-2603-95D0-9C52-DD1CCED3A082}"/>
              </a:ext>
            </a:extLst>
          </p:cNvPr>
          <p:cNvSpPr txBox="1"/>
          <p:nvPr/>
        </p:nvSpPr>
        <p:spPr>
          <a:xfrm>
            <a:off x="4202765" y="6008385"/>
            <a:ext cx="1998322" cy="484490"/>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45719" tIns="45719" rIns="45719" bIns="45719" numCol="1" anchor="t">
            <a:spAutoFit/>
          </a:bodyPr>
          <a:lstStyle>
            <a:lvl1pPr defTabSz="914400">
              <a:lnSpc>
                <a:spcPct val="90000"/>
              </a:lnSpc>
              <a:defRPr sz="2800">
                <a:latin typeface="+mn-lt"/>
                <a:ea typeface="+mn-ea"/>
                <a:cs typeface="+mn-cs"/>
                <a:sym typeface="Avenir Book"/>
              </a:defRPr>
            </a:lvl1pPr>
          </a:lstStyle>
          <a:p>
            <a:pPr algn="ctr"/>
            <a:r>
              <a:rPr lang="en-US" sz="1400" i="1" dirty="0">
                <a:solidFill>
                  <a:schemeClr val="bg2">
                    <a:lumMod val="50000"/>
                  </a:schemeClr>
                </a:solidFill>
                <a:latin typeface="Avenir Book" panose="02000503020000020003" pitchFamily="2" charset="0"/>
              </a:rPr>
              <a:t>The state of</a:t>
            </a:r>
          </a:p>
          <a:p>
            <a:pPr algn="ctr"/>
            <a:r>
              <a:rPr lang="en-US" sz="1400" i="1" dirty="0">
                <a:solidFill>
                  <a:schemeClr val="bg2">
                    <a:lumMod val="50000"/>
                  </a:schemeClr>
                </a:solidFill>
                <a:latin typeface="Avenir Book" panose="02000503020000020003" pitchFamily="2" charset="0"/>
              </a:rPr>
              <a:t>distributed systems</a:t>
            </a:r>
            <a:endParaRPr sz="1400" i="1" dirty="0">
              <a:solidFill>
                <a:schemeClr val="bg2">
                  <a:lumMod val="50000"/>
                </a:schemeClr>
              </a:solidFill>
              <a:latin typeface="Avenir Book" panose="02000503020000020003" pitchFamily="2" charset="0"/>
            </a:endParaRPr>
          </a:p>
        </p:txBody>
      </p:sp>
      <p:sp>
        <p:nvSpPr>
          <p:cNvPr id="17" name="Rectangle 16">
            <a:extLst>
              <a:ext uri="{FF2B5EF4-FFF2-40B4-BE49-F238E27FC236}">
                <a16:creationId xmlns:a16="http://schemas.microsoft.com/office/drawing/2014/main" id="{4149090D-C79A-7FAB-087D-72FDB677580A}"/>
              </a:ext>
            </a:extLst>
          </p:cNvPr>
          <p:cNvSpPr/>
          <p:nvPr/>
        </p:nvSpPr>
        <p:spPr>
          <a:xfrm>
            <a:off x="3954162" y="4843848"/>
            <a:ext cx="2444606" cy="1200235"/>
          </a:xfrm>
          <a:custGeom>
            <a:avLst/>
            <a:gdLst>
              <a:gd name="connsiteX0" fmla="*/ 0 w 2444606"/>
              <a:gd name="connsiteY0" fmla="*/ 0 h 1200235"/>
              <a:gd name="connsiteX1" fmla="*/ 537813 w 2444606"/>
              <a:gd name="connsiteY1" fmla="*/ 0 h 1200235"/>
              <a:gd name="connsiteX2" fmla="*/ 1100073 w 2444606"/>
              <a:gd name="connsiteY2" fmla="*/ 0 h 1200235"/>
              <a:gd name="connsiteX3" fmla="*/ 1760116 w 2444606"/>
              <a:gd name="connsiteY3" fmla="*/ 0 h 1200235"/>
              <a:gd name="connsiteX4" fmla="*/ 2444606 w 2444606"/>
              <a:gd name="connsiteY4" fmla="*/ 0 h 1200235"/>
              <a:gd name="connsiteX5" fmla="*/ 2444606 w 2444606"/>
              <a:gd name="connsiteY5" fmla="*/ 600118 h 1200235"/>
              <a:gd name="connsiteX6" fmla="*/ 2444606 w 2444606"/>
              <a:gd name="connsiteY6" fmla="*/ 1200235 h 1200235"/>
              <a:gd name="connsiteX7" fmla="*/ 1906793 w 2444606"/>
              <a:gd name="connsiteY7" fmla="*/ 1200235 h 1200235"/>
              <a:gd name="connsiteX8" fmla="*/ 1344533 w 2444606"/>
              <a:gd name="connsiteY8" fmla="*/ 1200235 h 1200235"/>
              <a:gd name="connsiteX9" fmla="*/ 684490 w 2444606"/>
              <a:gd name="connsiteY9" fmla="*/ 1200235 h 1200235"/>
              <a:gd name="connsiteX10" fmla="*/ 0 w 2444606"/>
              <a:gd name="connsiteY10" fmla="*/ 1200235 h 1200235"/>
              <a:gd name="connsiteX11" fmla="*/ 0 w 2444606"/>
              <a:gd name="connsiteY11" fmla="*/ 600118 h 1200235"/>
              <a:gd name="connsiteX12" fmla="*/ 0 w 2444606"/>
              <a:gd name="connsiteY12" fmla="*/ 0 h 1200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4606" h="1200235" extrusionOk="0">
                <a:moveTo>
                  <a:pt x="0" y="0"/>
                </a:moveTo>
                <a:cubicBezTo>
                  <a:pt x="151652" y="25442"/>
                  <a:pt x="356007" y="-25004"/>
                  <a:pt x="537813" y="0"/>
                </a:cubicBezTo>
                <a:cubicBezTo>
                  <a:pt x="719619" y="25004"/>
                  <a:pt x="897778" y="-7147"/>
                  <a:pt x="1100073" y="0"/>
                </a:cubicBezTo>
                <a:cubicBezTo>
                  <a:pt x="1302368" y="7147"/>
                  <a:pt x="1450032" y="-25595"/>
                  <a:pt x="1760116" y="0"/>
                </a:cubicBezTo>
                <a:cubicBezTo>
                  <a:pt x="2070200" y="25595"/>
                  <a:pt x="2233564" y="4860"/>
                  <a:pt x="2444606" y="0"/>
                </a:cubicBezTo>
                <a:cubicBezTo>
                  <a:pt x="2454537" y="151133"/>
                  <a:pt x="2414731" y="425662"/>
                  <a:pt x="2444606" y="600118"/>
                </a:cubicBezTo>
                <a:cubicBezTo>
                  <a:pt x="2474481" y="774574"/>
                  <a:pt x="2464727" y="996688"/>
                  <a:pt x="2444606" y="1200235"/>
                </a:cubicBezTo>
                <a:cubicBezTo>
                  <a:pt x="2211508" y="1189111"/>
                  <a:pt x="2065676" y="1206658"/>
                  <a:pt x="1906793" y="1200235"/>
                </a:cubicBezTo>
                <a:cubicBezTo>
                  <a:pt x="1747910" y="1193812"/>
                  <a:pt x="1518988" y="1189442"/>
                  <a:pt x="1344533" y="1200235"/>
                </a:cubicBezTo>
                <a:cubicBezTo>
                  <a:pt x="1170078" y="1211028"/>
                  <a:pt x="893503" y="1178710"/>
                  <a:pt x="684490" y="1200235"/>
                </a:cubicBezTo>
                <a:cubicBezTo>
                  <a:pt x="475477" y="1221760"/>
                  <a:pt x="329408" y="1221146"/>
                  <a:pt x="0" y="1200235"/>
                </a:cubicBezTo>
                <a:cubicBezTo>
                  <a:pt x="2884" y="1055141"/>
                  <a:pt x="-24058" y="874466"/>
                  <a:pt x="0" y="600118"/>
                </a:cubicBezTo>
                <a:cubicBezTo>
                  <a:pt x="24058" y="325770"/>
                  <a:pt x="-15315" y="219251"/>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1B7FC66A-01E6-AA38-C26E-9DF99C64BE5F}"/>
              </a:ext>
            </a:extLst>
          </p:cNvPr>
          <p:cNvSpPr txBox="1">
            <a:spLocks/>
          </p:cNvSpPr>
          <p:nvPr/>
        </p:nvSpPr>
        <p:spPr>
          <a:xfrm>
            <a:off x="1967391" y="4278180"/>
            <a:ext cx="2156357" cy="56073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Avenir Light" panose="020B0402020203020204" pitchFamily="34" charset="77"/>
              </a:rPr>
              <a:t>Root of Trust</a:t>
            </a:r>
          </a:p>
        </p:txBody>
      </p:sp>
    </p:spTree>
    <p:extLst>
      <p:ext uri="{BB962C8B-B14F-4D97-AF65-F5344CB8AC3E}">
        <p14:creationId xmlns:p14="http://schemas.microsoft.com/office/powerpoint/2010/main" val="428402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5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fill="hold" grpId="0" nodeType="clickEffect">
                                  <p:stCondLst>
                                    <p:cond delay="0"/>
                                  </p:stCondLst>
                                  <p:iterate>
                                    <p:tmAbs val="0"/>
                                  </p:iterate>
                                  <p:childTnLst>
                                    <p:set>
                                      <p:cBhvr>
                                        <p:cTn id="17" fill="hold"/>
                                        <p:tgtEl>
                                          <p:spTgt spid="12"/>
                                        </p:tgtEl>
                                        <p:attrNameLst>
                                          <p:attrName>style.visibility</p:attrName>
                                        </p:attrNameLst>
                                      </p:cBhvr>
                                      <p:to>
                                        <p:strVal val="visible"/>
                                      </p:to>
                                    </p:set>
                                    <p:animEffect transition="in" filter="fade">
                                      <p:cBhvr>
                                        <p:cTn id="18" dur="250"/>
                                        <p:tgtEl>
                                          <p:spTgt spid="12"/>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xEl>
                                              <p:pRg st="0" end="0"/>
                                            </p:txEl>
                                          </p:spTgt>
                                        </p:tgtEl>
                                        <p:attrNameLst>
                                          <p:attrName>style.visibility</p:attrName>
                                        </p:attrNameLst>
                                      </p:cBhvr>
                                      <p:to>
                                        <p:strVal val="visible"/>
                                      </p:to>
                                    </p:set>
                                    <p:animEffect transition="in" filter="fade">
                                      <p:cBhvr>
                                        <p:cTn id="3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2" grpId="0" animBg="1" advAuto="0"/>
      <p:bldP spid="15" grpId="0"/>
      <p:bldP spid="17" grpId="0" animBg="1"/>
      <p:bldP spid="1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B2A1A-5857-F80B-9ABB-371B989411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2F50B-F4E3-6A6F-2ECB-2422BA08E000}"/>
              </a:ext>
            </a:extLst>
          </p:cNvPr>
          <p:cNvSpPr>
            <a:spLocks noGrp="1"/>
          </p:cNvSpPr>
          <p:nvPr>
            <p:ph type="title"/>
          </p:nvPr>
        </p:nvSpPr>
        <p:spPr/>
        <p:txBody>
          <a:bodyPr>
            <a:normAutofit/>
          </a:bodyPr>
          <a:lstStyle/>
          <a:p>
            <a:r>
              <a:rPr lang="en-US" sz="4000" dirty="0"/>
              <a:t>The Fault-Tolerant Core</a:t>
            </a:r>
          </a:p>
        </p:txBody>
      </p:sp>
      <p:grpSp>
        <p:nvGrpSpPr>
          <p:cNvPr id="4" name="Group 3">
            <a:extLst>
              <a:ext uri="{FF2B5EF4-FFF2-40B4-BE49-F238E27FC236}">
                <a16:creationId xmlns:a16="http://schemas.microsoft.com/office/drawing/2014/main" id="{1556CE30-F9B9-9BF8-27C6-73E6F7FC2D91}"/>
              </a:ext>
            </a:extLst>
          </p:cNvPr>
          <p:cNvGrpSpPr/>
          <p:nvPr/>
        </p:nvGrpSpPr>
        <p:grpSpPr>
          <a:xfrm>
            <a:off x="1678289" y="2201388"/>
            <a:ext cx="2156356" cy="3810003"/>
            <a:chOff x="850386" y="2201391"/>
            <a:chExt cx="2156356" cy="3810003"/>
          </a:xfrm>
        </p:grpSpPr>
        <p:pic>
          <p:nvPicPr>
            <p:cNvPr id="5" name="Picture 2" descr="Picture 2">
              <a:extLst>
                <a:ext uri="{FF2B5EF4-FFF2-40B4-BE49-F238E27FC236}">
                  <a16:creationId xmlns:a16="http://schemas.microsoft.com/office/drawing/2014/main" id="{3062798A-AEB4-31CA-61B6-C10C9CDDF34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05" b="96626" l="3117" r="64156">
                          <a14:foregroundMark x1="26234" y1="19018" x2="30260" y2="20450"/>
                          <a14:foregroundMark x1="43896" y1="16871" x2="33117" y2="23620"/>
                          <a14:foregroundMark x1="33117" y1="23620" x2="9740" y2="24131"/>
                          <a14:foregroundMark x1="9740" y1="24131" x2="29372" y2="15693"/>
                          <a14:foregroundMark x1="14270" y1="17824" x2="10260" y2="18712"/>
                          <a14:foregroundMark x1="24789" y1="15494" x2="20172" y2="16517"/>
                          <a14:foregroundMark x1="18292" y1="17606" x2="31507" y2="15786"/>
                          <a14:foregroundMark x1="10260" y1="18712" x2="13510" y2="18264"/>
                          <a14:foregroundMark x1="40950" y1="16195" x2="10260" y2="26483"/>
                          <a14:foregroundMark x1="52091" y1="16507" x2="77143" y2="10532"/>
                          <a14:foregroundMark x1="10260" y1="26483" x2="51821" y2="16571"/>
                          <a14:foregroundMark x1="55773" y1="19641" x2="12857" y2="37935"/>
                          <a14:foregroundMark x1="59025" y1="18255" x2="58533" y2="18465"/>
                          <a14:foregroundMark x1="77143" y1="10532" x2="59204" y2="18179"/>
                          <a14:foregroundMark x1="12857" y1="37935" x2="78052" y2="26074"/>
                          <a14:foregroundMark x1="78052" y1="26074" x2="14545" y2="47955"/>
                          <a14:foregroundMark x1="14545" y1="47955" x2="70779" y2="35072"/>
                          <a14:foregroundMark x1="70779" y1="35072" x2="5714" y2="57771"/>
                          <a14:foregroundMark x1="5714" y1="57771" x2="47403" y2="41411"/>
                          <a14:foregroundMark x1="47403" y1="41411" x2="45584" y2="42025"/>
                          <a14:foregroundMark x1="47403" y1="37730" x2="1169" y2="56237"/>
                          <a14:foregroundMark x1="1169" y1="56237" x2="53117" y2="34867"/>
                          <a14:foregroundMark x1="53117" y1="34867" x2="21948" y2="51943"/>
                          <a14:foregroundMark x1="21948" y1="51943" x2="41169" y2="46115"/>
                          <a14:foregroundMark x1="41169" y1="46115" x2="4286" y2="62883"/>
                          <a14:foregroundMark x1="4286" y1="62883" x2="70649" y2="56237"/>
                          <a14:foregroundMark x1="70649" y1="56237" x2="21039" y2="72188"/>
                          <a14:foregroundMark x1="21039" y1="72188" x2="51039" y2="56748"/>
                          <a14:foregroundMark x1="51039" y1="56748" x2="8701" y2="74438"/>
                          <a14:foregroundMark x1="8701" y1="74438" x2="25325" y2="75460"/>
                          <a14:foregroundMark x1="25325" y1="75460" x2="55065" y2="65849"/>
                          <a14:foregroundMark x1="55065" y1="65849" x2="1948" y2="85378"/>
                          <a14:foregroundMark x1="1948" y1="85378" x2="50260" y2="70041"/>
                          <a14:foregroundMark x1="50260" y1="70041" x2="2208" y2="89366"/>
                          <a14:foregroundMark x1="2208" y1="89366" x2="48831" y2="79755"/>
                          <a14:foregroundMark x1="48831" y1="79755" x2="16364" y2="92638"/>
                          <a14:foregroundMark x1="16364" y1="92638" x2="54156" y2="81902"/>
                          <a14:foregroundMark x1="54156" y1="81902" x2="17662" y2="95808"/>
                          <a14:foregroundMark x1="17662" y1="95808" x2="51698" y2="87147"/>
                          <a14:foregroundMark x1="58601" y1="86245" x2="30000" y2="97546"/>
                          <a14:foregroundMark x1="30000" y1="97546" x2="68831" y2="86401"/>
                          <a14:foregroundMark x1="68831" y1="86401" x2="33506" y2="99080"/>
                          <a14:foregroundMark x1="33506" y1="99080" x2="56104" y2="92127"/>
                          <a14:foregroundMark x1="56104" y1="92127" x2="41558" y2="98875"/>
                          <a14:foregroundMark x1="41558" y1="98875" x2="54416" y2="94990"/>
                          <a14:foregroundMark x1="54416" y1="94990" x2="53506" y2="96830"/>
                          <a14:foregroundMark x1="42597" y1="90286" x2="22727" y2="91513"/>
                          <a14:foregroundMark x1="22727" y1="91513" x2="38701" y2="93252"/>
                          <a14:foregroundMark x1="38701" y1="93252" x2="5844" y2="90798"/>
                          <a14:foregroundMark x1="5844" y1="90798" x2="49221" y2="93661"/>
                          <a14:foregroundMark x1="49221" y1="93661" x2="31299" y2="93967"/>
                          <a14:foregroundMark x1="31299" y1="93967" x2="56494" y2="93967"/>
                          <a14:foregroundMark x1="56494" y1="93967" x2="43506" y2="94172"/>
                          <a14:foregroundMark x1="43506" y1="94172" x2="72857" y2="93252"/>
                          <a14:foregroundMark x1="72857" y1="93252" x2="40130" y2="93252"/>
                          <a14:foregroundMark x1="40130" y1="93252" x2="56494" y2="91309"/>
                          <a14:foregroundMark x1="56494" y1="91309" x2="43117" y2="91513"/>
                          <a14:foregroundMark x1="43117" y1="91513" x2="71299" y2="88855"/>
                          <a14:foregroundMark x1="71299" y1="88855" x2="57662" y2="91718"/>
                          <a14:foregroundMark x1="57662" y1="91718" x2="73117" y2="91820"/>
                          <a14:foregroundMark x1="73117" y1="91820" x2="58701" y2="93967"/>
                          <a14:foregroundMark x1="58701" y1="93967" x2="62727" y2="96830"/>
                          <a14:foregroundMark x1="50000" y1="88241" x2="53506" y2="74642"/>
                          <a14:foregroundMark x1="53506" y1="74642" x2="49481" y2="61350"/>
                          <a14:foregroundMark x1="49481" y1="61350" x2="61948" y2="43047"/>
                          <a14:foregroundMark x1="61948" y1="43047" x2="56234" y2="53374"/>
                          <a14:foregroundMark x1="56234" y1="53374" x2="57273" y2="27301"/>
                          <a14:foregroundMark x1="57273" y1="27301" x2="50130" y2="36094"/>
                          <a14:foregroundMark x1="50130" y1="36094" x2="43377" y2="21677"/>
                          <a14:foregroundMark x1="43377" y1="21677" x2="48442" y2="18507"/>
                          <a14:foregroundMark x1="15714" y1="24233" x2="5974" y2="30982"/>
                          <a14:foregroundMark x1="5974" y1="30982" x2="12597" y2="22290"/>
                          <a14:foregroundMark x1="12597" y1="22290" x2="10260" y2="36810"/>
                          <a14:foregroundMark x1="10260" y1="36810" x2="13247" y2="26687"/>
                          <a14:foregroundMark x1="13247" y1="26687" x2="8442" y2="42638"/>
                          <a14:foregroundMark x1="8442" y1="42638" x2="10909" y2="30164"/>
                          <a14:foregroundMark x1="10909" y1="30164" x2="11429" y2="49284"/>
                          <a14:foregroundMark x1="11429" y1="49284" x2="12727" y2="26278"/>
                          <a14:foregroundMark x1="12727" y1="26278" x2="8312" y2="47751"/>
                          <a14:foregroundMark x1="8312" y1="47751" x2="7532" y2="31186"/>
                          <a14:foregroundMark x1="12208" y1="44479" x2="3117" y2="55828"/>
                          <a14:foregroundMark x1="3117" y1="55828" x2="7922" y2="44274"/>
                          <a14:foregroundMark x1="7922" y1="44274" x2="7532" y2="55726"/>
                          <a14:foregroundMark x1="7532" y1="55726" x2="15325" y2="42025"/>
                          <a14:foregroundMark x1="55584" y1="42536" x2="57403" y2="57260"/>
                          <a14:foregroundMark x1="57403" y1="57260" x2="58442" y2="43865"/>
                          <a14:foregroundMark x1="58442" y1="43865" x2="61039" y2="56544"/>
                          <a14:foregroundMark x1="61039" y1="56544" x2="61558" y2="45706"/>
                          <a14:foregroundMark x1="61558" y1="45706" x2="54156" y2="76585"/>
                          <a14:foregroundMark x1="54156" y1="76585" x2="56623" y2="62577"/>
                          <a14:foregroundMark x1="56623" y1="62577" x2="53247" y2="73722"/>
                          <a14:foregroundMark x1="53247" y1="73722" x2="64156" y2="60634"/>
                          <a14:foregroundMark x1="64156" y1="60634" x2="58442" y2="77198"/>
                          <a14:foregroundMark x1="58442" y1="77198" x2="48312" y2="88241"/>
                          <a14:foregroundMark x1="48312" y1="88241" x2="60130" y2="74029"/>
                          <a14:foregroundMark x1="60130" y1="74029" x2="52338" y2="82822"/>
                          <a14:foregroundMark x1="52338" y1="82822" x2="60000" y2="72393"/>
                          <a14:foregroundMark x1="60000" y1="72393" x2="49481" y2="85583"/>
                          <a14:backgroundMark x1="52597" y1="85890" x2="65714" y2="83742"/>
                          <a14:backgroundMark x1="65714" y1="83742" x2="67143" y2="78016"/>
                          <a14:backgroundMark x1="11558" y1="20450" x2="22857" y2="13906"/>
                          <a14:backgroundMark x1="22857" y1="13906" x2="51169" y2="15133"/>
                          <a14:backgroundMark x1="51169" y1="15133" x2="46883" y2="14008"/>
                          <a14:backgroundMark x1="9481" y1="18200" x2="12727" y2="15542"/>
                          <a14:backgroundMark x1="56753" y1="16258" x2="57013" y2="18405"/>
                          <a14:backgroundMark x1="55974" y1="19325" x2="58571" y2="18405"/>
                          <a14:backgroundMark x1="57662" y1="19325" x2="57013" y2="19939"/>
                        </a14:backgroundRemoval>
                      </a14:imgEffect>
                    </a14:imgLayer>
                  </a14:imgProps>
                </a:ext>
              </a:extLst>
            </a:blip>
            <a:srcRect l="2940" t="12340" r="39074" b="7001"/>
            <a:stretch>
              <a:fillRect/>
            </a:stretch>
          </p:blipFill>
          <p:spPr>
            <a:xfrm>
              <a:off x="850386" y="2201392"/>
              <a:ext cx="2156356" cy="3810002"/>
            </a:xfrm>
            <a:prstGeom prst="rect">
              <a:avLst/>
            </a:prstGeom>
            <a:ln w="12700" cap="flat">
              <a:noFill/>
              <a:miter lim="400000"/>
            </a:ln>
            <a:effectLst/>
          </p:spPr>
        </p:pic>
        <p:sp>
          <p:nvSpPr>
            <p:cNvPr id="6" name="Rectangle 5">
              <a:extLst>
                <a:ext uri="{FF2B5EF4-FFF2-40B4-BE49-F238E27FC236}">
                  <a16:creationId xmlns:a16="http://schemas.microsoft.com/office/drawing/2014/main" id="{187F2F75-6CE0-7D16-716F-94314D8252B7}"/>
                </a:ext>
              </a:extLst>
            </p:cNvPr>
            <p:cNvSpPr/>
            <p:nvPr/>
          </p:nvSpPr>
          <p:spPr>
            <a:xfrm>
              <a:off x="927100" y="2201391"/>
              <a:ext cx="1402741" cy="323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00325F6-17D0-2D0B-E3D5-3359E54C2574}"/>
                </a:ext>
              </a:extLst>
            </p:cNvPr>
            <p:cNvSpPr/>
            <p:nvPr/>
          </p:nvSpPr>
          <p:spPr>
            <a:xfrm>
              <a:off x="2215188" y="2201392"/>
              <a:ext cx="705263" cy="1617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382FABF-6C32-F74E-E974-15858D1E827C}"/>
                </a:ext>
              </a:extLst>
            </p:cNvPr>
            <p:cNvSpPr/>
            <p:nvPr/>
          </p:nvSpPr>
          <p:spPr>
            <a:xfrm>
              <a:off x="2715000" y="2305455"/>
              <a:ext cx="205451" cy="219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1">
            <a:extLst>
              <a:ext uri="{FF2B5EF4-FFF2-40B4-BE49-F238E27FC236}">
                <a16:creationId xmlns:a16="http://schemas.microsoft.com/office/drawing/2014/main" id="{0546F1A9-FD83-27ED-BD81-6FD0377E5F97}"/>
              </a:ext>
            </a:extLst>
          </p:cNvPr>
          <p:cNvSpPr txBox="1">
            <a:spLocks/>
          </p:cNvSpPr>
          <p:nvPr/>
        </p:nvSpPr>
        <p:spPr>
          <a:xfrm>
            <a:off x="4955434" y="1635595"/>
            <a:ext cx="6398365" cy="727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800" dirty="0"/>
              <a:t>Web Applications</a:t>
            </a:r>
          </a:p>
        </p:txBody>
      </p:sp>
      <p:grpSp>
        <p:nvGrpSpPr>
          <p:cNvPr id="9" name="Group 8">
            <a:extLst>
              <a:ext uri="{FF2B5EF4-FFF2-40B4-BE49-F238E27FC236}">
                <a16:creationId xmlns:a16="http://schemas.microsoft.com/office/drawing/2014/main" id="{C4DA9277-72DA-D60D-7F00-66F22EA3E9A5}"/>
              </a:ext>
            </a:extLst>
          </p:cNvPr>
          <p:cNvGrpSpPr/>
          <p:nvPr/>
        </p:nvGrpSpPr>
        <p:grpSpPr>
          <a:xfrm>
            <a:off x="1260827" y="2363117"/>
            <a:ext cx="9670345" cy="1937696"/>
            <a:chOff x="1260827" y="2363117"/>
            <a:chExt cx="9670345" cy="1937696"/>
          </a:xfrm>
        </p:grpSpPr>
        <p:sp>
          <p:nvSpPr>
            <p:cNvPr id="17" name="Rectangle 16">
              <a:extLst>
                <a:ext uri="{FF2B5EF4-FFF2-40B4-BE49-F238E27FC236}">
                  <a16:creationId xmlns:a16="http://schemas.microsoft.com/office/drawing/2014/main" id="{781D7201-05F0-F241-A0DD-5999A4D20BCE}"/>
                </a:ext>
              </a:extLst>
            </p:cNvPr>
            <p:cNvSpPr/>
            <p:nvPr/>
          </p:nvSpPr>
          <p:spPr>
            <a:xfrm>
              <a:off x="1260827" y="2363117"/>
              <a:ext cx="9670345" cy="1937696"/>
            </a:xfrm>
            <a:custGeom>
              <a:avLst/>
              <a:gdLst>
                <a:gd name="connsiteX0" fmla="*/ 0 w 9670345"/>
                <a:gd name="connsiteY0" fmla="*/ 0 h 1937696"/>
                <a:gd name="connsiteX1" fmla="*/ 400629 w 9670345"/>
                <a:gd name="connsiteY1" fmla="*/ 0 h 1937696"/>
                <a:gd name="connsiteX2" fmla="*/ 897961 w 9670345"/>
                <a:gd name="connsiteY2" fmla="*/ 0 h 1937696"/>
                <a:gd name="connsiteX3" fmla="*/ 1782106 w 9670345"/>
                <a:gd name="connsiteY3" fmla="*/ 0 h 1937696"/>
                <a:gd name="connsiteX4" fmla="*/ 2472845 w 9670345"/>
                <a:gd name="connsiteY4" fmla="*/ 0 h 1937696"/>
                <a:gd name="connsiteX5" fmla="*/ 3163584 w 9670345"/>
                <a:gd name="connsiteY5" fmla="*/ 0 h 1937696"/>
                <a:gd name="connsiteX6" fmla="*/ 3660916 w 9670345"/>
                <a:gd name="connsiteY6" fmla="*/ 0 h 1937696"/>
                <a:gd name="connsiteX7" fmla="*/ 4061545 w 9670345"/>
                <a:gd name="connsiteY7" fmla="*/ 0 h 1937696"/>
                <a:gd name="connsiteX8" fmla="*/ 4558877 w 9670345"/>
                <a:gd name="connsiteY8" fmla="*/ 0 h 1937696"/>
                <a:gd name="connsiteX9" fmla="*/ 5056209 w 9670345"/>
                <a:gd name="connsiteY9" fmla="*/ 0 h 1937696"/>
                <a:gd name="connsiteX10" fmla="*/ 5650244 w 9670345"/>
                <a:gd name="connsiteY10" fmla="*/ 0 h 1937696"/>
                <a:gd name="connsiteX11" fmla="*/ 6340983 w 9670345"/>
                <a:gd name="connsiteY11" fmla="*/ 0 h 1937696"/>
                <a:gd name="connsiteX12" fmla="*/ 7225129 w 9670345"/>
                <a:gd name="connsiteY12" fmla="*/ 0 h 1937696"/>
                <a:gd name="connsiteX13" fmla="*/ 8109275 w 9670345"/>
                <a:gd name="connsiteY13" fmla="*/ 0 h 1937696"/>
                <a:gd name="connsiteX14" fmla="*/ 8993421 w 9670345"/>
                <a:gd name="connsiteY14" fmla="*/ 0 h 1937696"/>
                <a:gd name="connsiteX15" fmla="*/ 9670345 w 9670345"/>
                <a:gd name="connsiteY15" fmla="*/ 0 h 1937696"/>
                <a:gd name="connsiteX16" fmla="*/ 9670345 w 9670345"/>
                <a:gd name="connsiteY16" fmla="*/ 645899 h 1937696"/>
                <a:gd name="connsiteX17" fmla="*/ 9670345 w 9670345"/>
                <a:gd name="connsiteY17" fmla="*/ 1291797 h 1937696"/>
                <a:gd name="connsiteX18" fmla="*/ 9670345 w 9670345"/>
                <a:gd name="connsiteY18" fmla="*/ 1937696 h 1937696"/>
                <a:gd name="connsiteX19" fmla="*/ 8979606 w 9670345"/>
                <a:gd name="connsiteY19" fmla="*/ 1937696 h 1937696"/>
                <a:gd name="connsiteX20" fmla="*/ 8385571 w 9670345"/>
                <a:gd name="connsiteY20" fmla="*/ 1937696 h 1937696"/>
                <a:gd name="connsiteX21" fmla="*/ 7598128 w 9670345"/>
                <a:gd name="connsiteY21" fmla="*/ 1937696 h 1937696"/>
                <a:gd name="connsiteX22" fmla="*/ 6810686 w 9670345"/>
                <a:gd name="connsiteY22" fmla="*/ 1937696 h 1937696"/>
                <a:gd name="connsiteX23" fmla="*/ 6216650 w 9670345"/>
                <a:gd name="connsiteY23" fmla="*/ 1937696 h 1937696"/>
                <a:gd name="connsiteX24" fmla="*/ 5622615 w 9670345"/>
                <a:gd name="connsiteY24" fmla="*/ 1937696 h 1937696"/>
                <a:gd name="connsiteX25" fmla="*/ 5028579 w 9670345"/>
                <a:gd name="connsiteY25" fmla="*/ 1937696 h 1937696"/>
                <a:gd name="connsiteX26" fmla="*/ 4531247 w 9670345"/>
                <a:gd name="connsiteY26" fmla="*/ 1937696 h 1937696"/>
                <a:gd name="connsiteX27" fmla="*/ 3647102 w 9670345"/>
                <a:gd name="connsiteY27" fmla="*/ 1937696 h 1937696"/>
                <a:gd name="connsiteX28" fmla="*/ 2859659 w 9670345"/>
                <a:gd name="connsiteY28" fmla="*/ 1937696 h 1937696"/>
                <a:gd name="connsiteX29" fmla="*/ 2265624 w 9670345"/>
                <a:gd name="connsiteY29" fmla="*/ 1937696 h 1937696"/>
                <a:gd name="connsiteX30" fmla="*/ 1671588 w 9670345"/>
                <a:gd name="connsiteY30" fmla="*/ 1937696 h 1937696"/>
                <a:gd name="connsiteX31" fmla="*/ 980849 w 9670345"/>
                <a:gd name="connsiteY31" fmla="*/ 1937696 h 1937696"/>
                <a:gd name="connsiteX32" fmla="*/ 0 w 9670345"/>
                <a:gd name="connsiteY32" fmla="*/ 1937696 h 1937696"/>
                <a:gd name="connsiteX33" fmla="*/ 0 w 9670345"/>
                <a:gd name="connsiteY33" fmla="*/ 1330551 h 1937696"/>
                <a:gd name="connsiteX34" fmla="*/ 0 w 9670345"/>
                <a:gd name="connsiteY34" fmla="*/ 704030 h 1937696"/>
                <a:gd name="connsiteX35" fmla="*/ 0 w 9670345"/>
                <a:gd name="connsiteY35" fmla="*/ 0 h 193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937696"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90640" y="234338"/>
                    <a:pt x="9651081" y="435080"/>
                    <a:pt x="9670345" y="645899"/>
                  </a:cubicBezTo>
                  <a:cubicBezTo>
                    <a:pt x="9689609" y="856718"/>
                    <a:pt x="9662847" y="1114855"/>
                    <a:pt x="9670345" y="1291797"/>
                  </a:cubicBezTo>
                  <a:cubicBezTo>
                    <a:pt x="9677843" y="1468739"/>
                    <a:pt x="9646140" y="1673575"/>
                    <a:pt x="9670345" y="1937696"/>
                  </a:cubicBezTo>
                  <a:cubicBezTo>
                    <a:pt x="9420274" y="1933857"/>
                    <a:pt x="9159750" y="1941239"/>
                    <a:pt x="8979606" y="1937696"/>
                  </a:cubicBezTo>
                  <a:cubicBezTo>
                    <a:pt x="8799462" y="1934153"/>
                    <a:pt x="8648739" y="1967251"/>
                    <a:pt x="8385571" y="1937696"/>
                  </a:cubicBezTo>
                  <a:cubicBezTo>
                    <a:pt x="8122403" y="1908141"/>
                    <a:pt x="7762708" y="1937519"/>
                    <a:pt x="7598128" y="1937696"/>
                  </a:cubicBezTo>
                  <a:cubicBezTo>
                    <a:pt x="7433548" y="1937873"/>
                    <a:pt x="7137445" y="1909205"/>
                    <a:pt x="6810686" y="1937696"/>
                  </a:cubicBezTo>
                  <a:cubicBezTo>
                    <a:pt x="6483927" y="1966187"/>
                    <a:pt x="6457180" y="1959868"/>
                    <a:pt x="6216650" y="1937696"/>
                  </a:cubicBezTo>
                  <a:cubicBezTo>
                    <a:pt x="5976120" y="1915524"/>
                    <a:pt x="5832692" y="1920752"/>
                    <a:pt x="5622615" y="1937696"/>
                  </a:cubicBezTo>
                  <a:cubicBezTo>
                    <a:pt x="5412538" y="1954640"/>
                    <a:pt x="5277435" y="1958672"/>
                    <a:pt x="5028579" y="1937696"/>
                  </a:cubicBezTo>
                  <a:cubicBezTo>
                    <a:pt x="4779723" y="1916720"/>
                    <a:pt x="4738116" y="1914256"/>
                    <a:pt x="4531247" y="1937696"/>
                  </a:cubicBezTo>
                  <a:cubicBezTo>
                    <a:pt x="4324378" y="1961136"/>
                    <a:pt x="3952424" y="1936320"/>
                    <a:pt x="3647102" y="1937696"/>
                  </a:cubicBezTo>
                  <a:cubicBezTo>
                    <a:pt x="3341781" y="1939072"/>
                    <a:pt x="3232806" y="1965585"/>
                    <a:pt x="2859659" y="1937696"/>
                  </a:cubicBezTo>
                  <a:cubicBezTo>
                    <a:pt x="2486512" y="1909807"/>
                    <a:pt x="2520685" y="1953080"/>
                    <a:pt x="2265624" y="1937696"/>
                  </a:cubicBezTo>
                  <a:cubicBezTo>
                    <a:pt x="2010564" y="1922312"/>
                    <a:pt x="1821832" y="1950357"/>
                    <a:pt x="1671588" y="1937696"/>
                  </a:cubicBezTo>
                  <a:cubicBezTo>
                    <a:pt x="1521344" y="1925035"/>
                    <a:pt x="1313390" y="1951844"/>
                    <a:pt x="980849" y="1937696"/>
                  </a:cubicBezTo>
                  <a:cubicBezTo>
                    <a:pt x="648308" y="1923548"/>
                    <a:pt x="352213" y="1964373"/>
                    <a:pt x="0" y="1937696"/>
                  </a:cubicBezTo>
                  <a:cubicBezTo>
                    <a:pt x="-15934" y="1686114"/>
                    <a:pt x="-26085" y="1469897"/>
                    <a:pt x="0" y="1330551"/>
                  </a:cubicBezTo>
                  <a:cubicBezTo>
                    <a:pt x="26085" y="1191205"/>
                    <a:pt x="21256" y="963110"/>
                    <a:pt x="0" y="704030"/>
                  </a:cubicBezTo>
                  <a:cubicBezTo>
                    <a:pt x="-21256" y="444950"/>
                    <a:pt x="-34047" y="21435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2">
              <a:extLst>
                <a:ext uri="{FF2B5EF4-FFF2-40B4-BE49-F238E27FC236}">
                  <a16:creationId xmlns:a16="http://schemas.microsoft.com/office/drawing/2014/main" id="{B911C652-4278-1DFB-D1EE-58F38608AAD0}"/>
                </a:ext>
              </a:extLst>
            </p:cNvPr>
            <p:cNvSpPr txBox="1">
              <a:spLocks/>
            </p:cNvSpPr>
            <p:nvPr/>
          </p:nvSpPr>
          <p:spPr>
            <a:xfrm>
              <a:off x="6325139" y="2749831"/>
              <a:ext cx="4034249" cy="1164267"/>
            </a:xfrm>
            <a:prstGeom prst="rect">
              <a:avLst/>
            </a:prstGeom>
          </p:spPr>
          <p:txBody>
            <a:bodyPr vert="horz" lIns="91440" tIns="45720" rIns="91440" bIns="45720" rtlCol="0">
              <a:noAutofit/>
            </a:bodyPr>
            <a:lstStyle>
              <a:lvl1pPr marL="285728" indent="-285728" algn="l" defTabSz="380970" rtl="0" eaLnBrk="1" latinLnBrk="0" hangingPunct="1">
                <a:spcBef>
                  <a:spcPct val="20000"/>
                </a:spcBef>
                <a:buFont typeface="Arial"/>
                <a:buChar char="•"/>
                <a:defRPr sz="1833" kern="1200">
                  <a:solidFill>
                    <a:srgbClr val="2D637F"/>
                  </a:solidFill>
                  <a:latin typeface="Lucida Grande"/>
                  <a:ea typeface="+mn-ea"/>
                  <a:cs typeface="Lucida Grande"/>
                </a:defRPr>
              </a:lvl1pPr>
              <a:lvl2pPr marL="619075" indent="-238105" algn="l" defTabSz="380970" rtl="0" eaLnBrk="1" latinLnBrk="0" hangingPunct="1">
                <a:spcBef>
                  <a:spcPct val="20000"/>
                </a:spcBef>
                <a:buFont typeface="Arial"/>
                <a:buChar char="–"/>
                <a:defRPr sz="1667" kern="1200">
                  <a:solidFill>
                    <a:srgbClr val="2D637F"/>
                  </a:solidFill>
                  <a:latin typeface="Lucida Grande"/>
                  <a:ea typeface="+mn-ea"/>
                  <a:cs typeface="Lucida Grande"/>
                </a:defRPr>
              </a:lvl2pPr>
              <a:lvl3pPr marL="952424" indent="-190484" algn="l" defTabSz="380970" rtl="0" eaLnBrk="1" latinLnBrk="0" hangingPunct="1">
                <a:spcBef>
                  <a:spcPct val="20000"/>
                </a:spcBef>
                <a:buFont typeface="Arial"/>
                <a:buChar char="•"/>
                <a:defRPr sz="1500" kern="1200">
                  <a:solidFill>
                    <a:srgbClr val="2D637F"/>
                  </a:solidFill>
                  <a:latin typeface="Lucida Grande"/>
                  <a:ea typeface="+mn-ea"/>
                  <a:cs typeface="Lucida Grande"/>
                </a:defRPr>
              </a:lvl3pPr>
              <a:lvl4pPr marL="1333393" indent="-190484" algn="l" defTabSz="380970" rtl="0" eaLnBrk="1" latinLnBrk="0" hangingPunct="1">
                <a:spcBef>
                  <a:spcPct val="20000"/>
                </a:spcBef>
                <a:buFont typeface="Arial"/>
                <a:buChar char="–"/>
                <a:defRPr sz="1333" kern="1200">
                  <a:solidFill>
                    <a:srgbClr val="2D637F"/>
                  </a:solidFill>
                  <a:latin typeface="Lucida Grande"/>
                  <a:ea typeface="+mn-ea"/>
                  <a:cs typeface="Lucida Grande"/>
                </a:defRPr>
              </a:lvl4pPr>
              <a:lvl5pPr marL="1714362" indent="-190484" algn="l" defTabSz="380970" rtl="0" eaLnBrk="1" latinLnBrk="0" hangingPunct="1">
                <a:spcBef>
                  <a:spcPct val="20000"/>
                </a:spcBef>
                <a:buFont typeface="Arial"/>
                <a:buChar char="»"/>
                <a:defRPr sz="1167" kern="1200">
                  <a:solidFill>
                    <a:srgbClr val="2D637F"/>
                  </a:solidFill>
                  <a:latin typeface="Lucida Grande"/>
                  <a:ea typeface="+mn-ea"/>
                  <a:cs typeface="Lucida Grande"/>
                </a:defRPr>
              </a:lvl5pPr>
              <a:lvl6pPr marL="2095332" indent="-190484" algn="l" defTabSz="380970" rtl="0" eaLnBrk="1" latinLnBrk="0" hangingPunct="1">
                <a:spcBef>
                  <a:spcPct val="20000"/>
                </a:spcBef>
                <a:buFont typeface="Arial"/>
                <a:buChar char="•"/>
                <a:defRPr sz="1667" kern="1200">
                  <a:solidFill>
                    <a:schemeClr val="tx1"/>
                  </a:solidFill>
                  <a:latin typeface="+mn-lt"/>
                  <a:ea typeface="+mn-ea"/>
                  <a:cs typeface="+mn-cs"/>
                </a:defRPr>
              </a:lvl6pPr>
              <a:lvl7pPr marL="2476302" indent="-190484" algn="l" defTabSz="380970" rtl="0" eaLnBrk="1" latinLnBrk="0" hangingPunct="1">
                <a:spcBef>
                  <a:spcPct val="20000"/>
                </a:spcBef>
                <a:buFont typeface="Arial"/>
                <a:buChar char="•"/>
                <a:defRPr sz="1667" kern="1200">
                  <a:solidFill>
                    <a:schemeClr val="tx1"/>
                  </a:solidFill>
                  <a:latin typeface="+mn-lt"/>
                  <a:ea typeface="+mn-ea"/>
                  <a:cs typeface="+mn-cs"/>
                </a:defRPr>
              </a:lvl7pPr>
              <a:lvl8pPr marL="2857272" indent="-190484" algn="l" defTabSz="380970" rtl="0" eaLnBrk="1" latinLnBrk="0" hangingPunct="1">
                <a:spcBef>
                  <a:spcPct val="20000"/>
                </a:spcBef>
                <a:buFont typeface="Arial"/>
                <a:buChar char="•"/>
                <a:defRPr sz="1667" kern="1200">
                  <a:solidFill>
                    <a:schemeClr val="tx1"/>
                  </a:solidFill>
                  <a:latin typeface="+mn-lt"/>
                  <a:ea typeface="+mn-ea"/>
                  <a:cs typeface="+mn-cs"/>
                </a:defRPr>
              </a:lvl8pPr>
              <a:lvl9pPr marL="3238240" indent="-190484" algn="l" defTabSz="380970" rtl="0" eaLnBrk="1" latinLnBrk="0" hangingPunct="1">
                <a:spcBef>
                  <a:spcPct val="20000"/>
                </a:spcBef>
                <a:buFont typeface="Arial"/>
                <a:buChar char="•"/>
                <a:defRPr sz="1667" kern="1200">
                  <a:solidFill>
                    <a:schemeClr val="tx1"/>
                  </a:solidFill>
                  <a:latin typeface="+mn-lt"/>
                  <a:ea typeface="+mn-ea"/>
                  <a:cs typeface="+mn-cs"/>
                </a:defRPr>
              </a:lvl9pPr>
            </a:lstStyle>
            <a:p>
              <a:pPr marL="0" indent="0" algn="ctr">
                <a:buNone/>
              </a:pPr>
              <a:r>
                <a:rPr lang="en-US" sz="2400" dirty="0">
                  <a:solidFill>
                    <a:schemeClr val="tx1"/>
                  </a:solidFill>
                  <a:latin typeface="Avenir Light" panose="020B0402020203020204" pitchFamily="34" charset="77"/>
                </a:rPr>
                <a:t>Web Frontend</a:t>
              </a:r>
            </a:p>
            <a:p>
              <a:pPr marL="0" indent="0" algn="ctr">
                <a:buNone/>
              </a:pPr>
              <a:r>
                <a:rPr lang="en-US" sz="2400" dirty="0">
                  <a:solidFill>
                    <a:schemeClr val="tx1"/>
                  </a:solidFill>
                  <a:latin typeface="Avenir Light" panose="020B0402020203020204" pitchFamily="34" charset="77"/>
                </a:rPr>
                <a:t>Tex Editing Logic</a:t>
              </a:r>
            </a:p>
            <a:p>
              <a:pPr marL="0" indent="0" algn="ctr">
                <a:buNone/>
              </a:pPr>
              <a:r>
                <a:rPr lang="en-US" sz="2400" dirty="0">
                  <a:solidFill>
                    <a:schemeClr val="tx1"/>
                  </a:solidFill>
                  <a:latin typeface="Avenir Light" panose="020B0402020203020204" pitchFamily="34" charset="77"/>
                </a:rPr>
                <a:t>Account Management </a:t>
              </a:r>
            </a:p>
            <a:p>
              <a:pPr marL="0" indent="0" algn="ctr">
                <a:buFont typeface="Arial"/>
                <a:buNone/>
              </a:pPr>
              <a:endParaRPr lang="en-US" sz="2400" dirty="0">
                <a:solidFill>
                  <a:schemeClr val="tx1"/>
                </a:solidFill>
                <a:latin typeface="Avenir Light" panose="020B0402020203020204" pitchFamily="34" charset="77"/>
              </a:endParaRPr>
            </a:p>
          </p:txBody>
        </p:sp>
      </p:grpSp>
      <p:grpSp>
        <p:nvGrpSpPr>
          <p:cNvPr id="10" name="Group 9">
            <a:extLst>
              <a:ext uri="{FF2B5EF4-FFF2-40B4-BE49-F238E27FC236}">
                <a16:creationId xmlns:a16="http://schemas.microsoft.com/office/drawing/2014/main" id="{A1E300F5-BCA0-6761-9CF6-678B35CF4C52}"/>
              </a:ext>
            </a:extLst>
          </p:cNvPr>
          <p:cNvGrpSpPr/>
          <p:nvPr/>
        </p:nvGrpSpPr>
        <p:grpSpPr>
          <a:xfrm>
            <a:off x="1260827" y="4397156"/>
            <a:ext cx="9670345" cy="1646928"/>
            <a:chOff x="1260827" y="4397156"/>
            <a:chExt cx="9670345" cy="1646928"/>
          </a:xfrm>
        </p:grpSpPr>
        <p:sp>
          <p:nvSpPr>
            <p:cNvPr id="18" name="Rectangle 17">
              <a:extLst>
                <a:ext uri="{FF2B5EF4-FFF2-40B4-BE49-F238E27FC236}">
                  <a16:creationId xmlns:a16="http://schemas.microsoft.com/office/drawing/2014/main" id="{FABF88B2-75C3-BDF5-F612-49340C6F1A1A}"/>
                </a:ext>
              </a:extLst>
            </p:cNvPr>
            <p:cNvSpPr/>
            <p:nvPr/>
          </p:nvSpPr>
          <p:spPr>
            <a:xfrm>
              <a:off x="1260827" y="4397156"/>
              <a:ext cx="9670345" cy="1646928"/>
            </a:xfrm>
            <a:custGeom>
              <a:avLst/>
              <a:gdLst>
                <a:gd name="connsiteX0" fmla="*/ 0 w 9670345"/>
                <a:gd name="connsiteY0" fmla="*/ 0 h 1646928"/>
                <a:gd name="connsiteX1" fmla="*/ 400629 w 9670345"/>
                <a:gd name="connsiteY1" fmla="*/ 0 h 1646928"/>
                <a:gd name="connsiteX2" fmla="*/ 897961 w 9670345"/>
                <a:gd name="connsiteY2" fmla="*/ 0 h 1646928"/>
                <a:gd name="connsiteX3" fmla="*/ 1782106 w 9670345"/>
                <a:gd name="connsiteY3" fmla="*/ 0 h 1646928"/>
                <a:gd name="connsiteX4" fmla="*/ 2472845 w 9670345"/>
                <a:gd name="connsiteY4" fmla="*/ 0 h 1646928"/>
                <a:gd name="connsiteX5" fmla="*/ 3163584 w 9670345"/>
                <a:gd name="connsiteY5" fmla="*/ 0 h 1646928"/>
                <a:gd name="connsiteX6" fmla="*/ 3660916 w 9670345"/>
                <a:gd name="connsiteY6" fmla="*/ 0 h 1646928"/>
                <a:gd name="connsiteX7" fmla="*/ 4061545 w 9670345"/>
                <a:gd name="connsiteY7" fmla="*/ 0 h 1646928"/>
                <a:gd name="connsiteX8" fmla="*/ 4558877 w 9670345"/>
                <a:gd name="connsiteY8" fmla="*/ 0 h 1646928"/>
                <a:gd name="connsiteX9" fmla="*/ 5056209 w 9670345"/>
                <a:gd name="connsiteY9" fmla="*/ 0 h 1646928"/>
                <a:gd name="connsiteX10" fmla="*/ 5650244 w 9670345"/>
                <a:gd name="connsiteY10" fmla="*/ 0 h 1646928"/>
                <a:gd name="connsiteX11" fmla="*/ 6340983 w 9670345"/>
                <a:gd name="connsiteY11" fmla="*/ 0 h 1646928"/>
                <a:gd name="connsiteX12" fmla="*/ 7225129 w 9670345"/>
                <a:gd name="connsiteY12" fmla="*/ 0 h 1646928"/>
                <a:gd name="connsiteX13" fmla="*/ 8109275 w 9670345"/>
                <a:gd name="connsiteY13" fmla="*/ 0 h 1646928"/>
                <a:gd name="connsiteX14" fmla="*/ 8993421 w 9670345"/>
                <a:gd name="connsiteY14" fmla="*/ 0 h 1646928"/>
                <a:gd name="connsiteX15" fmla="*/ 9670345 w 9670345"/>
                <a:gd name="connsiteY15" fmla="*/ 0 h 1646928"/>
                <a:gd name="connsiteX16" fmla="*/ 9670345 w 9670345"/>
                <a:gd name="connsiteY16" fmla="*/ 548976 h 1646928"/>
                <a:gd name="connsiteX17" fmla="*/ 9670345 w 9670345"/>
                <a:gd name="connsiteY17" fmla="*/ 1097952 h 1646928"/>
                <a:gd name="connsiteX18" fmla="*/ 9670345 w 9670345"/>
                <a:gd name="connsiteY18" fmla="*/ 1646928 h 1646928"/>
                <a:gd name="connsiteX19" fmla="*/ 8979606 w 9670345"/>
                <a:gd name="connsiteY19" fmla="*/ 1646928 h 1646928"/>
                <a:gd name="connsiteX20" fmla="*/ 8385571 w 9670345"/>
                <a:gd name="connsiteY20" fmla="*/ 1646928 h 1646928"/>
                <a:gd name="connsiteX21" fmla="*/ 7598128 w 9670345"/>
                <a:gd name="connsiteY21" fmla="*/ 1646928 h 1646928"/>
                <a:gd name="connsiteX22" fmla="*/ 6810686 w 9670345"/>
                <a:gd name="connsiteY22" fmla="*/ 1646928 h 1646928"/>
                <a:gd name="connsiteX23" fmla="*/ 6216650 w 9670345"/>
                <a:gd name="connsiteY23" fmla="*/ 1646928 h 1646928"/>
                <a:gd name="connsiteX24" fmla="*/ 5622615 w 9670345"/>
                <a:gd name="connsiteY24" fmla="*/ 1646928 h 1646928"/>
                <a:gd name="connsiteX25" fmla="*/ 5028579 w 9670345"/>
                <a:gd name="connsiteY25" fmla="*/ 1646928 h 1646928"/>
                <a:gd name="connsiteX26" fmla="*/ 4531247 w 9670345"/>
                <a:gd name="connsiteY26" fmla="*/ 1646928 h 1646928"/>
                <a:gd name="connsiteX27" fmla="*/ 3647102 w 9670345"/>
                <a:gd name="connsiteY27" fmla="*/ 1646928 h 1646928"/>
                <a:gd name="connsiteX28" fmla="*/ 2859659 w 9670345"/>
                <a:gd name="connsiteY28" fmla="*/ 1646928 h 1646928"/>
                <a:gd name="connsiteX29" fmla="*/ 2265624 w 9670345"/>
                <a:gd name="connsiteY29" fmla="*/ 1646928 h 1646928"/>
                <a:gd name="connsiteX30" fmla="*/ 1671588 w 9670345"/>
                <a:gd name="connsiteY30" fmla="*/ 1646928 h 1646928"/>
                <a:gd name="connsiteX31" fmla="*/ 980849 w 9670345"/>
                <a:gd name="connsiteY31" fmla="*/ 1646928 h 1646928"/>
                <a:gd name="connsiteX32" fmla="*/ 0 w 9670345"/>
                <a:gd name="connsiteY32" fmla="*/ 1646928 h 1646928"/>
                <a:gd name="connsiteX33" fmla="*/ 0 w 9670345"/>
                <a:gd name="connsiteY33" fmla="*/ 1130891 h 1646928"/>
                <a:gd name="connsiteX34" fmla="*/ 0 w 9670345"/>
                <a:gd name="connsiteY34" fmla="*/ 598384 h 1646928"/>
                <a:gd name="connsiteX35" fmla="*/ 0 w 9670345"/>
                <a:gd name="connsiteY35" fmla="*/ 0 h 164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646928"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47674" y="232315"/>
                    <a:pt x="9678778" y="388682"/>
                    <a:pt x="9670345" y="548976"/>
                  </a:cubicBezTo>
                  <a:cubicBezTo>
                    <a:pt x="9661912" y="709270"/>
                    <a:pt x="9659070" y="898971"/>
                    <a:pt x="9670345" y="1097952"/>
                  </a:cubicBezTo>
                  <a:cubicBezTo>
                    <a:pt x="9681620" y="1296933"/>
                    <a:pt x="9674475" y="1411518"/>
                    <a:pt x="9670345" y="1646928"/>
                  </a:cubicBezTo>
                  <a:cubicBezTo>
                    <a:pt x="9420274" y="1643089"/>
                    <a:pt x="9159750" y="1650471"/>
                    <a:pt x="8979606" y="1646928"/>
                  </a:cubicBezTo>
                  <a:cubicBezTo>
                    <a:pt x="8799462" y="1643385"/>
                    <a:pt x="8648739" y="1676483"/>
                    <a:pt x="8385571" y="1646928"/>
                  </a:cubicBezTo>
                  <a:cubicBezTo>
                    <a:pt x="8122403" y="1617373"/>
                    <a:pt x="7762708" y="1646751"/>
                    <a:pt x="7598128" y="1646928"/>
                  </a:cubicBezTo>
                  <a:cubicBezTo>
                    <a:pt x="7433548" y="1647105"/>
                    <a:pt x="7137445" y="1618437"/>
                    <a:pt x="6810686" y="1646928"/>
                  </a:cubicBezTo>
                  <a:cubicBezTo>
                    <a:pt x="6483927" y="1675419"/>
                    <a:pt x="6457180" y="1669100"/>
                    <a:pt x="6216650" y="1646928"/>
                  </a:cubicBezTo>
                  <a:cubicBezTo>
                    <a:pt x="5976120" y="1624756"/>
                    <a:pt x="5832692" y="1629984"/>
                    <a:pt x="5622615" y="1646928"/>
                  </a:cubicBezTo>
                  <a:cubicBezTo>
                    <a:pt x="5412538" y="1663872"/>
                    <a:pt x="5277435" y="1667904"/>
                    <a:pt x="5028579" y="1646928"/>
                  </a:cubicBezTo>
                  <a:cubicBezTo>
                    <a:pt x="4779723" y="1625952"/>
                    <a:pt x="4738116" y="1623488"/>
                    <a:pt x="4531247" y="1646928"/>
                  </a:cubicBezTo>
                  <a:cubicBezTo>
                    <a:pt x="4324378" y="1670368"/>
                    <a:pt x="3952424" y="1645552"/>
                    <a:pt x="3647102" y="1646928"/>
                  </a:cubicBezTo>
                  <a:cubicBezTo>
                    <a:pt x="3341781" y="1648304"/>
                    <a:pt x="3232806" y="1674817"/>
                    <a:pt x="2859659" y="1646928"/>
                  </a:cubicBezTo>
                  <a:cubicBezTo>
                    <a:pt x="2486512" y="1619039"/>
                    <a:pt x="2520685" y="1662312"/>
                    <a:pt x="2265624" y="1646928"/>
                  </a:cubicBezTo>
                  <a:cubicBezTo>
                    <a:pt x="2010564" y="1631544"/>
                    <a:pt x="1821832" y="1659589"/>
                    <a:pt x="1671588" y="1646928"/>
                  </a:cubicBezTo>
                  <a:cubicBezTo>
                    <a:pt x="1521344" y="1634267"/>
                    <a:pt x="1313390" y="1661076"/>
                    <a:pt x="980849" y="1646928"/>
                  </a:cubicBezTo>
                  <a:cubicBezTo>
                    <a:pt x="648308" y="1632780"/>
                    <a:pt x="352213" y="1673605"/>
                    <a:pt x="0" y="1646928"/>
                  </a:cubicBezTo>
                  <a:cubicBezTo>
                    <a:pt x="-317" y="1454926"/>
                    <a:pt x="7938" y="1386664"/>
                    <a:pt x="0" y="1130891"/>
                  </a:cubicBezTo>
                  <a:cubicBezTo>
                    <a:pt x="-7938" y="875118"/>
                    <a:pt x="22077" y="855821"/>
                    <a:pt x="0" y="598384"/>
                  </a:cubicBezTo>
                  <a:cubicBezTo>
                    <a:pt x="-22077" y="340947"/>
                    <a:pt x="26662" y="26778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MongoDB - 나무위키">
              <a:extLst>
                <a:ext uri="{FF2B5EF4-FFF2-40B4-BE49-F238E27FC236}">
                  <a16:creationId xmlns:a16="http://schemas.microsoft.com/office/drawing/2014/main" id="{AFD2A3E5-B6A2-4231-AD40-F526F9040C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3138" y="4952736"/>
              <a:ext cx="3342221" cy="84490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descr="A logo of a company&#10;&#10;AI-generated content may be incorrect.">
              <a:extLst>
                <a:ext uri="{FF2B5EF4-FFF2-40B4-BE49-F238E27FC236}">
                  <a16:creationId xmlns:a16="http://schemas.microsoft.com/office/drawing/2014/main" id="{40E6CB3A-274E-BD90-52C4-63D9C8F59FCC}"/>
                </a:ext>
              </a:extLst>
            </p:cNvPr>
            <p:cNvPicPr>
              <a:picLocks noChangeAspect="1"/>
            </p:cNvPicPr>
            <p:nvPr/>
          </p:nvPicPr>
          <p:blipFill rotWithShape="1">
            <a:blip r:embed="rId6"/>
            <a:srcRect l="8536" t="-1" r="9991" b="3722"/>
            <a:stretch/>
          </p:blipFill>
          <p:spPr>
            <a:xfrm>
              <a:off x="8865359" y="4687524"/>
              <a:ext cx="1494029" cy="1324145"/>
            </a:xfrm>
            <a:prstGeom prst="rect">
              <a:avLst/>
            </a:prstGeom>
          </p:spPr>
        </p:pic>
      </p:grpSp>
      <p:pic>
        <p:nvPicPr>
          <p:cNvPr id="3" name="Image">
            <a:extLst>
              <a:ext uri="{FF2B5EF4-FFF2-40B4-BE49-F238E27FC236}">
                <a16:creationId xmlns:a16="http://schemas.microsoft.com/office/drawing/2014/main" id="{4A5C6697-63F7-409C-8042-7E99F1BC009F}"/>
              </a:ext>
            </a:extLst>
          </p:cNvPr>
          <p:cNvPicPr>
            <a:picLocks noChangeAspect="1"/>
          </p:cNvPicPr>
          <p:nvPr/>
        </p:nvPicPr>
        <p:blipFill rotWithShape="1">
          <a:blip r:embed="rId7"/>
          <a:srcRect l="7507" r="7507"/>
          <a:stretch/>
        </p:blipFill>
        <p:spPr>
          <a:xfrm>
            <a:off x="9862183" y="1548982"/>
            <a:ext cx="994411" cy="955845"/>
          </a:xfrm>
          <a:prstGeom prst="ellipse">
            <a:avLst/>
          </a:prstGeom>
          <a:noFill/>
          <a:ln w="50800">
            <a:solidFill>
              <a:srgbClr val="FFC000"/>
            </a:solidFill>
            <a:miter lim="400000"/>
            <a:extLst>
              <a:ext uri="{C807C97D-BFC1-408E-A445-0C87EB9F89A2}">
                <ask:lineSketchStyleProps xmlns:ask="http://schemas.microsoft.com/office/drawing/2018/sketchyshapes" sd="1219033472">
                  <a:custGeom>
                    <a:avLst/>
                    <a:gdLst>
                      <a:gd name="connsiteX0" fmla="*/ 0 w 994411"/>
                      <a:gd name="connsiteY0" fmla="*/ 477923 h 955845"/>
                      <a:gd name="connsiteX1" fmla="*/ 497206 w 994411"/>
                      <a:gd name="connsiteY1" fmla="*/ 0 h 955845"/>
                      <a:gd name="connsiteX2" fmla="*/ 994412 w 994411"/>
                      <a:gd name="connsiteY2" fmla="*/ 477923 h 955845"/>
                      <a:gd name="connsiteX3" fmla="*/ 497206 w 994411"/>
                      <a:gd name="connsiteY3" fmla="*/ 955846 h 955845"/>
                      <a:gd name="connsiteX4" fmla="*/ 0 w 994411"/>
                      <a:gd name="connsiteY4" fmla="*/ 477923 h 95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1" h="955845" extrusionOk="0">
                        <a:moveTo>
                          <a:pt x="0" y="477923"/>
                        </a:moveTo>
                        <a:cubicBezTo>
                          <a:pt x="-55535" y="179718"/>
                          <a:pt x="190905" y="11898"/>
                          <a:pt x="497206" y="0"/>
                        </a:cubicBezTo>
                        <a:cubicBezTo>
                          <a:pt x="790933" y="4027"/>
                          <a:pt x="945319" y="215534"/>
                          <a:pt x="994412" y="477923"/>
                        </a:cubicBezTo>
                        <a:cubicBezTo>
                          <a:pt x="980881" y="755086"/>
                          <a:pt x="764544" y="995980"/>
                          <a:pt x="497206" y="955846"/>
                        </a:cubicBezTo>
                        <a:cubicBezTo>
                          <a:pt x="200976" y="944011"/>
                          <a:pt x="33506" y="757882"/>
                          <a:pt x="0" y="477923"/>
                        </a:cubicBezTo>
                        <a:close/>
                      </a:path>
                    </a:pathLst>
                  </a:custGeom>
                  <ask:type>
                    <ask:lineSketchNone/>
                  </ask:type>
                </ask:lineSketchStyleProps>
              </a:ext>
            </a:extLst>
          </a:ln>
        </p:spPr>
      </p:pic>
      <p:sp>
        <p:nvSpPr>
          <p:cNvPr id="12" name="TextBox 11">
            <a:extLst>
              <a:ext uri="{FF2B5EF4-FFF2-40B4-BE49-F238E27FC236}">
                <a16:creationId xmlns:a16="http://schemas.microsoft.com/office/drawing/2014/main" id="{63752EE6-AAB5-21F3-D18A-7BAB5000BB88}"/>
              </a:ext>
            </a:extLst>
          </p:cNvPr>
          <p:cNvSpPr txBox="1"/>
          <p:nvPr/>
        </p:nvSpPr>
        <p:spPr>
          <a:xfrm>
            <a:off x="7345194" y="4566025"/>
            <a:ext cx="1896761" cy="461665"/>
          </a:xfrm>
          <a:prstGeom prst="rect">
            <a:avLst/>
          </a:prstGeom>
          <a:noFill/>
        </p:spPr>
        <p:txBody>
          <a:bodyPr wrap="square">
            <a:spAutoFit/>
          </a:bodyPr>
          <a:lstStyle/>
          <a:p>
            <a:pPr marL="0" indent="0" algn="ctr">
              <a:buNone/>
            </a:pPr>
            <a:r>
              <a:rPr lang="en-US" sz="2400" dirty="0">
                <a:solidFill>
                  <a:schemeClr val="tx1"/>
                </a:solidFill>
                <a:latin typeface="Avenir Light" panose="020B0402020203020204" pitchFamily="34" charset="77"/>
              </a:rPr>
              <a:t>File Store</a:t>
            </a:r>
          </a:p>
        </p:txBody>
      </p:sp>
    </p:spTree>
    <p:extLst>
      <p:ext uri="{BB962C8B-B14F-4D97-AF65-F5344CB8AC3E}">
        <p14:creationId xmlns:p14="http://schemas.microsoft.com/office/powerpoint/2010/main" val="41998058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55A0-CED6-6E92-A5F5-E24493C013B7}"/>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F0737F58-4F72-9F80-F5F2-04C744B7D72F}"/>
              </a:ext>
            </a:extLst>
          </p:cNvPr>
          <p:cNvGrpSpPr/>
          <p:nvPr/>
        </p:nvGrpSpPr>
        <p:grpSpPr>
          <a:xfrm>
            <a:off x="1678289" y="2201388"/>
            <a:ext cx="2156356" cy="3810003"/>
            <a:chOff x="850386" y="2201391"/>
            <a:chExt cx="2156356" cy="3810003"/>
          </a:xfrm>
        </p:grpSpPr>
        <p:pic>
          <p:nvPicPr>
            <p:cNvPr id="35" name="Picture 2" descr="Picture 2">
              <a:extLst>
                <a:ext uri="{FF2B5EF4-FFF2-40B4-BE49-F238E27FC236}">
                  <a16:creationId xmlns:a16="http://schemas.microsoft.com/office/drawing/2014/main" id="{B9F90FEF-90E0-2F8A-D1DE-3543C2A05DA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05" b="96626" l="3117" r="64156">
                          <a14:foregroundMark x1="26234" y1="19018" x2="30260" y2="20450"/>
                          <a14:foregroundMark x1="43896" y1="16871" x2="33117" y2="23620"/>
                          <a14:foregroundMark x1="33117" y1="23620" x2="9740" y2="24131"/>
                          <a14:foregroundMark x1="9740" y1="24131" x2="29372" y2="15693"/>
                          <a14:foregroundMark x1="14270" y1="17824" x2="10260" y2="18712"/>
                          <a14:foregroundMark x1="24789" y1="15494" x2="20172" y2="16517"/>
                          <a14:foregroundMark x1="18292" y1="17606" x2="31507" y2="15786"/>
                          <a14:foregroundMark x1="10260" y1="18712" x2="13510" y2="18264"/>
                          <a14:foregroundMark x1="40950" y1="16195" x2="10260" y2="26483"/>
                          <a14:foregroundMark x1="52091" y1="16507" x2="77143" y2="10532"/>
                          <a14:foregroundMark x1="10260" y1="26483" x2="51821" y2="16571"/>
                          <a14:foregroundMark x1="55773" y1="19641" x2="12857" y2="37935"/>
                          <a14:foregroundMark x1="59025" y1="18255" x2="58533" y2="18465"/>
                          <a14:foregroundMark x1="77143" y1="10532" x2="59204" y2="18179"/>
                          <a14:foregroundMark x1="12857" y1="37935" x2="78052" y2="26074"/>
                          <a14:foregroundMark x1="78052" y1="26074" x2="14545" y2="47955"/>
                          <a14:foregroundMark x1="14545" y1="47955" x2="70779" y2="35072"/>
                          <a14:foregroundMark x1="70779" y1="35072" x2="5714" y2="57771"/>
                          <a14:foregroundMark x1="5714" y1="57771" x2="47403" y2="41411"/>
                          <a14:foregroundMark x1="47403" y1="41411" x2="45584" y2="42025"/>
                          <a14:foregroundMark x1="47403" y1="37730" x2="1169" y2="56237"/>
                          <a14:foregroundMark x1="1169" y1="56237" x2="53117" y2="34867"/>
                          <a14:foregroundMark x1="53117" y1="34867" x2="21948" y2="51943"/>
                          <a14:foregroundMark x1="21948" y1="51943" x2="41169" y2="46115"/>
                          <a14:foregroundMark x1="41169" y1="46115" x2="4286" y2="62883"/>
                          <a14:foregroundMark x1="4286" y1="62883" x2="70649" y2="56237"/>
                          <a14:foregroundMark x1="70649" y1="56237" x2="21039" y2="72188"/>
                          <a14:foregroundMark x1="21039" y1="72188" x2="51039" y2="56748"/>
                          <a14:foregroundMark x1="51039" y1="56748" x2="8701" y2="74438"/>
                          <a14:foregroundMark x1="8701" y1="74438" x2="25325" y2="75460"/>
                          <a14:foregroundMark x1="25325" y1="75460" x2="55065" y2="65849"/>
                          <a14:foregroundMark x1="55065" y1="65849" x2="1948" y2="85378"/>
                          <a14:foregroundMark x1="1948" y1="85378" x2="50260" y2="70041"/>
                          <a14:foregroundMark x1="50260" y1="70041" x2="2208" y2="89366"/>
                          <a14:foregroundMark x1="2208" y1="89366" x2="48831" y2="79755"/>
                          <a14:foregroundMark x1="48831" y1="79755" x2="16364" y2="92638"/>
                          <a14:foregroundMark x1="16364" y1="92638" x2="54156" y2="81902"/>
                          <a14:foregroundMark x1="54156" y1="81902" x2="17662" y2="95808"/>
                          <a14:foregroundMark x1="17662" y1="95808" x2="51698" y2="87147"/>
                          <a14:foregroundMark x1="58601" y1="86245" x2="30000" y2="97546"/>
                          <a14:foregroundMark x1="30000" y1="97546" x2="68831" y2="86401"/>
                          <a14:foregroundMark x1="68831" y1="86401" x2="33506" y2="99080"/>
                          <a14:foregroundMark x1="33506" y1="99080" x2="56104" y2="92127"/>
                          <a14:foregroundMark x1="56104" y1="92127" x2="41558" y2="98875"/>
                          <a14:foregroundMark x1="41558" y1="98875" x2="54416" y2="94990"/>
                          <a14:foregroundMark x1="54416" y1="94990" x2="53506" y2="96830"/>
                          <a14:foregroundMark x1="42597" y1="90286" x2="22727" y2="91513"/>
                          <a14:foregroundMark x1="22727" y1="91513" x2="38701" y2="93252"/>
                          <a14:foregroundMark x1="38701" y1="93252" x2="5844" y2="90798"/>
                          <a14:foregroundMark x1="5844" y1="90798" x2="49221" y2="93661"/>
                          <a14:foregroundMark x1="49221" y1="93661" x2="31299" y2="93967"/>
                          <a14:foregroundMark x1="31299" y1="93967" x2="56494" y2="93967"/>
                          <a14:foregroundMark x1="56494" y1="93967" x2="43506" y2="94172"/>
                          <a14:foregroundMark x1="43506" y1="94172" x2="72857" y2="93252"/>
                          <a14:foregroundMark x1="72857" y1="93252" x2="40130" y2="93252"/>
                          <a14:foregroundMark x1="40130" y1="93252" x2="56494" y2="91309"/>
                          <a14:foregroundMark x1="56494" y1="91309" x2="43117" y2="91513"/>
                          <a14:foregroundMark x1="43117" y1="91513" x2="71299" y2="88855"/>
                          <a14:foregroundMark x1="71299" y1="88855" x2="57662" y2="91718"/>
                          <a14:foregroundMark x1="57662" y1="91718" x2="73117" y2="91820"/>
                          <a14:foregroundMark x1="73117" y1="91820" x2="58701" y2="93967"/>
                          <a14:foregroundMark x1="58701" y1="93967" x2="62727" y2="96830"/>
                          <a14:foregroundMark x1="50000" y1="88241" x2="53506" y2="74642"/>
                          <a14:foregroundMark x1="53506" y1="74642" x2="49481" y2="61350"/>
                          <a14:foregroundMark x1="49481" y1="61350" x2="61948" y2="43047"/>
                          <a14:foregroundMark x1="61948" y1="43047" x2="56234" y2="53374"/>
                          <a14:foregroundMark x1="56234" y1="53374" x2="57273" y2="27301"/>
                          <a14:foregroundMark x1="57273" y1="27301" x2="50130" y2="36094"/>
                          <a14:foregroundMark x1="50130" y1="36094" x2="43377" y2="21677"/>
                          <a14:foregroundMark x1="43377" y1="21677" x2="48442" y2="18507"/>
                          <a14:foregroundMark x1="15714" y1="24233" x2="5974" y2="30982"/>
                          <a14:foregroundMark x1="5974" y1="30982" x2="12597" y2="22290"/>
                          <a14:foregroundMark x1="12597" y1="22290" x2="10260" y2="36810"/>
                          <a14:foregroundMark x1="10260" y1="36810" x2="13247" y2="26687"/>
                          <a14:foregroundMark x1="13247" y1="26687" x2="8442" y2="42638"/>
                          <a14:foregroundMark x1="8442" y1="42638" x2="10909" y2="30164"/>
                          <a14:foregroundMark x1="10909" y1="30164" x2="11429" y2="49284"/>
                          <a14:foregroundMark x1="11429" y1="49284" x2="12727" y2="26278"/>
                          <a14:foregroundMark x1="12727" y1="26278" x2="8312" y2="47751"/>
                          <a14:foregroundMark x1="8312" y1="47751" x2="7532" y2="31186"/>
                          <a14:foregroundMark x1="12208" y1="44479" x2="3117" y2="55828"/>
                          <a14:foregroundMark x1="3117" y1="55828" x2="7922" y2="44274"/>
                          <a14:foregroundMark x1="7922" y1="44274" x2="7532" y2="55726"/>
                          <a14:foregroundMark x1="7532" y1="55726" x2="15325" y2="42025"/>
                          <a14:foregroundMark x1="55584" y1="42536" x2="57403" y2="57260"/>
                          <a14:foregroundMark x1="57403" y1="57260" x2="58442" y2="43865"/>
                          <a14:foregroundMark x1="58442" y1="43865" x2="61039" y2="56544"/>
                          <a14:foregroundMark x1="61039" y1="56544" x2="61558" y2="45706"/>
                          <a14:foregroundMark x1="61558" y1="45706" x2="54156" y2="76585"/>
                          <a14:foregroundMark x1="54156" y1="76585" x2="56623" y2="62577"/>
                          <a14:foregroundMark x1="56623" y1="62577" x2="53247" y2="73722"/>
                          <a14:foregroundMark x1="53247" y1="73722" x2="64156" y2="60634"/>
                          <a14:foregroundMark x1="64156" y1="60634" x2="58442" y2="77198"/>
                          <a14:foregroundMark x1="58442" y1="77198" x2="48312" y2="88241"/>
                          <a14:foregroundMark x1="48312" y1="88241" x2="60130" y2="74029"/>
                          <a14:foregroundMark x1="60130" y1="74029" x2="52338" y2="82822"/>
                          <a14:foregroundMark x1="52338" y1="82822" x2="60000" y2="72393"/>
                          <a14:foregroundMark x1="60000" y1="72393" x2="49481" y2="85583"/>
                          <a14:backgroundMark x1="52597" y1="85890" x2="65714" y2="83742"/>
                          <a14:backgroundMark x1="65714" y1="83742" x2="67143" y2="78016"/>
                          <a14:backgroundMark x1="11558" y1="20450" x2="22857" y2="13906"/>
                          <a14:backgroundMark x1="22857" y1="13906" x2="51169" y2="15133"/>
                          <a14:backgroundMark x1="51169" y1="15133" x2="46883" y2="14008"/>
                          <a14:backgroundMark x1="9481" y1="18200" x2="12727" y2="15542"/>
                          <a14:backgroundMark x1="56753" y1="16258" x2="57013" y2="18405"/>
                          <a14:backgroundMark x1="55974" y1="19325" x2="58571" y2="18405"/>
                          <a14:backgroundMark x1="57662" y1="19325" x2="57013" y2="19939"/>
                        </a14:backgroundRemoval>
                      </a14:imgEffect>
                    </a14:imgLayer>
                  </a14:imgProps>
                </a:ext>
              </a:extLst>
            </a:blip>
            <a:srcRect l="2940" t="12340" r="39074" b="7001"/>
            <a:stretch>
              <a:fillRect/>
            </a:stretch>
          </p:blipFill>
          <p:spPr>
            <a:xfrm>
              <a:off x="850386" y="2201392"/>
              <a:ext cx="2156356" cy="3810002"/>
            </a:xfrm>
            <a:prstGeom prst="rect">
              <a:avLst/>
            </a:prstGeom>
            <a:ln w="12700" cap="flat">
              <a:noFill/>
              <a:miter lim="400000"/>
            </a:ln>
            <a:effectLst/>
          </p:spPr>
        </p:pic>
        <p:sp>
          <p:nvSpPr>
            <p:cNvPr id="36" name="Rectangle 35">
              <a:extLst>
                <a:ext uri="{FF2B5EF4-FFF2-40B4-BE49-F238E27FC236}">
                  <a16:creationId xmlns:a16="http://schemas.microsoft.com/office/drawing/2014/main" id="{1457741C-FE76-15B0-CFEA-644AA65FF55A}"/>
                </a:ext>
              </a:extLst>
            </p:cNvPr>
            <p:cNvSpPr/>
            <p:nvPr/>
          </p:nvSpPr>
          <p:spPr>
            <a:xfrm>
              <a:off x="927100" y="2201391"/>
              <a:ext cx="1402741" cy="323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01A17E2-C041-3B42-2666-74CC2903534B}"/>
                </a:ext>
              </a:extLst>
            </p:cNvPr>
            <p:cNvSpPr/>
            <p:nvPr/>
          </p:nvSpPr>
          <p:spPr>
            <a:xfrm>
              <a:off x="2215188" y="2201392"/>
              <a:ext cx="705263" cy="1617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506FDDA1-4253-5CD9-FF06-94A4FC4FC258}"/>
                </a:ext>
              </a:extLst>
            </p:cNvPr>
            <p:cNvSpPr/>
            <p:nvPr/>
          </p:nvSpPr>
          <p:spPr>
            <a:xfrm>
              <a:off x="2715000" y="2305455"/>
              <a:ext cx="205451" cy="219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015F84F2-01F6-20A6-D6F0-8B8E6AC4A70B}"/>
              </a:ext>
            </a:extLst>
          </p:cNvPr>
          <p:cNvSpPr>
            <a:spLocks noGrp="1"/>
          </p:cNvSpPr>
          <p:nvPr>
            <p:ph type="title"/>
          </p:nvPr>
        </p:nvSpPr>
        <p:spPr/>
        <p:txBody>
          <a:bodyPr>
            <a:normAutofit/>
          </a:bodyPr>
          <a:lstStyle/>
          <a:p>
            <a:r>
              <a:rPr lang="en-US" sz="4000" dirty="0"/>
              <a:t>The Fault-Tolerant Core</a:t>
            </a:r>
          </a:p>
        </p:txBody>
      </p:sp>
      <p:grpSp>
        <p:nvGrpSpPr>
          <p:cNvPr id="22" name="Group 21">
            <a:extLst>
              <a:ext uri="{FF2B5EF4-FFF2-40B4-BE49-F238E27FC236}">
                <a16:creationId xmlns:a16="http://schemas.microsoft.com/office/drawing/2014/main" id="{48603138-E13A-64B0-D96A-D9C50300D3D0}"/>
              </a:ext>
            </a:extLst>
          </p:cNvPr>
          <p:cNvGrpSpPr/>
          <p:nvPr/>
        </p:nvGrpSpPr>
        <p:grpSpPr>
          <a:xfrm>
            <a:off x="4955434" y="1548982"/>
            <a:ext cx="6398365" cy="955845"/>
            <a:chOff x="4955434" y="1548982"/>
            <a:chExt cx="6398365" cy="955845"/>
          </a:xfrm>
        </p:grpSpPr>
        <p:sp>
          <p:nvSpPr>
            <p:cNvPr id="16" name="Title 1">
              <a:extLst>
                <a:ext uri="{FF2B5EF4-FFF2-40B4-BE49-F238E27FC236}">
                  <a16:creationId xmlns:a16="http://schemas.microsoft.com/office/drawing/2014/main" id="{581C621C-CEF8-9236-9837-C07BC96DD733}"/>
                </a:ext>
              </a:extLst>
            </p:cNvPr>
            <p:cNvSpPr txBox="1">
              <a:spLocks/>
            </p:cNvSpPr>
            <p:nvPr/>
          </p:nvSpPr>
          <p:spPr>
            <a:xfrm>
              <a:off x="4955434" y="1635595"/>
              <a:ext cx="6398365" cy="727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800" dirty="0"/>
                <a:t>ML Infrastructure</a:t>
              </a:r>
            </a:p>
          </p:txBody>
        </p:sp>
        <p:pic>
          <p:nvPicPr>
            <p:cNvPr id="21" name="Image" descr="Image">
              <a:extLst>
                <a:ext uri="{FF2B5EF4-FFF2-40B4-BE49-F238E27FC236}">
                  <a16:creationId xmlns:a16="http://schemas.microsoft.com/office/drawing/2014/main" id="{8F5BED5A-F0A0-EF1A-FC08-6DD92D76390E}"/>
                </a:ext>
              </a:extLst>
            </p:cNvPr>
            <p:cNvPicPr>
              <a:picLocks noChangeAspect="1"/>
            </p:cNvPicPr>
            <p:nvPr/>
          </p:nvPicPr>
          <p:blipFill rotWithShape="1">
            <a:blip r:embed="rId5"/>
            <a:srcRect l="3892" t="5897" b="440"/>
            <a:stretch/>
          </p:blipFill>
          <p:spPr>
            <a:xfrm>
              <a:off x="9862183" y="1548982"/>
              <a:ext cx="994411" cy="955845"/>
            </a:xfrm>
            <a:prstGeom prst="ellipse">
              <a:avLst/>
            </a:prstGeom>
            <a:noFill/>
            <a:ln w="50800">
              <a:solidFill>
                <a:srgbClr val="FFC000"/>
              </a:solidFill>
              <a:miter lim="400000"/>
              <a:extLst>
                <a:ext uri="{C807C97D-BFC1-408E-A445-0C87EB9F89A2}">
                  <ask:lineSketchStyleProps xmlns:ask="http://schemas.microsoft.com/office/drawing/2018/sketchyshapes" sd="1219033472">
                    <a:custGeom>
                      <a:avLst/>
                      <a:gdLst>
                        <a:gd name="connsiteX0" fmla="*/ 0 w 994411"/>
                        <a:gd name="connsiteY0" fmla="*/ 477923 h 955845"/>
                        <a:gd name="connsiteX1" fmla="*/ 497206 w 994411"/>
                        <a:gd name="connsiteY1" fmla="*/ 0 h 955845"/>
                        <a:gd name="connsiteX2" fmla="*/ 994412 w 994411"/>
                        <a:gd name="connsiteY2" fmla="*/ 477923 h 955845"/>
                        <a:gd name="connsiteX3" fmla="*/ 497206 w 994411"/>
                        <a:gd name="connsiteY3" fmla="*/ 955846 h 955845"/>
                        <a:gd name="connsiteX4" fmla="*/ 0 w 994411"/>
                        <a:gd name="connsiteY4" fmla="*/ 477923 h 95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1" h="955845" extrusionOk="0">
                          <a:moveTo>
                            <a:pt x="0" y="477923"/>
                          </a:moveTo>
                          <a:cubicBezTo>
                            <a:pt x="-55535" y="179718"/>
                            <a:pt x="190905" y="11898"/>
                            <a:pt x="497206" y="0"/>
                          </a:cubicBezTo>
                          <a:cubicBezTo>
                            <a:pt x="790933" y="4027"/>
                            <a:pt x="945319" y="215534"/>
                            <a:pt x="994412" y="477923"/>
                          </a:cubicBezTo>
                          <a:cubicBezTo>
                            <a:pt x="980881" y="755086"/>
                            <a:pt x="764544" y="995980"/>
                            <a:pt x="497206" y="955846"/>
                          </a:cubicBezTo>
                          <a:cubicBezTo>
                            <a:pt x="200976" y="944011"/>
                            <a:pt x="33506" y="757882"/>
                            <a:pt x="0" y="477923"/>
                          </a:cubicBezTo>
                          <a:close/>
                        </a:path>
                      </a:pathLst>
                    </a:custGeom>
                    <ask:type>
                      <ask:lineSketchNone/>
                    </ask:type>
                  </ask:lineSketchStyleProps>
                </a:ext>
              </a:extLst>
            </a:ln>
          </p:spPr>
        </p:pic>
      </p:grpSp>
      <p:grpSp>
        <p:nvGrpSpPr>
          <p:cNvPr id="3" name="Group 2">
            <a:extLst>
              <a:ext uri="{FF2B5EF4-FFF2-40B4-BE49-F238E27FC236}">
                <a16:creationId xmlns:a16="http://schemas.microsoft.com/office/drawing/2014/main" id="{8021F911-F11E-B49E-2E4E-F009A7631CCE}"/>
              </a:ext>
            </a:extLst>
          </p:cNvPr>
          <p:cNvGrpSpPr/>
          <p:nvPr/>
        </p:nvGrpSpPr>
        <p:grpSpPr>
          <a:xfrm>
            <a:off x="1260827" y="2363117"/>
            <a:ext cx="9670345" cy="1937696"/>
            <a:chOff x="1260827" y="2363117"/>
            <a:chExt cx="9670345" cy="1937696"/>
          </a:xfrm>
        </p:grpSpPr>
        <p:sp>
          <p:nvSpPr>
            <p:cNvPr id="39" name="Rectangle 38">
              <a:extLst>
                <a:ext uri="{FF2B5EF4-FFF2-40B4-BE49-F238E27FC236}">
                  <a16:creationId xmlns:a16="http://schemas.microsoft.com/office/drawing/2014/main" id="{60D13A68-8F5F-5BB7-77D7-85CC1BC1118E}"/>
                </a:ext>
              </a:extLst>
            </p:cNvPr>
            <p:cNvSpPr/>
            <p:nvPr/>
          </p:nvSpPr>
          <p:spPr>
            <a:xfrm>
              <a:off x="1260827" y="2363117"/>
              <a:ext cx="9670345" cy="1937696"/>
            </a:xfrm>
            <a:custGeom>
              <a:avLst/>
              <a:gdLst>
                <a:gd name="connsiteX0" fmla="*/ 0 w 9670345"/>
                <a:gd name="connsiteY0" fmla="*/ 0 h 1937696"/>
                <a:gd name="connsiteX1" fmla="*/ 400629 w 9670345"/>
                <a:gd name="connsiteY1" fmla="*/ 0 h 1937696"/>
                <a:gd name="connsiteX2" fmla="*/ 897961 w 9670345"/>
                <a:gd name="connsiteY2" fmla="*/ 0 h 1937696"/>
                <a:gd name="connsiteX3" fmla="*/ 1782106 w 9670345"/>
                <a:gd name="connsiteY3" fmla="*/ 0 h 1937696"/>
                <a:gd name="connsiteX4" fmla="*/ 2472845 w 9670345"/>
                <a:gd name="connsiteY4" fmla="*/ 0 h 1937696"/>
                <a:gd name="connsiteX5" fmla="*/ 3163584 w 9670345"/>
                <a:gd name="connsiteY5" fmla="*/ 0 h 1937696"/>
                <a:gd name="connsiteX6" fmla="*/ 3660916 w 9670345"/>
                <a:gd name="connsiteY6" fmla="*/ 0 h 1937696"/>
                <a:gd name="connsiteX7" fmla="*/ 4061545 w 9670345"/>
                <a:gd name="connsiteY7" fmla="*/ 0 h 1937696"/>
                <a:gd name="connsiteX8" fmla="*/ 4558877 w 9670345"/>
                <a:gd name="connsiteY8" fmla="*/ 0 h 1937696"/>
                <a:gd name="connsiteX9" fmla="*/ 5056209 w 9670345"/>
                <a:gd name="connsiteY9" fmla="*/ 0 h 1937696"/>
                <a:gd name="connsiteX10" fmla="*/ 5650244 w 9670345"/>
                <a:gd name="connsiteY10" fmla="*/ 0 h 1937696"/>
                <a:gd name="connsiteX11" fmla="*/ 6340983 w 9670345"/>
                <a:gd name="connsiteY11" fmla="*/ 0 h 1937696"/>
                <a:gd name="connsiteX12" fmla="*/ 7225129 w 9670345"/>
                <a:gd name="connsiteY12" fmla="*/ 0 h 1937696"/>
                <a:gd name="connsiteX13" fmla="*/ 8109275 w 9670345"/>
                <a:gd name="connsiteY13" fmla="*/ 0 h 1937696"/>
                <a:gd name="connsiteX14" fmla="*/ 8993421 w 9670345"/>
                <a:gd name="connsiteY14" fmla="*/ 0 h 1937696"/>
                <a:gd name="connsiteX15" fmla="*/ 9670345 w 9670345"/>
                <a:gd name="connsiteY15" fmla="*/ 0 h 1937696"/>
                <a:gd name="connsiteX16" fmla="*/ 9670345 w 9670345"/>
                <a:gd name="connsiteY16" fmla="*/ 645899 h 1937696"/>
                <a:gd name="connsiteX17" fmla="*/ 9670345 w 9670345"/>
                <a:gd name="connsiteY17" fmla="*/ 1291797 h 1937696"/>
                <a:gd name="connsiteX18" fmla="*/ 9670345 w 9670345"/>
                <a:gd name="connsiteY18" fmla="*/ 1937696 h 1937696"/>
                <a:gd name="connsiteX19" fmla="*/ 8979606 w 9670345"/>
                <a:gd name="connsiteY19" fmla="*/ 1937696 h 1937696"/>
                <a:gd name="connsiteX20" fmla="*/ 8385571 w 9670345"/>
                <a:gd name="connsiteY20" fmla="*/ 1937696 h 1937696"/>
                <a:gd name="connsiteX21" fmla="*/ 7598128 w 9670345"/>
                <a:gd name="connsiteY21" fmla="*/ 1937696 h 1937696"/>
                <a:gd name="connsiteX22" fmla="*/ 6810686 w 9670345"/>
                <a:gd name="connsiteY22" fmla="*/ 1937696 h 1937696"/>
                <a:gd name="connsiteX23" fmla="*/ 6216650 w 9670345"/>
                <a:gd name="connsiteY23" fmla="*/ 1937696 h 1937696"/>
                <a:gd name="connsiteX24" fmla="*/ 5622615 w 9670345"/>
                <a:gd name="connsiteY24" fmla="*/ 1937696 h 1937696"/>
                <a:gd name="connsiteX25" fmla="*/ 5028579 w 9670345"/>
                <a:gd name="connsiteY25" fmla="*/ 1937696 h 1937696"/>
                <a:gd name="connsiteX26" fmla="*/ 4531247 w 9670345"/>
                <a:gd name="connsiteY26" fmla="*/ 1937696 h 1937696"/>
                <a:gd name="connsiteX27" fmla="*/ 3647102 w 9670345"/>
                <a:gd name="connsiteY27" fmla="*/ 1937696 h 1937696"/>
                <a:gd name="connsiteX28" fmla="*/ 2859659 w 9670345"/>
                <a:gd name="connsiteY28" fmla="*/ 1937696 h 1937696"/>
                <a:gd name="connsiteX29" fmla="*/ 2265624 w 9670345"/>
                <a:gd name="connsiteY29" fmla="*/ 1937696 h 1937696"/>
                <a:gd name="connsiteX30" fmla="*/ 1671588 w 9670345"/>
                <a:gd name="connsiteY30" fmla="*/ 1937696 h 1937696"/>
                <a:gd name="connsiteX31" fmla="*/ 980849 w 9670345"/>
                <a:gd name="connsiteY31" fmla="*/ 1937696 h 1937696"/>
                <a:gd name="connsiteX32" fmla="*/ 0 w 9670345"/>
                <a:gd name="connsiteY32" fmla="*/ 1937696 h 1937696"/>
                <a:gd name="connsiteX33" fmla="*/ 0 w 9670345"/>
                <a:gd name="connsiteY33" fmla="*/ 1330551 h 1937696"/>
                <a:gd name="connsiteX34" fmla="*/ 0 w 9670345"/>
                <a:gd name="connsiteY34" fmla="*/ 704030 h 1937696"/>
                <a:gd name="connsiteX35" fmla="*/ 0 w 9670345"/>
                <a:gd name="connsiteY35" fmla="*/ 0 h 193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937696"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90640" y="234338"/>
                    <a:pt x="9651081" y="435080"/>
                    <a:pt x="9670345" y="645899"/>
                  </a:cubicBezTo>
                  <a:cubicBezTo>
                    <a:pt x="9689609" y="856718"/>
                    <a:pt x="9662847" y="1114855"/>
                    <a:pt x="9670345" y="1291797"/>
                  </a:cubicBezTo>
                  <a:cubicBezTo>
                    <a:pt x="9677843" y="1468739"/>
                    <a:pt x="9646140" y="1673575"/>
                    <a:pt x="9670345" y="1937696"/>
                  </a:cubicBezTo>
                  <a:cubicBezTo>
                    <a:pt x="9420274" y="1933857"/>
                    <a:pt x="9159750" y="1941239"/>
                    <a:pt x="8979606" y="1937696"/>
                  </a:cubicBezTo>
                  <a:cubicBezTo>
                    <a:pt x="8799462" y="1934153"/>
                    <a:pt x="8648739" y="1967251"/>
                    <a:pt x="8385571" y="1937696"/>
                  </a:cubicBezTo>
                  <a:cubicBezTo>
                    <a:pt x="8122403" y="1908141"/>
                    <a:pt x="7762708" y="1937519"/>
                    <a:pt x="7598128" y="1937696"/>
                  </a:cubicBezTo>
                  <a:cubicBezTo>
                    <a:pt x="7433548" y="1937873"/>
                    <a:pt x="7137445" y="1909205"/>
                    <a:pt x="6810686" y="1937696"/>
                  </a:cubicBezTo>
                  <a:cubicBezTo>
                    <a:pt x="6483927" y="1966187"/>
                    <a:pt x="6457180" y="1959868"/>
                    <a:pt x="6216650" y="1937696"/>
                  </a:cubicBezTo>
                  <a:cubicBezTo>
                    <a:pt x="5976120" y="1915524"/>
                    <a:pt x="5832692" y="1920752"/>
                    <a:pt x="5622615" y="1937696"/>
                  </a:cubicBezTo>
                  <a:cubicBezTo>
                    <a:pt x="5412538" y="1954640"/>
                    <a:pt x="5277435" y="1958672"/>
                    <a:pt x="5028579" y="1937696"/>
                  </a:cubicBezTo>
                  <a:cubicBezTo>
                    <a:pt x="4779723" y="1916720"/>
                    <a:pt x="4738116" y="1914256"/>
                    <a:pt x="4531247" y="1937696"/>
                  </a:cubicBezTo>
                  <a:cubicBezTo>
                    <a:pt x="4324378" y="1961136"/>
                    <a:pt x="3952424" y="1936320"/>
                    <a:pt x="3647102" y="1937696"/>
                  </a:cubicBezTo>
                  <a:cubicBezTo>
                    <a:pt x="3341781" y="1939072"/>
                    <a:pt x="3232806" y="1965585"/>
                    <a:pt x="2859659" y="1937696"/>
                  </a:cubicBezTo>
                  <a:cubicBezTo>
                    <a:pt x="2486512" y="1909807"/>
                    <a:pt x="2520685" y="1953080"/>
                    <a:pt x="2265624" y="1937696"/>
                  </a:cubicBezTo>
                  <a:cubicBezTo>
                    <a:pt x="2010564" y="1922312"/>
                    <a:pt x="1821832" y="1950357"/>
                    <a:pt x="1671588" y="1937696"/>
                  </a:cubicBezTo>
                  <a:cubicBezTo>
                    <a:pt x="1521344" y="1925035"/>
                    <a:pt x="1313390" y="1951844"/>
                    <a:pt x="980849" y="1937696"/>
                  </a:cubicBezTo>
                  <a:cubicBezTo>
                    <a:pt x="648308" y="1923548"/>
                    <a:pt x="352213" y="1964373"/>
                    <a:pt x="0" y="1937696"/>
                  </a:cubicBezTo>
                  <a:cubicBezTo>
                    <a:pt x="-15934" y="1686114"/>
                    <a:pt x="-26085" y="1469897"/>
                    <a:pt x="0" y="1330551"/>
                  </a:cubicBezTo>
                  <a:cubicBezTo>
                    <a:pt x="26085" y="1191205"/>
                    <a:pt x="21256" y="963110"/>
                    <a:pt x="0" y="704030"/>
                  </a:cubicBezTo>
                  <a:cubicBezTo>
                    <a:pt x="-21256" y="444950"/>
                    <a:pt x="-34047" y="21435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Content Placeholder 2">
              <a:extLst>
                <a:ext uri="{FF2B5EF4-FFF2-40B4-BE49-F238E27FC236}">
                  <a16:creationId xmlns:a16="http://schemas.microsoft.com/office/drawing/2014/main" id="{CCB1AFF8-DBEC-7053-4A00-C66C7AF99524}"/>
                </a:ext>
              </a:extLst>
            </p:cNvPr>
            <p:cNvSpPr txBox="1">
              <a:spLocks/>
            </p:cNvSpPr>
            <p:nvPr/>
          </p:nvSpPr>
          <p:spPr>
            <a:xfrm>
              <a:off x="6325139" y="2749833"/>
              <a:ext cx="4034249" cy="1164267"/>
            </a:xfrm>
            <a:prstGeom prst="rect">
              <a:avLst/>
            </a:prstGeom>
          </p:spPr>
          <p:txBody>
            <a:bodyPr vert="horz" lIns="91440" tIns="45720" rIns="91440" bIns="45720" rtlCol="0">
              <a:noAutofit/>
            </a:bodyPr>
            <a:lstStyle>
              <a:lvl1pPr marL="285728" indent="-285728" algn="l" defTabSz="380970" rtl="0" eaLnBrk="1" latinLnBrk="0" hangingPunct="1">
                <a:spcBef>
                  <a:spcPct val="20000"/>
                </a:spcBef>
                <a:buFont typeface="Arial"/>
                <a:buChar char="•"/>
                <a:defRPr sz="1833" kern="1200">
                  <a:solidFill>
                    <a:srgbClr val="2D637F"/>
                  </a:solidFill>
                  <a:latin typeface="Lucida Grande"/>
                  <a:ea typeface="+mn-ea"/>
                  <a:cs typeface="Lucida Grande"/>
                </a:defRPr>
              </a:lvl1pPr>
              <a:lvl2pPr marL="619075" indent="-238105" algn="l" defTabSz="380970" rtl="0" eaLnBrk="1" latinLnBrk="0" hangingPunct="1">
                <a:spcBef>
                  <a:spcPct val="20000"/>
                </a:spcBef>
                <a:buFont typeface="Arial"/>
                <a:buChar char="–"/>
                <a:defRPr sz="1667" kern="1200">
                  <a:solidFill>
                    <a:srgbClr val="2D637F"/>
                  </a:solidFill>
                  <a:latin typeface="Lucida Grande"/>
                  <a:ea typeface="+mn-ea"/>
                  <a:cs typeface="Lucida Grande"/>
                </a:defRPr>
              </a:lvl2pPr>
              <a:lvl3pPr marL="952424" indent="-190484" algn="l" defTabSz="380970" rtl="0" eaLnBrk="1" latinLnBrk="0" hangingPunct="1">
                <a:spcBef>
                  <a:spcPct val="20000"/>
                </a:spcBef>
                <a:buFont typeface="Arial"/>
                <a:buChar char="•"/>
                <a:defRPr sz="1500" kern="1200">
                  <a:solidFill>
                    <a:srgbClr val="2D637F"/>
                  </a:solidFill>
                  <a:latin typeface="Lucida Grande"/>
                  <a:ea typeface="+mn-ea"/>
                  <a:cs typeface="Lucida Grande"/>
                </a:defRPr>
              </a:lvl3pPr>
              <a:lvl4pPr marL="1333393" indent="-190484" algn="l" defTabSz="380970" rtl="0" eaLnBrk="1" latinLnBrk="0" hangingPunct="1">
                <a:spcBef>
                  <a:spcPct val="20000"/>
                </a:spcBef>
                <a:buFont typeface="Arial"/>
                <a:buChar char="–"/>
                <a:defRPr sz="1333" kern="1200">
                  <a:solidFill>
                    <a:srgbClr val="2D637F"/>
                  </a:solidFill>
                  <a:latin typeface="Lucida Grande"/>
                  <a:ea typeface="+mn-ea"/>
                  <a:cs typeface="Lucida Grande"/>
                </a:defRPr>
              </a:lvl4pPr>
              <a:lvl5pPr marL="1714362" indent="-190484" algn="l" defTabSz="380970" rtl="0" eaLnBrk="1" latinLnBrk="0" hangingPunct="1">
                <a:spcBef>
                  <a:spcPct val="20000"/>
                </a:spcBef>
                <a:buFont typeface="Arial"/>
                <a:buChar char="»"/>
                <a:defRPr sz="1167" kern="1200">
                  <a:solidFill>
                    <a:srgbClr val="2D637F"/>
                  </a:solidFill>
                  <a:latin typeface="Lucida Grande"/>
                  <a:ea typeface="+mn-ea"/>
                  <a:cs typeface="Lucida Grande"/>
                </a:defRPr>
              </a:lvl5pPr>
              <a:lvl6pPr marL="2095332" indent="-190484" algn="l" defTabSz="380970" rtl="0" eaLnBrk="1" latinLnBrk="0" hangingPunct="1">
                <a:spcBef>
                  <a:spcPct val="20000"/>
                </a:spcBef>
                <a:buFont typeface="Arial"/>
                <a:buChar char="•"/>
                <a:defRPr sz="1667" kern="1200">
                  <a:solidFill>
                    <a:schemeClr val="tx1"/>
                  </a:solidFill>
                  <a:latin typeface="+mn-lt"/>
                  <a:ea typeface="+mn-ea"/>
                  <a:cs typeface="+mn-cs"/>
                </a:defRPr>
              </a:lvl6pPr>
              <a:lvl7pPr marL="2476302" indent="-190484" algn="l" defTabSz="380970" rtl="0" eaLnBrk="1" latinLnBrk="0" hangingPunct="1">
                <a:spcBef>
                  <a:spcPct val="20000"/>
                </a:spcBef>
                <a:buFont typeface="Arial"/>
                <a:buChar char="•"/>
                <a:defRPr sz="1667" kern="1200">
                  <a:solidFill>
                    <a:schemeClr val="tx1"/>
                  </a:solidFill>
                  <a:latin typeface="+mn-lt"/>
                  <a:ea typeface="+mn-ea"/>
                  <a:cs typeface="+mn-cs"/>
                </a:defRPr>
              </a:lvl7pPr>
              <a:lvl8pPr marL="2857272" indent="-190484" algn="l" defTabSz="380970" rtl="0" eaLnBrk="1" latinLnBrk="0" hangingPunct="1">
                <a:spcBef>
                  <a:spcPct val="20000"/>
                </a:spcBef>
                <a:buFont typeface="Arial"/>
                <a:buChar char="•"/>
                <a:defRPr sz="1667" kern="1200">
                  <a:solidFill>
                    <a:schemeClr val="tx1"/>
                  </a:solidFill>
                  <a:latin typeface="+mn-lt"/>
                  <a:ea typeface="+mn-ea"/>
                  <a:cs typeface="+mn-cs"/>
                </a:defRPr>
              </a:lvl8pPr>
              <a:lvl9pPr marL="3238240" indent="-190484" algn="l" defTabSz="380970" rtl="0" eaLnBrk="1" latinLnBrk="0" hangingPunct="1">
                <a:spcBef>
                  <a:spcPct val="20000"/>
                </a:spcBef>
                <a:buFont typeface="Arial"/>
                <a:buChar char="•"/>
                <a:defRPr sz="1667" kern="1200">
                  <a:solidFill>
                    <a:schemeClr val="tx1"/>
                  </a:solidFill>
                  <a:latin typeface="+mn-lt"/>
                  <a:ea typeface="+mn-ea"/>
                  <a:cs typeface="+mn-cs"/>
                </a:defRPr>
              </a:lvl9pPr>
            </a:lstStyle>
            <a:p>
              <a:pPr marL="0" indent="0" algn="ctr">
                <a:buNone/>
              </a:pPr>
              <a:r>
                <a:rPr lang="en-US" sz="2400" dirty="0">
                  <a:solidFill>
                    <a:schemeClr val="tx1"/>
                  </a:solidFill>
                  <a:latin typeface="Avenir Light" panose="020B0402020203020204" pitchFamily="34" charset="77"/>
                </a:rPr>
                <a:t>ML Models</a:t>
              </a:r>
            </a:p>
            <a:p>
              <a:pPr marL="0" indent="0" algn="ctr">
                <a:buNone/>
              </a:pPr>
              <a:r>
                <a:rPr lang="en-US" sz="2400" dirty="0">
                  <a:solidFill>
                    <a:schemeClr val="tx1"/>
                  </a:solidFill>
                  <a:latin typeface="Avenir Light" panose="020B0402020203020204" pitchFamily="34" charset="77"/>
                </a:rPr>
                <a:t>Training Datasets</a:t>
              </a:r>
            </a:p>
            <a:p>
              <a:pPr marL="0" indent="0" algn="ctr">
                <a:buNone/>
              </a:pPr>
              <a:r>
                <a:rPr lang="en-US" sz="2400" dirty="0">
                  <a:solidFill>
                    <a:schemeClr val="tx1"/>
                  </a:solidFill>
                  <a:latin typeface="Avenir Light" panose="020B0402020203020204" pitchFamily="34" charset="77"/>
                </a:rPr>
                <a:t>Inference Hosting Platform</a:t>
              </a:r>
            </a:p>
            <a:p>
              <a:pPr marL="0" indent="0" algn="ctr">
                <a:buFont typeface="Arial"/>
                <a:buNone/>
              </a:pPr>
              <a:endParaRPr lang="en-US" sz="2400" dirty="0">
                <a:solidFill>
                  <a:schemeClr val="tx1"/>
                </a:solidFill>
                <a:latin typeface="Avenir Light" panose="020B0402020203020204" pitchFamily="34" charset="77"/>
              </a:endParaRPr>
            </a:p>
          </p:txBody>
        </p:sp>
      </p:grpSp>
      <p:grpSp>
        <p:nvGrpSpPr>
          <p:cNvPr id="4" name="Group 3">
            <a:extLst>
              <a:ext uri="{FF2B5EF4-FFF2-40B4-BE49-F238E27FC236}">
                <a16:creationId xmlns:a16="http://schemas.microsoft.com/office/drawing/2014/main" id="{2034F063-6AB4-BE31-C345-1B59EE021CC3}"/>
              </a:ext>
            </a:extLst>
          </p:cNvPr>
          <p:cNvGrpSpPr/>
          <p:nvPr/>
        </p:nvGrpSpPr>
        <p:grpSpPr>
          <a:xfrm>
            <a:off x="1260827" y="4397156"/>
            <a:ext cx="9670345" cy="1646928"/>
            <a:chOff x="1260827" y="4397156"/>
            <a:chExt cx="9670345" cy="1646928"/>
          </a:xfrm>
        </p:grpSpPr>
        <p:sp>
          <p:nvSpPr>
            <p:cNvPr id="40" name="Rectangle 39">
              <a:extLst>
                <a:ext uri="{FF2B5EF4-FFF2-40B4-BE49-F238E27FC236}">
                  <a16:creationId xmlns:a16="http://schemas.microsoft.com/office/drawing/2014/main" id="{8CA99D65-7DF4-3EAD-EF8D-598C50B7B88C}"/>
                </a:ext>
              </a:extLst>
            </p:cNvPr>
            <p:cNvSpPr/>
            <p:nvPr/>
          </p:nvSpPr>
          <p:spPr>
            <a:xfrm>
              <a:off x="1260827" y="4397156"/>
              <a:ext cx="9670345" cy="1646928"/>
            </a:xfrm>
            <a:custGeom>
              <a:avLst/>
              <a:gdLst>
                <a:gd name="connsiteX0" fmla="*/ 0 w 9670345"/>
                <a:gd name="connsiteY0" fmla="*/ 0 h 1646928"/>
                <a:gd name="connsiteX1" fmla="*/ 400629 w 9670345"/>
                <a:gd name="connsiteY1" fmla="*/ 0 h 1646928"/>
                <a:gd name="connsiteX2" fmla="*/ 897961 w 9670345"/>
                <a:gd name="connsiteY2" fmla="*/ 0 h 1646928"/>
                <a:gd name="connsiteX3" fmla="*/ 1782106 w 9670345"/>
                <a:gd name="connsiteY3" fmla="*/ 0 h 1646928"/>
                <a:gd name="connsiteX4" fmla="*/ 2472845 w 9670345"/>
                <a:gd name="connsiteY4" fmla="*/ 0 h 1646928"/>
                <a:gd name="connsiteX5" fmla="*/ 3163584 w 9670345"/>
                <a:gd name="connsiteY5" fmla="*/ 0 h 1646928"/>
                <a:gd name="connsiteX6" fmla="*/ 3660916 w 9670345"/>
                <a:gd name="connsiteY6" fmla="*/ 0 h 1646928"/>
                <a:gd name="connsiteX7" fmla="*/ 4061545 w 9670345"/>
                <a:gd name="connsiteY7" fmla="*/ 0 h 1646928"/>
                <a:gd name="connsiteX8" fmla="*/ 4558877 w 9670345"/>
                <a:gd name="connsiteY8" fmla="*/ 0 h 1646928"/>
                <a:gd name="connsiteX9" fmla="*/ 5056209 w 9670345"/>
                <a:gd name="connsiteY9" fmla="*/ 0 h 1646928"/>
                <a:gd name="connsiteX10" fmla="*/ 5650244 w 9670345"/>
                <a:gd name="connsiteY10" fmla="*/ 0 h 1646928"/>
                <a:gd name="connsiteX11" fmla="*/ 6340983 w 9670345"/>
                <a:gd name="connsiteY11" fmla="*/ 0 h 1646928"/>
                <a:gd name="connsiteX12" fmla="*/ 7225129 w 9670345"/>
                <a:gd name="connsiteY12" fmla="*/ 0 h 1646928"/>
                <a:gd name="connsiteX13" fmla="*/ 8109275 w 9670345"/>
                <a:gd name="connsiteY13" fmla="*/ 0 h 1646928"/>
                <a:gd name="connsiteX14" fmla="*/ 8993421 w 9670345"/>
                <a:gd name="connsiteY14" fmla="*/ 0 h 1646928"/>
                <a:gd name="connsiteX15" fmla="*/ 9670345 w 9670345"/>
                <a:gd name="connsiteY15" fmla="*/ 0 h 1646928"/>
                <a:gd name="connsiteX16" fmla="*/ 9670345 w 9670345"/>
                <a:gd name="connsiteY16" fmla="*/ 548976 h 1646928"/>
                <a:gd name="connsiteX17" fmla="*/ 9670345 w 9670345"/>
                <a:gd name="connsiteY17" fmla="*/ 1097952 h 1646928"/>
                <a:gd name="connsiteX18" fmla="*/ 9670345 w 9670345"/>
                <a:gd name="connsiteY18" fmla="*/ 1646928 h 1646928"/>
                <a:gd name="connsiteX19" fmla="*/ 8979606 w 9670345"/>
                <a:gd name="connsiteY19" fmla="*/ 1646928 h 1646928"/>
                <a:gd name="connsiteX20" fmla="*/ 8385571 w 9670345"/>
                <a:gd name="connsiteY20" fmla="*/ 1646928 h 1646928"/>
                <a:gd name="connsiteX21" fmla="*/ 7598128 w 9670345"/>
                <a:gd name="connsiteY21" fmla="*/ 1646928 h 1646928"/>
                <a:gd name="connsiteX22" fmla="*/ 6810686 w 9670345"/>
                <a:gd name="connsiteY22" fmla="*/ 1646928 h 1646928"/>
                <a:gd name="connsiteX23" fmla="*/ 6216650 w 9670345"/>
                <a:gd name="connsiteY23" fmla="*/ 1646928 h 1646928"/>
                <a:gd name="connsiteX24" fmla="*/ 5622615 w 9670345"/>
                <a:gd name="connsiteY24" fmla="*/ 1646928 h 1646928"/>
                <a:gd name="connsiteX25" fmla="*/ 5028579 w 9670345"/>
                <a:gd name="connsiteY25" fmla="*/ 1646928 h 1646928"/>
                <a:gd name="connsiteX26" fmla="*/ 4531247 w 9670345"/>
                <a:gd name="connsiteY26" fmla="*/ 1646928 h 1646928"/>
                <a:gd name="connsiteX27" fmla="*/ 3647102 w 9670345"/>
                <a:gd name="connsiteY27" fmla="*/ 1646928 h 1646928"/>
                <a:gd name="connsiteX28" fmla="*/ 2859659 w 9670345"/>
                <a:gd name="connsiteY28" fmla="*/ 1646928 h 1646928"/>
                <a:gd name="connsiteX29" fmla="*/ 2265624 w 9670345"/>
                <a:gd name="connsiteY29" fmla="*/ 1646928 h 1646928"/>
                <a:gd name="connsiteX30" fmla="*/ 1671588 w 9670345"/>
                <a:gd name="connsiteY30" fmla="*/ 1646928 h 1646928"/>
                <a:gd name="connsiteX31" fmla="*/ 980849 w 9670345"/>
                <a:gd name="connsiteY31" fmla="*/ 1646928 h 1646928"/>
                <a:gd name="connsiteX32" fmla="*/ 0 w 9670345"/>
                <a:gd name="connsiteY32" fmla="*/ 1646928 h 1646928"/>
                <a:gd name="connsiteX33" fmla="*/ 0 w 9670345"/>
                <a:gd name="connsiteY33" fmla="*/ 1130891 h 1646928"/>
                <a:gd name="connsiteX34" fmla="*/ 0 w 9670345"/>
                <a:gd name="connsiteY34" fmla="*/ 598384 h 1646928"/>
                <a:gd name="connsiteX35" fmla="*/ 0 w 9670345"/>
                <a:gd name="connsiteY35" fmla="*/ 0 h 164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646928"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47674" y="232315"/>
                    <a:pt x="9678778" y="388682"/>
                    <a:pt x="9670345" y="548976"/>
                  </a:cubicBezTo>
                  <a:cubicBezTo>
                    <a:pt x="9661912" y="709270"/>
                    <a:pt x="9659070" y="898971"/>
                    <a:pt x="9670345" y="1097952"/>
                  </a:cubicBezTo>
                  <a:cubicBezTo>
                    <a:pt x="9681620" y="1296933"/>
                    <a:pt x="9674475" y="1411518"/>
                    <a:pt x="9670345" y="1646928"/>
                  </a:cubicBezTo>
                  <a:cubicBezTo>
                    <a:pt x="9420274" y="1643089"/>
                    <a:pt x="9159750" y="1650471"/>
                    <a:pt x="8979606" y="1646928"/>
                  </a:cubicBezTo>
                  <a:cubicBezTo>
                    <a:pt x="8799462" y="1643385"/>
                    <a:pt x="8648739" y="1676483"/>
                    <a:pt x="8385571" y="1646928"/>
                  </a:cubicBezTo>
                  <a:cubicBezTo>
                    <a:pt x="8122403" y="1617373"/>
                    <a:pt x="7762708" y="1646751"/>
                    <a:pt x="7598128" y="1646928"/>
                  </a:cubicBezTo>
                  <a:cubicBezTo>
                    <a:pt x="7433548" y="1647105"/>
                    <a:pt x="7137445" y="1618437"/>
                    <a:pt x="6810686" y="1646928"/>
                  </a:cubicBezTo>
                  <a:cubicBezTo>
                    <a:pt x="6483927" y="1675419"/>
                    <a:pt x="6457180" y="1669100"/>
                    <a:pt x="6216650" y="1646928"/>
                  </a:cubicBezTo>
                  <a:cubicBezTo>
                    <a:pt x="5976120" y="1624756"/>
                    <a:pt x="5832692" y="1629984"/>
                    <a:pt x="5622615" y="1646928"/>
                  </a:cubicBezTo>
                  <a:cubicBezTo>
                    <a:pt x="5412538" y="1663872"/>
                    <a:pt x="5277435" y="1667904"/>
                    <a:pt x="5028579" y="1646928"/>
                  </a:cubicBezTo>
                  <a:cubicBezTo>
                    <a:pt x="4779723" y="1625952"/>
                    <a:pt x="4738116" y="1623488"/>
                    <a:pt x="4531247" y="1646928"/>
                  </a:cubicBezTo>
                  <a:cubicBezTo>
                    <a:pt x="4324378" y="1670368"/>
                    <a:pt x="3952424" y="1645552"/>
                    <a:pt x="3647102" y="1646928"/>
                  </a:cubicBezTo>
                  <a:cubicBezTo>
                    <a:pt x="3341781" y="1648304"/>
                    <a:pt x="3232806" y="1674817"/>
                    <a:pt x="2859659" y="1646928"/>
                  </a:cubicBezTo>
                  <a:cubicBezTo>
                    <a:pt x="2486512" y="1619039"/>
                    <a:pt x="2520685" y="1662312"/>
                    <a:pt x="2265624" y="1646928"/>
                  </a:cubicBezTo>
                  <a:cubicBezTo>
                    <a:pt x="2010564" y="1631544"/>
                    <a:pt x="1821832" y="1659589"/>
                    <a:pt x="1671588" y="1646928"/>
                  </a:cubicBezTo>
                  <a:cubicBezTo>
                    <a:pt x="1521344" y="1634267"/>
                    <a:pt x="1313390" y="1661076"/>
                    <a:pt x="980849" y="1646928"/>
                  </a:cubicBezTo>
                  <a:cubicBezTo>
                    <a:pt x="648308" y="1632780"/>
                    <a:pt x="352213" y="1673605"/>
                    <a:pt x="0" y="1646928"/>
                  </a:cubicBezTo>
                  <a:cubicBezTo>
                    <a:pt x="-317" y="1454926"/>
                    <a:pt x="7938" y="1386664"/>
                    <a:pt x="0" y="1130891"/>
                  </a:cubicBezTo>
                  <a:cubicBezTo>
                    <a:pt x="-7938" y="875118"/>
                    <a:pt x="22077" y="855821"/>
                    <a:pt x="0" y="598384"/>
                  </a:cubicBezTo>
                  <a:cubicBezTo>
                    <a:pt x="-22077" y="340947"/>
                    <a:pt x="26662" y="26778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Kubernetes Guide | Minelead">
              <a:extLst>
                <a:ext uri="{FF2B5EF4-FFF2-40B4-BE49-F238E27FC236}">
                  <a16:creationId xmlns:a16="http://schemas.microsoft.com/office/drawing/2014/main" id="{49652F28-9732-5B34-6209-5105B15672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48187" y="4462541"/>
              <a:ext cx="2395151" cy="134128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Quick intro to etcd - Dots and Brackets: Code Blog">
              <a:extLst>
                <a:ext uri="{FF2B5EF4-FFF2-40B4-BE49-F238E27FC236}">
                  <a16:creationId xmlns:a16="http://schemas.microsoft.com/office/drawing/2014/main" id="{B940DC6F-F8D2-A7DE-8058-5685F4C0F4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88058" y="5124033"/>
              <a:ext cx="2166558" cy="778607"/>
            </a:xfrm>
            <a:prstGeom prst="rect">
              <a:avLst/>
            </a:prstGeom>
            <a:noFill/>
            <a:extLst>
              <a:ext uri="{909E8E84-426E-40DD-AFC4-6F175D3DCCD1}">
                <a14:hiddenFill xmlns:a14="http://schemas.microsoft.com/office/drawing/2010/main">
                  <a:solidFill>
                    <a:srgbClr val="FFFFFF"/>
                  </a:solidFill>
                </a14:hiddenFill>
              </a:ext>
            </a:extLst>
          </p:spPr>
        </p:pic>
      </p:grpSp>
      <p:sp>
        <p:nvSpPr>
          <p:cNvPr id="5" name="TextBox 4">
            <a:extLst>
              <a:ext uri="{FF2B5EF4-FFF2-40B4-BE49-F238E27FC236}">
                <a16:creationId xmlns:a16="http://schemas.microsoft.com/office/drawing/2014/main" id="{5FA0A3BF-3F9C-C110-F2FE-57C003246D1F}"/>
              </a:ext>
            </a:extLst>
          </p:cNvPr>
          <p:cNvSpPr txBox="1"/>
          <p:nvPr/>
        </p:nvSpPr>
        <p:spPr>
          <a:xfrm>
            <a:off x="7345194" y="4566025"/>
            <a:ext cx="1896761" cy="461665"/>
          </a:xfrm>
          <a:prstGeom prst="rect">
            <a:avLst/>
          </a:prstGeom>
          <a:noFill/>
        </p:spPr>
        <p:txBody>
          <a:bodyPr wrap="square">
            <a:spAutoFit/>
          </a:bodyPr>
          <a:lstStyle/>
          <a:p>
            <a:pPr marL="0" indent="0" algn="ctr">
              <a:buNone/>
            </a:pPr>
            <a:r>
              <a:rPr lang="en-US" sz="2400" dirty="0">
                <a:solidFill>
                  <a:schemeClr val="tx1"/>
                </a:solidFill>
                <a:latin typeface="Avenir Light" panose="020B0402020203020204" pitchFamily="34" charset="77"/>
              </a:rPr>
              <a:t>Controllers</a:t>
            </a:r>
          </a:p>
        </p:txBody>
      </p:sp>
    </p:spTree>
    <p:extLst>
      <p:ext uri="{BB962C8B-B14F-4D97-AF65-F5344CB8AC3E}">
        <p14:creationId xmlns:p14="http://schemas.microsoft.com/office/powerpoint/2010/main" val="1392606822"/>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B01D4-D0F6-7FF5-2429-8CBD1B3EC798}"/>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AD378549-36E8-BAF6-282D-79EA1F51AD98}"/>
              </a:ext>
            </a:extLst>
          </p:cNvPr>
          <p:cNvGrpSpPr/>
          <p:nvPr/>
        </p:nvGrpSpPr>
        <p:grpSpPr>
          <a:xfrm>
            <a:off x="1678289" y="2201388"/>
            <a:ext cx="2156356" cy="3810003"/>
            <a:chOff x="850386" y="2201391"/>
            <a:chExt cx="2156356" cy="3810003"/>
          </a:xfrm>
        </p:grpSpPr>
        <p:pic>
          <p:nvPicPr>
            <p:cNvPr id="35" name="Picture 2" descr="Picture 2">
              <a:extLst>
                <a:ext uri="{FF2B5EF4-FFF2-40B4-BE49-F238E27FC236}">
                  <a16:creationId xmlns:a16="http://schemas.microsoft.com/office/drawing/2014/main" id="{8189AB48-0C7D-7DD5-AB0E-DF07C7F7B39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05" b="96626" l="3117" r="64156">
                          <a14:foregroundMark x1="26234" y1="19018" x2="30260" y2="20450"/>
                          <a14:foregroundMark x1="43896" y1="16871" x2="33117" y2="23620"/>
                          <a14:foregroundMark x1="33117" y1="23620" x2="9740" y2="24131"/>
                          <a14:foregroundMark x1="9740" y1="24131" x2="29372" y2="15693"/>
                          <a14:foregroundMark x1="14270" y1="17824" x2="10260" y2="18712"/>
                          <a14:foregroundMark x1="24789" y1="15494" x2="20172" y2="16517"/>
                          <a14:foregroundMark x1="18292" y1="17606" x2="31507" y2="15786"/>
                          <a14:foregroundMark x1="10260" y1="18712" x2="13510" y2="18264"/>
                          <a14:foregroundMark x1="40950" y1="16195" x2="10260" y2="26483"/>
                          <a14:foregroundMark x1="52091" y1="16507" x2="77143" y2="10532"/>
                          <a14:foregroundMark x1="10260" y1="26483" x2="51821" y2="16571"/>
                          <a14:foregroundMark x1="55773" y1="19641" x2="12857" y2="37935"/>
                          <a14:foregroundMark x1="59025" y1="18255" x2="58533" y2="18465"/>
                          <a14:foregroundMark x1="77143" y1="10532" x2="59204" y2="18179"/>
                          <a14:foregroundMark x1="12857" y1="37935" x2="78052" y2="26074"/>
                          <a14:foregroundMark x1="78052" y1="26074" x2="14545" y2="47955"/>
                          <a14:foregroundMark x1="14545" y1="47955" x2="70779" y2="35072"/>
                          <a14:foregroundMark x1="70779" y1="35072" x2="5714" y2="57771"/>
                          <a14:foregroundMark x1="5714" y1="57771" x2="47403" y2="41411"/>
                          <a14:foregroundMark x1="47403" y1="41411" x2="45584" y2="42025"/>
                          <a14:foregroundMark x1="47403" y1="37730" x2="1169" y2="56237"/>
                          <a14:foregroundMark x1="1169" y1="56237" x2="53117" y2="34867"/>
                          <a14:foregroundMark x1="53117" y1="34867" x2="21948" y2="51943"/>
                          <a14:foregroundMark x1="21948" y1="51943" x2="41169" y2="46115"/>
                          <a14:foregroundMark x1="41169" y1="46115" x2="4286" y2="62883"/>
                          <a14:foregroundMark x1="4286" y1="62883" x2="70649" y2="56237"/>
                          <a14:foregroundMark x1="70649" y1="56237" x2="21039" y2="72188"/>
                          <a14:foregroundMark x1="21039" y1="72188" x2="51039" y2="56748"/>
                          <a14:foregroundMark x1="51039" y1="56748" x2="8701" y2="74438"/>
                          <a14:foregroundMark x1="8701" y1="74438" x2="25325" y2="75460"/>
                          <a14:foregroundMark x1="25325" y1="75460" x2="55065" y2="65849"/>
                          <a14:foregroundMark x1="55065" y1="65849" x2="1948" y2="85378"/>
                          <a14:foregroundMark x1="1948" y1="85378" x2="50260" y2="70041"/>
                          <a14:foregroundMark x1="50260" y1="70041" x2="2208" y2="89366"/>
                          <a14:foregroundMark x1="2208" y1="89366" x2="48831" y2="79755"/>
                          <a14:foregroundMark x1="48831" y1="79755" x2="16364" y2="92638"/>
                          <a14:foregroundMark x1="16364" y1="92638" x2="54156" y2="81902"/>
                          <a14:foregroundMark x1="54156" y1="81902" x2="17662" y2="95808"/>
                          <a14:foregroundMark x1="17662" y1="95808" x2="51698" y2="87147"/>
                          <a14:foregroundMark x1="58601" y1="86245" x2="30000" y2="97546"/>
                          <a14:foregroundMark x1="30000" y1="97546" x2="68831" y2="86401"/>
                          <a14:foregroundMark x1="68831" y1="86401" x2="33506" y2="99080"/>
                          <a14:foregroundMark x1="33506" y1="99080" x2="56104" y2="92127"/>
                          <a14:foregroundMark x1="56104" y1="92127" x2="41558" y2="98875"/>
                          <a14:foregroundMark x1="41558" y1="98875" x2="54416" y2="94990"/>
                          <a14:foregroundMark x1="54416" y1="94990" x2="53506" y2="96830"/>
                          <a14:foregroundMark x1="42597" y1="90286" x2="22727" y2="91513"/>
                          <a14:foregroundMark x1="22727" y1="91513" x2="38701" y2="93252"/>
                          <a14:foregroundMark x1="38701" y1="93252" x2="5844" y2="90798"/>
                          <a14:foregroundMark x1="5844" y1="90798" x2="49221" y2="93661"/>
                          <a14:foregroundMark x1="49221" y1="93661" x2="31299" y2="93967"/>
                          <a14:foregroundMark x1="31299" y1="93967" x2="56494" y2="93967"/>
                          <a14:foregroundMark x1="56494" y1="93967" x2="43506" y2="94172"/>
                          <a14:foregroundMark x1="43506" y1="94172" x2="72857" y2="93252"/>
                          <a14:foregroundMark x1="72857" y1="93252" x2="40130" y2="93252"/>
                          <a14:foregroundMark x1="40130" y1="93252" x2="56494" y2="91309"/>
                          <a14:foregroundMark x1="56494" y1="91309" x2="43117" y2="91513"/>
                          <a14:foregroundMark x1="43117" y1="91513" x2="71299" y2="88855"/>
                          <a14:foregroundMark x1="71299" y1="88855" x2="57662" y2="91718"/>
                          <a14:foregroundMark x1="57662" y1="91718" x2="73117" y2="91820"/>
                          <a14:foregroundMark x1="73117" y1="91820" x2="58701" y2="93967"/>
                          <a14:foregroundMark x1="58701" y1="93967" x2="62727" y2="96830"/>
                          <a14:foregroundMark x1="50000" y1="88241" x2="53506" y2="74642"/>
                          <a14:foregroundMark x1="53506" y1="74642" x2="49481" y2="61350"/>
                          <a14:foregroundMark x1="49481" y1="61350" x2="61948" y2="43047"/>
                          <a14:foregroundMark x1="61948" y1="43047" x2="56234" y2="53374"/>
                          <a14:foregroundMark x1="56234" y1="53374" x2="57273" y2="27301"/>
                          <a14:foregroundMark x1="57273" y1="27301" x2="50130" y2="36094"/>
                          <a14:foregroundMark x1="50130" y1="36094" x2="43377" y2="21677"/>
                          <a14:foregroundMark x1="43377" y1="21677" x2="48442" y2="18507"/>
                          <a14:foregroundMark x1="15714" y1="24233" x2="5974" y2="30982"/>
                          <a14:foregroundMark x1="5974" y1="30982" x2="12597" y2="22290"/>
                          <a14:foregroundMark x1="12597" y1="22290" x2="10260" y2="36810"/>
                          <a14:foregroundMark x1="10260" y1="36810" x2="13247" y2="26687"/>
                          <a14:foregroundMark x1="13247" y1="26687" x2="8442" y2="42638"/>
                          <a14:foregroundMark x1="8442" y1="42638" x2="10909" y2="30164"/>
                          <a14:foregroundMark x1="10909" y1="30164" x2="11429" y2="49284"/>
                          <a14:foregroundMark x1="11429" y1="49284" x2="12727" y2="26278"/>
                          <a14:foregroundMark x1="12727" y1="26278" x2="8312" y2="47751"/>
                          <a14:foregroundMark x1="8312" y1="47751" x2="7532" y2="31186"/>
                          <a14:foregroundMark x1="12208" y1="44479" x2="3117" y2="55828"/>
                          <a14:foregroundMark x1="3117" y1="55828" x2="7922" y2="44274"/>
                          <a14:foregroundMark x1="7922" y1="44274" x2="7532" y2="55726"/>
                          <a14:foregroundMark x1="7532" y1="55726" x2="15325" y2="42025"/>
                          <a14:foregroundMark x1="55584" y1="42536" x2="57403" y2="57260"/>
                          <a14:foregroundMark x1="57403" y1="57260" x2="58442" y2="43865"/>
                          <a14:foregroundMark x1="58442" y1="43865" x2="61039" y2="56544"/>
                          <a14:foregroundMark x1="61039" y1="56544" x2="61558" y2="45706"/>
                          <a14:foregroundMark x1="61558" y1="45706" x2="54156" y2="76585"/>
                          <a14:foregroundMark x1="54156" y1="76585" x2="56623" y2="62577"/>
                          <a14:foregroundMark x1="56623" y1="62577" x2="53247" y2="73722"/>
                          <a14:foregroundMark x1="53247" y1="73722" x2="64156" y2="60634"/>
                          <a14:foregroundMark x1="64156" y1="60634" x2="58442" y2="77198"/>
                          <a14:foregroundMark x1="58442" y1="77198" x2="48312" y2="88241"/>
                          <a14:foregroundMark x1="48312" y1="88241" x2="60130" y2="74029"/>
                          <a14:foregroundMark x1="60130" y1="74029" x2="52338" y2="82822"/>
                          <a14:foregroundMark x1="52338" y1="82822" x2="60000" y2="72393"/>
                          <a14:foregroundMark x1="60000" y1="72393" x2="49481" y2="85583"/>
                          <a14:backgroundMark x1="52597" y1="85890" x2="65714" y2="83742"/>
                          <a14:backgroundMark x1="65714" y1="83742" x2="67143" y2="78016"/>
                          <a14:backgroundMark x1="11558" y1="20450" x2="22857" y2="13906"/>
                          <a14:backgroundMark x1="22857" y1="13906" x2="51169" y2="15133"/>
                          <a14:backgroundMark x1="51169" y1="15133" x2="46883" y2="14008"/>
                          <a14:backgroundMark x1="9481" y1="18200" x2="12727" y2="15542"/>
                          <a14:backgroundMark x1="56753" y1="16258" x2="57013" y2="18405"/>
                          <a14:backgroundMark x1="55974" y1="19325" x2="58571" y2="18405"/>
                          <a14:backgroundMark x1="57662" y1="19325" x2="57013" y2="19939"/>
                        </a14:backgroundRemoval>
                      </a14:imgEffect>
                    </a14:imgLayer>
                  </a14:imgProps>
                </a:ext>
              </a:extLst>
            </a:blip>
            <a:srcRect l="2940" t="12340" r="39074" b="7001"/>
            <a:stretch>
              <a:fillRect/>
            </a:stretch>
          </p:blipFill>
          <p:spPr>
            <a:xfrm>
              <a:off x="850386" y="2201392"/>
              <a:ext cx="2156356" cy="3810002"/>
            </a:xfrm>
            <a:prstGeom prst="rect">
              <a:avLst/>
            </a:prstGeom>
            <a:ln w="12700" cap="flat">
              <a:noFill/>
              <a:miter lim="400000"/>
            </a:ln>
            <a:effectLst/>
          </p:spPr>
        </p:pic>
        <p:sp>
          <p:nvSpPr>
            <p:cNvPr id="36" name="Rectangle 35">
              <a:extLst>
                <a:ext uri="{FF2B5EF4-FFF2-40B4-BE49-F238E27FC236}">
                  <a16:creationId xmlns:a16="http://schemas.microsoft.com/office/drawing/2014/main" id="{B47A1FA2-173C-5085-34E0-8C8415983665}"/>
                </a:ext>
              </a:extLst>
            </p:cNvPr>
            <p:cNvSpPr/>
            <p:nvPr/>
          </p:nvSpPr>
          <p:spPr>
            <a:xfrm>
              <a:off x="927100" y="2201391"/>
              <a:ext cx="1402741" cy="3234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5F8E5AB-60E2-A6A6-32BE-D89034C51EB7}"/>
                </a:ext>
              </a:extLst>
            </p:cNvPr>
            <p:cNvSpPr/>
            <p:nvPr/>
          </p:nvSpPr>
          <p:spPr>
            <a:xfrm>
              <a:off x="2215188" y="2201392"/>
              <a:ext cx="705263" cy="1617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49B8BAC-299D-237E-0EC7-3F74E44C3A65}"/>
                </a:ext>
              </a:extLst>
            </p:cNvPr>
            <p:cNvSpPr/>
            <p:nvPr/>
          </p:nvSpPr>
          <p:spPr>
            <a:xfrm>
              <a:off x="2715000" y="2305455"/>
              <a:ext cx="205451" cy="2193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B891F85-72D7-A10E-BEEE-C84472E4D8B6}"/>
              </a:ext>
            </a:extLst>
          </p:cNvPr>
          <p:cNvSpPr>
            <a:spLocks noGrp="1"/>
          </p:cNvSpPr>
          <p:nvPr>
            <p:ph type="title"/>
          </p:nvPr>
        </p:nvSpPr>
        <p:spPr/>
        <p:txBody>
          <a:bodyPr>
            <a:normAutofit/>
          </a:bodyPr>
          <a:lstStyle/>
          <a:p>
            <a:r>
              <a:rPr lang="en-US" sz="4000" dirty="0"/>
              <a:t>The Fault-Tolerant Core</a:t>
            </a:r>
          </a:p>
        </p:txBody>
      </p:sp>
      <p:grpSp>
        <p:nvGrpSpPr>
          <p:cNvPr id="6" name="Group 5">
            <a:extLst>
              <a:ext uri="{FF2B5EF4-FFF2-40B4-BE49-F238E27FC236}">
                <a16:creationId xmlns:a16="http://schemas.microsoft.com/office/drawing/2014/main" id="{89AFA672-BA0E-15C4-2624-C3E66D80244E}"/>
              </a:ext>
            </a:extLst>
          </p:cNvPr>
          <p:cNvGrpSpPr/>
          <p:nvPr/>
        </p:nvGrpSpPr>
        <p:grpSpPr>
          <a:xfrm>
            <a:off x="1260827" y="2363117"/>
            <a:ext cx="9670345" cy="1937696"/>
            <a:chOff x="1260827" y="2363117"/>
            <a:chExt cx="9670345" cy="1937696"/>
          </a:xfrm>
        </p:grpSpPr>
        <p:sp>
          <p:nvSpPr>
            <p:cNvPr id="39" name="Rectangle 38">
              <a:extLst>
                <a:ext uri="{FF2B5EF4-FFF2-40B4-BE49-F238E27FC236}">
                  <a16:creationId xmlns:a16="http://schemas.microsoft.com/office/drawing/2014/main" id="{7360F7A3-A354-2814-7728-8C7AE880C814}"/>
                </a:ext>
              </a:extLst>
            </p:cNvPr>
            <p:cNvSpPr/>
            <p:nvPr/>
          </p:nvSpPr>
          <p:spPr>
            <a:xfrm>
              <a:off x="1260827" y="2363117"/>
              <a:ext cx="9670345" cy="1937696"/>
            </a:xfrm>
            <a:custGeom>
              <a:avLst/>
              <a:gdLst>
                <a:gd name="connsiteX0" fmla="*/ 0 w 9670345"/>
                <a:gd name="connsiteY0" fmla="*/ 0 h 1937696"/>
                <a:gd name="connsiteX1" fmla="*/ 400629 w 9670345"/>
                <a:gd name="connsiteY1" fmla="*/ 0 h 1937696"/>
                <a:gd name="connsiteX2" fmla="*/ 897961 w 9670345"/>
                <a:gd name="connsiteY2" fmla="*/ 0 h 1937696"/>
                <a:gd name="connsiteX3" fmla="*/ 1782106 w 9670345"/>
                <a:gd name="connsiteY3" fmla="*/ 0 h 1937696"/>
                <a:gd name="connsiteX4" fmla="*/ 2472845 w 9670345"/>
                <a:gd name="connsiteY4" fmla="*/ 0 h 1937696"/>
                <a:gd name="connsiteX5" fmla="*/ 3163584 w 9670345"/>
                <a:gd name="connsiteY5" fmla="*/ 0 h 1937696"/>
                <a:gd name="connsiteX6" fmla="*/ 3660916 w 9670345"/>
                <a:gd name="connsiteY6" fmla="*/ 0 h 1937696"/>
                <a:gd name="connsiteX7" fmla="*/ 4061545 w 9670345"/>
                <a:gd name="connsiteY7" fmla="*/ 0 h 1937696"/>
                <a:gd name="connsiteX8" fmla="*/ 4558877 w 9670345"/>
                <a:gd name="connsiteY8" fmla="*/ 0 h 1937696"/>
                <a:gd name="connsiteX9" fmla="*/ 5056209 w 9670345"/>
                <a:gd name="connsiteY9" fmla="*/ 0 h 1937696"/>
                <a:gd name="connsiteX10" fmla="*/ 5650244 w 9670345"/>
                <a:gd name="connsiteY10" fmla="*/ 0 h 1937696"/>
                <a:gd name="connsiteX11" fmla="*/ 6340983 w 9670345"/>
                <a:gd name="connsiteY11" fmla="*/ 0 h 1937696"/>
                <a:gd name="connsiteX12" fmla="*/ 7225129 w 9670345"/>
                <a:gd name="connsiteY12" fmla="*/ 0 h 1937696"/>
                <a:gd name="connsiteX13" fmla="*/ 8109275 w 9670345"/>
                <a:gd name="connsiteY13" fmla="*/ 0 h 1937696"/>
                <a:gd name="connsiteX14" fmla="*/ 8993421 w 9670345"/>
                <a:gd name="connsiteY14" fmla="*/ 0 h 1937696"/>
                <a:gd name="connsiteX15" fmla="*/ 9670345 w 9670345"/>
                <a:gd name="connsiteY15" fmla="*/ 0 h 1937696"/>
                <a:gd name="connsiteX16" fmla="*/ 9670345 w 9670345"/>
                <a:gd name="connsiteY16" fmla="*/ 645899 h 1937696"/>
                <a:gd name="connsiteX17" fmla="*/ 9670345 w 9670345"/>
                <a:gd name="connsiteY17" fmla="*/ 1291797 h 1937696"/>
                <a:gd name="connsiteX18" fmla="*/ 9670345 w 9670345"/>
                <a:gd name="connsiteY18" fmla="*/ 1937696 h 1937696"/>
                <a:gd name="connsiteX19" fmla="*/ 8979606 w 9670345"/>
                <a:gd name="connsiteY19" fmla="*/ 1937696 h 1937696"/>
                <a:gd name="connsiteX20" fmla="*/ 8385571 w 9670345"/>
                <a:gd name="connsiteY20" fmla="*/ 1937696 h 1937696"/>
                <a:gd name="connsiteX21" fmla="*/ 7598128 w 9670345"/>
                <a:gd name="connsiteY21" fmla="*/ 1937696 h 1937696"/>
                <a:gd name="connsiteX22" fmla="*/ 6810686 w 9670345"/>
                <a:gd name="connsiteY22" fmla="*/ 1937696 h 1937696"/>
                <a:gd name="connsiteX23" fmla="*/ 6216650 w 9670345"/>
                <a:gd name="connsiteY23" fmla="*/ 1937696 h 1937696"/>
                <a:gd name="connsiteX24" fmla="*/ 5622615 w 9670345"/>
                <a:gd name="connsiteY24" fmla="*/ 1937696 h 1937696"/>
                <a:gd name="connsiteX25" fmla="*/ 5028579 w 9670345"/>
                <a:gd name="connsiteY25" fmla="*/ 1937696 h 1937696"/>
                <a:gd name="connsiteX26" fmla="*/ 4531247 w 9670345"/>
                <a:gd name="connsiteY26" fmla="*/ 1937696 h 1937696"/>
                <a:gd name="connsiteX27" fmla="*/ 3647102 w 9670345"/>
                <a:gd name="connsiteY27" fmla="*/ 1937696 h 1937696"/>
                <a:gd name="connsiteX28" fmla="*/ 2859659 w 9670345"/>
                <a:gd name="connsiteY28" fmla="*/ 1937696 h 1937696"/>
                <a:gd name="connsiteX29" fmla="*/ 2265624 w 9670345"/>
                <a:gd name="connsiteY29" fmla="*/ 1937696 h 1937696"/>
                <a:gd name="connsiteX30" fmla="*/ 1671588 w 9670345"/>
                <a:gd name="connsiteY30" fmla="*/ 1937696 h 1937696"/>
                <a:gd name="connsiteX31" fmla="*/ 980849 w 9670345"/>
                <a:gd name="connsiteY31" fmla="*/ 1937696 h 1937696"/>
                <a:gd name="connsiteX32" fmla="*/ 0 w 9670345"/>
                <a:gd name="connsiteY32" fmla="*/ 1937696 h 1937696"/>
                <a:gd name="connsiteX33" fmla="*/ 0 w 9670345"/>
                <a:gd name="connsiteY33" fmla="*/ 1330551 h 1937696"/>
                <a:gd name="connsiteX34" fmla="*/ 0 w 9670345"/>
                <a:gd name="connsiteY34" fmla="*/ 704030 h 1937696"/>
                <a:gd name="connsiteX35" fmla="*/ 0 w 9670345"/>
                <a:gd name="connsiteY35" fmla="*/ 0 h 1937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937696"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90640" y="234338"/>
                    <a:pt x="9651081" y="435080"/>
                    <a:pt x="9670345" y="645899"/>
                  </a:cubicBezTo>
                  <a:cubicBezTo>
                    <a:pt x="9689609" y="856718"/>
                    <a:pt x="9662847" y="1114855"/>
                    <a:pt x="9670345" y="1291797"/>
                  </a:cubicBezTo>
                  <a:cubicBezTo>
                    <a:pt x="9677843" y="1468739"/>
                    <a:pt x="9646140" y="1673575"/>
                    <a:pt x="9670345" y="1937696"/>
                  </a:cubicBezTo>
                  <a:cubicBezTo>
                    <a:pt x="9420274" y="1933857"/>
                    <a:pt x="9159750" y="1941239"/>
                    <a:pt x="8979606" y="1937696"/>
                  </a:cubicBezTo>
                  <a:cubicBezTo>
                    <a:pt x="8799462" y="1934153"/>
                    <a:pt x="8648739" y="1967251"/>
                    <a:pt x="8385571" y="1937696"/>
                  </a:cubicBezTo>
                  <a:cubicBezTo>
                    <a:pt x="8122403" y="1908141"/>
                    <a:pt x="7762708" y="1937519"/>
                    <a:pt x="7598128" y="1937696"/>
                  </a:cubicBezTo>
                  <a:cubicBezTo>
                    <a:pt x="7433548" y="1937873"/>
                    <a:pt x="7137445" y="1909205"/>
                    <a:pt x="6810686" y="1937696"/>
                  </a:cubicBezTo>
                  <a:cubicBezTo>
                    <a:pt x="6483927" y="1966187"/>
                    <a:pt x="6457180" y="1959868"/>
                    <a:pt x="6216650" y="1937696"/>
                  </a:cubicBezTo>
                  <a:cubicBezTo>
                    <a:pt x="5976120" y="1915524"/>
                    <a:pt x="5832692" y="1920752"/>
                    <a:pt x="5622615" y="1937696"/>
                  </a:cubicBezTo>
                  <a:cubicBezTo>
                    <a:pt x="5412538" y="1954640"/>
                    <a:pt x="5277435" y="1958672"/>
                    <a:pt x="5028579" y="1937696"/>
                  </a:cubicBezTo>
                  <a:cubicBezTo>
                    <a:pt x="4779723" y="1916720"/>
                    <a:pt x="4738116" y="1914256"/>
                    <a:pt x="4531247" y="1937696"/>
                  </a:cubicBezTo>
                  <a:cubicBezTo>
                    <a:pt x="4324378" y="1961136"/>
                    <a:pt x="3952424" y="1936320"/>
                    <a:pt x="3647102" y="1937696"/>
                  </a:cubicBezTo>
                  <a:cubicBezTo>
                    <a:pt x="3341781" y="1939072"/>
                    <a:pt x="3232806" y="1965585"/>
                    <a:pt x="2859659" y="1937696"/>
                  </a:cubicBezTo>
                  <a:cubicBezTo>
                    <a:pt x="2486512" y="1909807"/>
                    <a:pt x="2520685" y="1953080"/>
                    <a:pt x="2265624" y="1937696"/>
                  </a:cubicBezTo>
                  <a:cubicBezTo>
                    <a:pt x="2010564" y="1922312"/>
                    <a:pt x="1821832" y="1950357"/>
                    <a:pt x="1671588" y="1937696"/>
                  </a:cubicBezTo>
                  <a:cubicBezTo>
                    <a:pt x="1521344" y="1925035"/>
                    <a:pt x="1313390" y="1951844"/>
                    <a:pt x="980849" y="1937696"/>
                  </a:cubicBezTo>
                  <a:cubicBezTo>
                    <a:pt x="648308" y="1923548"/>
                    <a:pt x="352213" y="1964373"/>
                    <a:pt x="0" y="1937696"/>
                  </a:cubicBezTo>
                  <a:cubicBezTo>
                    <a:pt x="-15934" y="1686114"/>
                    <a:pt x="-26085" y="1469897"/>
                    <a:pt x="0" y="1330551"/>
                  </a:cubicBezTo>
                  <a:cubicBezTo>
                    <a:pt x="26085" y="1191205"/>
                    <a:pt x="21256" y="963110"/>
                    <a:pt x="0" y="704030"/>
                  </a:cubicBezTo>
                  <a:cubicBezTo>
                    <a:pt x="-21256" y="444950"/>
                    <a:pt x="-34047" y="21435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98EF2C22-4EB5-2796-3517-7A766D8F26A2}"/>
                </a:ext>
              </a:extLst>
            </p:cNvPr>
            <p:cNvSpPr txBox="1">
              <a:spLocks/>
            </p:cNvSpPr>
            <p:nvPr/>
          </p:nvSpPr>
          <p:spPr>
            <a:xfrm>
              <a:off x="6325139" y="2749831"/>
              <a:ext cx="4034249" cy="1164267"/>
            </a:xfrm>
            <a:prstGeom prst="rect">
              <a:avLst/>
            </a:prstGeom>
          </p:spPr>
          <p:txBody>
            <a:bodyPr vert="horz" lIns="91440" tIns="45720" rIns="91440" bIns="45720" rtlCol="0">
              <a:noAutofit/>
            </a:bodyPr>
            <a:lstStyle>
              <a:lvl1pPr marL="285728" indent="-285728" algn="l" defTabSz="380970" rtl="0" eaLnBrk="1" latinLnBrk="0" hangingPunct="1">
                <a:spcBef>
                  <a:spcPct val="20000"/>
                </a:spcBef>
                <a:buFont typeface="Arial"/>
                <a:buChar char="•"/>
                <a:defRPr sz="1833" kern="1200">
                  <a:solidFill>
                    <a:srgbClr val="2D637F"/>
                  </a:solidFill>
                  <a:latin typeface="Lucida Grande"/>
                  <a:ea typeface="+mn-ea"/>
                  <a:cs typeface="Lucida Grande"/>
                </a:defRPr>
              </a:lvl1pPr>
              <a:lvl2pPr marL="619075" indent="-238105" algn="l" defTabSz="380970" rtl="0" eaLnBrk="1" latinLnBrk="0" hangingPunct="1">
                <a:spcBef>
                  <a:spcPct val="20000"/>
                </a:spcBef>
                <a:buFont typeface="Arial"/>
                <a:buChar char="–"/>
                <a:defRPr sz="1667" kern="1200">
                  <a:solidFill>
                    <a:srgbClr val="2D637F"/>
                  </a:solidFill>
                  <a:latin typeface="Lucida Grande"/>
                  <a:ea typeface="+mn-ea"/>
                  <a:cs typeface="Lucida Grande"/>
                </a:defRPr>
              </a:lvl2pPr>
              <a:lvl3pPr marL="952424" indent="-190484" algn="l" defTabSz="380970" rtl="0" eaLnBrk="1" latinLnBrk="0" hangingPunct="1">
                <a:spcBef>
                  <a:spcPct val="20000"/>
                </a:spcBef>
                <a:buFont typeface="Arial"/>
                <a:buChar char="•"/>
                <a:defRPr sz="1500" kern="1200">
                  <a:solidFill>
                    <a:srgbClr val="2D637F"/>
                  </a:solidFill>
                  <a:latin typeface="Lucida Grande"/>
                  <a:ea typeface="+mn-ea"/>
                  <a:cs typeface="Lucida Grande"/>
                </a:defRPr>
              </a:lvl3pPr>
              <a:lvl4pPr marL="1333393" indent="-190484" algn="l" defTabSz="380970" rtl="0" eaLnBrk="1" latinLnBrk="0" hangingPunct="1">
                <a:spcBef>
                  <a:spcPct val="20000"/>
                </a:spcBef>
                <a:buFont typeface="Arial"/>
                <a:buChar char="–"/>
                <a:defRPr sz="1333" kern="1200">
                  <a:solidFill>
                    <a:srgbClr val="2D637F"/>
                  </a:solidFill>
                  <a:latin typeface="Lucida Grande"/>
                  <a:ea typeface="+mn-ea"/>
                  <a:cs typeface="Lucida Grande"/>
                </a:defRPr>
              </a:lvl4pPr>
              <a:lvl5pPr marL="1714362" indent="-190484" algn="l" defTabSz="380970" rtl="0" eaLnBrk="1" latinLnBrk="0" hangingPunct="1">
                <a:spcBef>
                  <a:spcPct val="20000"/>
                </a:spcBef>
                <a:buFont typeface="Arial"/>
                <a:buChar char="»"/>
                <a:defRPr sz="1167" kern="1200">
                  <a:solidFill>
                    <a:srgbClr val="2D637F"/>
                  </a:solidFill>
                  <a:latin typeface="Lucida Grande"/>
                  <a:ea typeface="+mn-ea"/>
                  <a:cs typeface="Lucida Grande"/>
                </a:defRPr>
              </a:lvl5pPr>
              <a:lvl6pPr marL="2095332" indent="-190484" algn="l" defTabSz="380970" rtl="0" eaLnBrk="1" latinLnBrk="0" hangingPunct="1">
                <a:spcBef>
                  <a:spcPct val="20000"/>
                </a:spcBef>
                <a:buFont typeface="Arial"/>
                <a:buChar char="•"/>
                <a:defRPr sz="1667" kern="1200">
                  <a:solidFill>
                    <a:schemeClr val="tx1"/>
                  </a:solidFill>
                  <a:latin typeface="+mn-lt"/>
                  <a:ea typeface="+mn-ea"/>
                  <a:cs typeface="+mn-cs"/>
                </a:defRPr>
              </a:lvl6pPr>
              <a:lvl7pPr marL="2476302" indent="-190484" algn="l" defTabSz="380970" rtl="0" eaLnBrk="1" latinLnBrk="0" hangingPunct="1">
                <a:spcBef>
                  <a:spcPct val="20000"/>
                </a:spcBef>
                <a:buFont typeface="Arial"/>
                <a:buChar char="•"/>
                <a:defRPr sz="1667" kern="1200">
                  <a:solidFill>
                    <a:schemeClr val="tx1"/>
                  </a:solidFill>
                  <a:latin typeface="+mn-lt"/>
                  <a:ea typeface="+mn-ea"/>
                  <a:cs typeface="+mn-cs"/>
                </a:defRPr>
              </a:lvl7pPr>
              <a:lvl8pPr marL="2857272" indent="-190484" algn="l" defTabSz="380970" rtl="0" eaLnBrk="1" latinLnBrk="0" hangingPunct="1">
                <a:spcBef>
                  <a:spcPct val="20000"/>
                </a:spcBef>
                <a:buFont typeface="Arial"/>
                <a:buChar char="•"/>
                <a:defRPr sz="1667" kern="1200">
                  <a:solidFill>
                    <a:schemeClr val="tx1"/>
                  </a:solidFill>
                  <a:latin typeface="+mn-lt"/>
                  <a:ea typeface="+mn-ea"/>
                  <a:cs typeface="+mn-cs"/>
                </a:defRPr>
              </a:lvl8pPr>
              <a:lvl9pPr marL="3238240" indent="-190484" algn="l" defTabSz="380970" rtl="0" eaLnBrk="1" latinLnBrk="0" hangingPunct="1">
                <a:spcBef>
                  <a:spcPct val="20000"/>
                </a:spcBef>
                <a:buFont typeface="Arial"/>
                <a:buChar char="•"/>
                <a:defRPr sz="1667" kern="1200">
                  <a:solidFill>
                    <a:schemeClr val="tx1"/>
                  </a:solidFill>
                  <a:latin typeface="+mn-lt"/>
                  <a:ea typeface="+mn-ea"/>
                  <a:cs typeface="+mn-cs"/>
                </a:defRPr>
              </a:lvl9pPr>
            </a:lstStyle>
            <a:p>
              <a:pPr marL="0" indent="0" algn="ctr">
                <a:buNone/>
              </a:pPr>
              <a:r>
                <a:rPr lang="en-US" sz="2400" dirty="0">
                  <a:solidFill>
                    <a:schemeClr val="tx1"/>
                  </a:solidFill>
                  <a:latin typeface="Avenir Light" panose="020B0402020203020204" pitchFamily="34" charset="77"/>
                </a:rPr>
                <a:t>Accounts</a:t>
              </a:r>
            </a:p>
            <a:p>
              <a:pPr marL="0" indent="0" algn="ctr">
                <a:buNone/>
              </a:pPr>
              <a:r>
                <a:rPr lang="en-US" sz="2400" dirty="0">
                  <a:solidFill>
                    <a:schemeClr val="tx1"/>
                  </a:solidFill>
                  <a:latin typeface="Avenir Light" panose="020B0402020203020204" pitchFamily="34" charset="77"/>
                </a:rPr>
                <a:t>Data Management</a:t>
              </a:r>
            </a:p>
            <a:p>
              <a:pPr marL="0" indent="0" algn="ctr">
                <a:buNone/>
              </a:pPr>
              <a:r>
                <a:rPr lang="en-US" sz="2400" dirty="0">
                  <a:solidFill>
                    <a:schemeClr val="tx1"/>
                  </a:solidFill>
                  <a:latin typeface="Avenir Light" panose="020B0402020203020204" pitchFamily="34" charset="77"/>
                </a:rPr>
                <a:t>Transactions and Contracts</a:t>
              </a:r>
            </a:p>
            <a:p>
              <a:pPr marL="0" indent="0" algn="ctr">
                <a:buFont typeface="Arial"/>
                <a:buNone/>
              </a:pPr>
              <a:endParaRPr lang="en-US" sz="2400" dirty="0">
                <a:solidFill>
                  <a:schemeClr val="tx1"/>
                </a:solidFill>
                <a:latin typeface="Avenir Light" panose="020B0402020203020204" pitchFamily="34" charset="77"/>
              </a:endParaRPr>
            </a:p>
          </p:txBody>
        </p:sp>
      </p:grpSp>
      <p:grpSp>
        <p:nvGrpSpPr>
          <p:cNvPr id="7" name="Group 6">
            <a:extLst>
              <a:ext uri="{FF2B5EF4-FFF2-40B4-BE49-F238E27FC236}">
                <a16:creationId xmlns:a16="http://schemas.microsoft.com/office/drawing/2014/main" id="{C4DBBD57-8988-3191-82C6-2C2F947C29C0}"/>
              </a:ext>
            </a:extLst>
          </p:cNvPr>
          <p:cNvGrpSpPr/>
          <p:nvPr/>
        </p:nvGrpSpPr>
        <p:grpSpPr>
          <a:xfrm>
            <a:off x="1260827" y="4397156"/>
            <a:ext cx="9670345" cy="1646928"/>
            <a:chOff x="1260827" y="4397156"/>
            <a:chExt cx="9670345" cy="1646928"/>
          </a:xfrm>
        </p:grpSpPr>
        <p:sp>
          <p:nvSpPr>
            <p:cNvPr id="40" name="Rectangle 39">
              <a:extLst>
                <a:ext uri="{FF2B5EF4-FFF2-40B4-BE49-F238E27FC236}">
                  <a16:creationId xmlns:a16="http://schemas.microsoft.com/office/drawing/2014/main" id="{E19AB8B2-1BC2-3ED7-E17E-436E85E8486C}"/>
                </a:ext>
              </a:extLst>
            </p:cNvPr>
            <p:cNvSpPr/>
            <p:nvPr/>
          </p:nvSpPr>
          <p:spPr>
            <a:xfrm>
              <a:off x="1260827" y="4397156"/>
              <a:ext cx="9670345" cy="1646928"/>
            </a:xfrm>
            <a:custGeom>
              <a:avLst/>
              <a:gdLst>
                <a:gd name="connsiteX0" fmla="*/ 0 w 9670345"/>
                <a:gd name="connsiteY0" fmla="*/ 0 h 1646928"/>
                <a:gd name="connsiteX1" fmla="*/ 400629 w 9670345"/>
                <a:gd name="connsiteY1" fmla="*/ 0 h 1646928"/>
                <a:gd name="connsiteX2" fmla="*/ 897961 w 9670345"/>
                <a:gd name="connsiteY2" fmla="*/ 0 h 1646928"/>
                <a:gd name="connsiteX3" fmla="*/ 1782106 w 9670345"/>
                <a:gd name="connsiteY3" fmla="*/ 0 h 1646928"/>
                <a:gd name="connsiteX4" fmla="*/ 2472845 w 9670345"/>
                <a:gd name="connsiteY4" fmla="*/ 0 h 1646928"/>
                <a:gd name="connsiteX5" fmla="*/ 3163584 w 9670345"/>
                <a:gd name="connsiteY5" fmla="*/ 0 h 1646928"/>
                <a:gd name="connsiteX6" fmla="*/ 3660916 w 9670345"/>
                <a:gd name="connsiteY6" fmla="*/ 0 h 1646928"/>
                <a:gd name="connsiteX7" fmla="*/ 4061545 w 9670345"/>
                <a:gd name="connsiteY7" fmla="*/ 0 h 1646928"/>
                <a:gd name="connsiteX8" fmla="*/ 4558877 w 9670345"/>
                <a:gd name="connsiteY8" fmla="*/ 0 h 1646928"/>
                <a:gd name="connsiteX9" fmla="*/ 5056209 w 9670345"/>
                <a:gd name="connsiteY9" fmla="*/ 0 h 1646928"/>
                <a:gd name="connsiteX10" fmla="*/ 5650244 w 9670345"/>
                <a:gd name="connsiteY10" fmla="*/ 0 h 1646928"/>
                <a:gd name="connsiteX11" fmla="*/ 6340983 w 9670345"/>
                <a:gd name="connsiteY11" fmla="*/ 0 h 1646928"/>
                <a:gd name="connsiteX12" fmla="*/ 7225129 w 9670345"/>
                <a:gd name="connsiteY12" fmla="*/ 0 h 1646928"/>
                <a:gd name="connsiteX13" fmla="*/ 8109275 w 9670345"/>
                <a:gd name="connsiteY13" fmla="*/ 0 h 1646928"/>
                <a:gd name="connsiteX14" fmla="*/ 8993421 w 9670345"/>
                <a:gd name="connsiteY14" fmla="*/ 0 h 1646928"/>
                <a:gd name="connsiteX15" fmla="*/ 9670345 w 9670345"/>
                <a:gd name="connsiteY15" fmla="*/ 0 h 1646928"/>
                <a:gd name="connsiteX16" fmla="*/ 9670345 w 9670345"/>
                <a:gd name="connsiteY16" fmla="*/ 548976 h 1646928"/>
                <a:gd name="connsiteX17" fmla="*/ 9670345 w 9670345"/>
                <a:gd name="connsiteY17" fmla="*/ 1097952 h 1646928"/>
                <a:gd name="connsiteX18" fmla="*/ 9670345 w 9670345"/>
                <a:gd name="connsiteY18" fmla="*/ 1646928 h 1646928"/>
                <a:gd name="connsiteX19" fmla="*/ 8979606 w 9670345"/>
                <a:gd name="connsiteY19" fmla="*/ 1646928 h 1646928"/>
                <a:gd name="connsiteX20" fmla="*/ 8385571 w 9670345"/>
                <a:gd name="connsiteY20" fmla="*/ 1646928 h 1646928"/>
                <a:gd name="connsiteX21" fmla="*/ 7598128 w 9670345"/>
                <a:gd name="connsiteY21" fmla="*/ 1646928 h 1646928"/>
                <a:gd name="connsiteX22" fmla="*/ 6810686 w 9670345"/>
                <a:gd name="connsiteY22" fmla="*/ 1646928 h 1646928"/>
                <a:gd name="connsiteX23" fmla="*/ 6216650 w 9670345"/>
                <a:gd name="connsiteY23" fmla="*/ 1646928 h 1646928"/>
                <a:gd name="connsiteX24" fmla="*/ 5622615 w 9670345"/>
                <a:gd name="connsiteY24" fmla="*/ 1646928 h 1646928"/>
                <a:gd name="connsiteX25" fmla="*/ 5028579 w 9670345"/>
                <a:gd name="connsiteY25" fmla="*/ 1646928 h 1646928"/>
                <a:gd name="connsiteX26" fmla="*/ 4531247 w 9670345"/>
                <a:gd name="connsiteY26" fmla="*/ 1646928 h 1646928"/>
                <a:gd name="connsiteX27" fmla="*/ 3647102 w 9670345"/>
                <a:gd name="connsiteY27" fmla="*/ 1646928 h 1646928"/>
                <a:gd name="connsiteX28" fmla="*/ 2859659 w 9670345"/>
                <a:gd name="connsiteY28" fmla="*/ 1646928 h 1646928"/>
                <a:gd name="connsiteX29" fmla="*/ 2265624 w 9670345"/>
                <a:gd name="connsiteY29" fmla="*/ 1646928 h 1646928"/>
                <a:gd name="connsiteX30" fmla="*/ 1671588 w 9670345"/>
                <a:gd name="connsiteY30" fmla="*/ 1646928 h 1646928"/>
                <a:gd name="connsiteX31" fmla="*/ 980849 w 9670345"/>
                <a:gd name="connsiteY31" fmla="*/ 1646928 h 1646928"/>
                <a:gd name="connsiteX32" fmla="*/ 0 w 9670345"/>
                <a:gd name="connsiteY32" fmla="*/ 1646928 h 1646928"/>
                <a:gd name="connsiteX33" fmla="*/ 0 w 9670345"/>
                <a:gd name="connsiteY33" fmla="*/ 1130891 h 1646928"/>
                <a:gd name="connsiteX34" fmla="*/ 0 w 9670345"/>
                <a:gd name="connsiteY34" fmla="*/ 598384 h 1646928"/>
                <a:gd name="connsiteX35" fmla="*/ 0 w 9670345"/>
                <a:gd name="connsiteY35" fmla="*/ 0 h 1646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9670345" h="1646928" extrusionOk="0">
                  <a:moveTo>
                    <a:pt x="0" y="0"/>
                  </a:moveTo>
                  <a:cubicBezTo>
                    <a:pt x="161579" y="-9856"/>
                    <a:pt x="209235" y="13841"/>
                    <a:pt x="400629" y="0"/>
                  </a:cubicBezTo>
                  <a:cubicBezTo>
                    <a:pt x="592023" y="-13841"/>
                    <a:pt x="735715" y="-19123"/>
                    <a:pt x="897961" y="0"/>
                  </a:cubicBezTo>
                  <a:cubicBezTo>
                    <a:pt x="1060207" y="19123"/>
                    <a:pt x="1519358" y="6578"/>
                    <a:pt x="1782106" y="0"/>
                  </a:cubicBezTo>
                  <a:cubicBezTo>
                    <a:pt x="2044855" y="-6578"/>
                    <a:pt x="2250360" y="-9783"/>
                    <a:pt x="2472845" y="0"/>
                  </a:cubicBezTo>
                  <a:cubicBezTo>
                    <a:pt x="2695330" y="9783"/>
                    <a:pt x="2959798" y="-23134"/>
                    <a:pt x="3163584" y="0"/>
                  </a:cubicBezTo>
                  <a:cubicBezTo>
                    <a:pt x="3367370" y="23134"/>
                    <a:pt x="3559110" y="-19231"/>
                    <a:pt x="3660916" y="0"/>
                  </a:cubicBezTo>
                  <a:cubicBezTo>
                    <a:pt x="3762722" y="19231"/>
                    <a:pt x="3867432" y="6876"/>
                    <a:pt x="4061545" y="0"/>
                  </a:cubicBezTo>
                  <a:cubicBezTo>
                    <a:pt x="4255658" y="-6876"/>
                    <a:pt x="4382217" y="-2562"/>
                    <a:pt x="4558877" y="0"/>
                  </a:cubicBezTo>
                  <a:cubicBezTo>
                    <a:pt x="4735537" y="2562"/>
                    <a:pt x="4920938" y="-20477"/>
                    <a:pt x="5056209" y="0"/>
                  </a:cubicBezTo>
                  <a:cubicBezTo>
                    <a:pt x="5191480" y="20477"/>
                    <a:pt x="5376280" y="11426"/>
                    <a:pt x="5650244" y="0"/>
                  </a:cubicBezTo>
                  <a:cubicBezTo>
                    <a:pt x="5924208" y="-11426"/>
                    <a:pt x="6124939" y="3565"/>
                    <a:pt x="6340983" y="0"/>
                  </a:cubicBezTo>
                  <a:cubicBezTo>
                    <a:pt x="6557027" y="-3565"/>
                    <a:pt x="7022662" y="-23729"/>
                    <a:pt x="7225129" y="0"/>
                  </a:cubicBezTo>
                  <a:cubicBezTo>
                    <a:pt x="7427596" y="23729"/>
                    <a:pt x="7679840" y="-27719"/>
                    <a:pt x="8109275" y="0"/>
                  </a:cubicBezTo>
                  <a:cubicBezTo>
                    <a:pt x="8538710" y="27719"/>
                    <a:pt x="8672809" y="27329"/>
                    <a:pt x="8993421" y="0"/>
                  </a:cubicBezTo>
                  <a:cubicBezTo>
                    <a:pt x="9314033" y="-27329"/>
                    <a:pt x="9501273" y="-19597"/>
                    <a:pt x="9670345" y="0"/>
                  </a:cubicBezTo>
                  <a:cubicBezTo>
                    <a:pt x="9647674" y="232315"/>
                    <a:pt x="9678778" y="388682"/>
                    <a:pt x="9670345" y="548976"/>
                  </a:cubicBezTo>
                  <a:cubicBezTo>
                    <a:pt x="9661912" y="709270"/>
                    <a:pt x="9659070" y="898971"/>
                    <a:pt x="9670345" y="1097952"/>
                  </a:cubicBezTo>
                  <a:cubicBezTo>
                    <a:pt x="9681620" y="1296933"/>
                    <a:pt x="9674475" y="1411518"/>
                    <a:pt x="9670345" y="1646928"/>
                  </a:cubicBezTo>
                  <a:cubicBezTo>
                    <a:pt x="9420274" y="1643089"/>
                    <a:pt x="9159750" y="1650471"/>
                    <a:pt x="8979606" y="1646928"/>
                  </a:cubicBezTo>
                  <a:cubicBezTo>
                    <a:pt x="8799462" y="1643385"/>
                    <a:pt x="8648739" y="1676483"/>
                    <a:pt x="8385571" y="1646928"/>
                  </a:cubicBezTo>
                  <a:cubicBezTo>
                    <a:pt x="8122403" y="1617373"/>
                    <a:pt x="7762708" y="1646751"/>
                    <a:pt x="7598128" y="1646928"/>
                  </a:cubicBezTo>
                  <a:cubicBezTo>
                    <a:pt x="7433548" y="1647105"/>
                    <a:pt x="7137445" y="1618437"/>
                    <a:pt x="6810686" y="1646928"/>
                  </a:cubicBezTo>
                  <a:cubicBezTo>
                    <a:pt x="6483927" y="1675419"/>
                    <a:pt x="6457180" y="1669100"/>
                    <a:pt x="6216650" y="1646928"/>
                  </a:cubicBezTo>
                  <a:cubicBezTo>
                    <a:pt x="5976120" y="1624756"/>
                    <a:pt x="5832692" y="1629984"/>
                    <a:pt x="5622615" y="1646928"/>
                  </a:cubicBezTo>
                  <a:cubicBezTo>
                    <a:pt x="5412538" y="1663872"/>
                    <a:pt x="5277435" y="1667904"/>
                    <a:pt x="5028579" y="1646928"/>
                  </a:cubicBezTo>
                  <a:cubicBezTo>
                    <a:pt x="4779723" y="1625952"/>
                    <a:pt x="4738116" y="1623488"/>
                    <a:pt x="4531247" y="1646928"/>
                  </a:cubicBezTo>
                  <a:cubicBezTo>
                    <a:pt x="4324378" y="1670368"/>
                    <a:pt x="3952424" y="1645552"/>
                    <a:pt x="3647102" y="1646928"/>
                  </a:cubicBezTo>
                  <a:cubicBezTo>
                    <a:pt x="3341781" y="1648304"/>
                    <a:pt x="3232806" y="1674817"/>
                    <a:pt x="2859659" y="1646928"/>
                  </a:cubicBezTo>
                  <a:cubicBezTo>
                    <a:pt x="2486512" y="1619039"/>
                    <a:pt x="2520685" y="1662312"/>
                    <a:pt x="2265624" y="1646928"/>
                  </a:cubicBezTo>
                  <a:cubicBezTo>
                    <a:pt x="2010564" y="1631544"/>
                    <a:pt x="1821832" y="1659589"/>
                    <a:pt x="1671588" y="1646928"/>
                  </a:cubicBezTo>
                  <a:cubicBezTo>
                    <a:pt x="1521344" y="1634267"/>
                    <a:pt x="1313390" y="1661076"/>
                    <a:pt x="980849" y="1646928"/>
                  </a:cubicBezTo>
                  <a:cubicBezTo>
                    <a:pt x="648308" y="1632780"/>
                    <a:pt x="352213" y="1673605"/>
                    <a:pt x="0" y="1646928"/>
                  </a:cubicBezTo>
                  <a:cubicBezTo>
                    <a:pt x="-317" y="1454926"/>
                    <a:pt x="7938" y="1386664"/>
                    <a:pt x="0" y="1130891"/>
                  </a:cubicBezTo>
                  <a:cubicBezTo>
                    <a:pt x="-7938" y="875118"/>
                    <a:pt x="22077" y="855821"/>
                    <a:pt x="0" y="598384"/>
                  </a:cubicBezTo>
                  <a:cubicBezTo>
                    <a:pt x="-22077" y="340947"/>
                    <a:pt x="26662" y="267786"/>
                    <a:pt x="0" y="0"/>
                  </a:cubicBezTo>
                  <a:close/>
                </a:path>
              </a:pathLst>
            </a:custGeom>
            <a:noFill/>
            <a:ln>
              <a:solidFill>
                <a:srgbClr val="FFC000"/>
              </a:solidFill>
              <a:extLst>
                <a:ext uri="{C807C97D-BFC1-408E-A445-0C87EB9F89A2}">
                  <ask:lineSketchStyleProps xmlns:ask="http://schemas.microsoft.com/office/drawing/2018/sketchyshapes" sd="2650216993">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A3598D48-DF64-8DD5-AC6F-D29EBBDA34E7}"/>
                </a:ext>
              </a:extLst>
            </p:cNvPr>
            <p:cNvGrpSpPr/>
            <p:nvPr/>
          </p:nvGrpSpPr>
          <p:grpSpPr>
            <a:xfrm>
              <a:off x="7575716" y="4577115"/>
              <a:ext cx="3043968" cy="1319062"/>
              <a:chOff x="7575716" y="4381662"/>
              <a:chExt cx="3043968" cy="1319062"/>
            </a:xfrm>
          </p:grpSpPr>
          <p:pic>
            <p:nvPicPr>
              <p:cNvPr id="7170" name="Picture 2" descr="Azure Confidential Computing | Jussi ...">
                <a:extLst>
                  <a:ext uri="{FF2B5EF4-FFF2-40B4-BE49-F238E27FC236}">
                    <a16:creationId xmlns:a16="http://schemas.microsoft.com/office/drawing/2014/main" id="{BEFD5DEB-1689-800E-27C5-1D410647E9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78184" y="4475892"/>
                <a:ext cx="1841500" cy="10985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Kubernetes Guide | Minelead">
                <a:extLst>
                  <a:ext uri="{FF2B5EF4-FFF2-40B4-BE49-F238E27FC236}">
                    <a16:creationId xmlns:a16="http://schemas.microsoft.com/office/drawing/2014/main" id="{C0238E00-82A4-F7EC-00E0-1AC6B1D3291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1979" r="32939" b="28629"/>
              <a:stretch/>
            </p:blipFill>
            <p:spPr bwMode="auto">
              <a:xfrm>
                <a:off x="7575716" y="4381662"/>
                <a:ext cx="1157800" cy="131906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Group 13">
              <a:extLst>
                <a:ext uri="{FF2B5EF4-FFF2-40B4-BE49-F238E27FC236}">
                  <a16:creationId xmlns:a16="http://schemas.microsoft.com/office/drawing/2014/main" id="{DF18B311-94DB-2D10-0C7B-E8AE72AD136D}"/>
                </a:ext>
              </a:extLst>
            </p:cNvPr>
            <p:cNvGrpSpPr/>
            <p:nvPr/>
          </p:nvGrpSpPr>
          <p:grpSpPr>
            <a:xfrm>
              <a:off x="6145044" y="4516042"/>
              <a:ext cx="1475340" cy="1495349"/>
              <a:chOff x="5523953" y="4637026"/>
              <a:chExt cx="914400" cy="914400"/>
            </a:xfrm>
          </p:grpSpPr>
          <p:pic>
            <p:nvPicPr>
              <p:cNvPr id="13" name="Graphic 12" descr="Tree With Roots with solid fill">
                <a:extLst>
                  <a:ext uri="{FF2B5EF4-FFF2-40B4-BE49-F238E27FC236}">
                    <a16:creationId xmlns:a16="http://schemas.microsoft.com/office/drawing/2014/main" id="{04D203B0-A2BE-AF67-0F96-50B8C5D3FE9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23953" y="4637026"/>
                <a:ext cx="914400" cy="914400"/>
              </a:xfrm>
              <a:prstGeom prst="rect">
                <a:avLst/>
              </a:prstGeom>
            </p:spPr>
          </p:pic>
          <p:pic>
            <p:nvPicPr>
              <p:cNvPr id="11" name="Graphic 10" descr="Tree With Roots outline">
                <a:extLst>
                  <a:ext uri="{FF2B5EF4-FFF2-40B4-BE49-F238E27FC236}">
                    <a16:creationId xmlns:a16="http://schemas.microsoft.com/office/drawing/2014/main" id="{C29DE5C9-63E2-D5B5-1961-6EC330699AF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523953" y="4637026"/>
                <a:ext cx="914400" cy="914400"/>
              </a:xfrm>
              <a:prstGeom prst="rect">
                <a:avLst/>
              </a:prstGeom>
            </p:spPr>
          </p:pic>
        </p:grpSp>
      </p:grpSp>
      <p:sp>
        <p:nvSpPr>
          <p:cNvPr id="7409" name="Oval 7408">
            <a:extLst>
              <a:ext uri="{FF2B5EF4-FFF2-40B4-BE49-F238E27FC236}">
                <a16:creationId xmlns:a16="http://schemas.microsoft.com/office/drawing/2014/main" id="{F561BBFE-9989-7768-A2FE-856D0AD3E8AA}"/>
              </a:ext>
            </a:extLst>
          </p:cNvPr>
          <p:cNvSpPr/>
          <p:nvPr/>
        </p:nvSpPr>
        <p:spPr>
          <a:xfrm>
            <a:off x="9824893" y="1520384"/>
            <a:ext cx="1068989" cy="101569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CCBE9080-753C-0154-4951-6652269C615A}"/>
              </a:ext>
            </a:extLst>
          </p:cNvPr>
          <p:cNvGrpSpPr/>
          <p:nvPr/>
        </p:nvGrpSpPr>
        <p:grpSpPr>
          <a:xfrm>
            <a:off x="4955434" y="1548982"/>
            <a:ext cx="6398365" cy="955845"/>
            <a:chOff x="4955434" y="1548982"/>
            <a:chExt cx="6398365" cy="955845"/>
          </a:xfrm>
        </p:grpSpPr>
        <p:sp>
          <p:nvSpPr>
            <p:cNvPr id="16" name="Title 1">
              <a:extLst>
                <a:ext uri="{FF2B5EF4-FFF2-40B4-BE49-F238E27FC236}">
                  <a16:creationId xmlns:a16="http://schemas.microsoft.com/office/drawing/2014/main" id="{8A1A8B67-FFAB-0B02-F8BE-321BF9C09C7E}"/>
                </a:ext>
              </a:extLst>
            </p:cNvPr>
            <p:cNvSpPr txBox="1">
              <a:spLocks/>
            </p:cNvSpPr>
            <p:nvPr/>
          </p:nvSpPr>
          <p:spPr>
            <a:xfrm>
              <a:off x="4955434" y="1635595"/>
              <a:ext cx="6398365" cy="7275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800" dirty="0"/>
                <a:t>Decentralized Apps</a:t>
              </a:r>
            </a:p>
          </p:txBody>
        </p:sp>
        <p:pic>
          <p:nvPicPr>
            <p:cNvPr id="21" name="Image">
              <a:extLst>
                <a:ext uri="{FF2B5EF4-FFF2-40B4-BE49-F238E27FC236}">
                  <a16:creationId xmlns:a16="http://schemas.microsoft.com/office/drawing/2014/main" id="{FFABD380-2F16-4661-01F1-830C065BF3C3}"/>
                </a:ext>
              </a:extLst>
            </p:cNvPr>
            <p:cNvPicPr>
              <a:picLocks noChangeAspect="1"/>
            </p:cNvPicPr>
            <p:nvPr/>
          </p:nvPicPr>
          <p:blipFill rotWithShape="1">
            <a:blip r:embed="rId11">
              <a:extLst>
                <a:ext uri="{96DAC541-7B7A-43D3-8B79-37D633B846F1}">
                  <asvg:svgBlip xmlns:asvg="http://schemas.microsoft.com/office/drawing/2016/SVG/main" r:embed="rId12"/>
                </a:ext>
              </a:extLst>
            </a:blip>
            <a:srcRect l="2774" r="2774"/>
            <a:stretch/>
          </p:blipFill>
          <p:spPr>
            <a:xfrm>
              <a:off x="9862183" y="1548982"/>
              <a:ext cx="994411" cy="955845"/>
            </a:xfrm>
            <a:prstGeom prst="ellipse">
              <a:avLst/>
            </a:prstGeom>
            <a:noFill/>
            <a:ln w="50800">
              <a:solidFill>
                <a:srgbClr val="FFC000"/>
              </a:solidFill>
              <a:miter lim="400000"/>
              <a:extLst>
                <a:ext uri="{C807C97D-BFC1-408E-A445-0C87EB9F89A2}">
                  <ask:lineSketchStyleProps xmlns:ask="http://schemas.microsoft.com/office/drawing/2018/sketchyshapes" sd="1219033472">
                    <a:custGeom>
                      <a:avLst/>
                      <a:gdLst>
                        <a:gd name="connsiteX0" fmla="*/ 0 w 994411"/>
                        <a:gd name="connsiteY0" fmla="*/ 477923 h 955845"/>
                        <a:gd name="connsiteX1" fmla="*/ 497206 w 994411"/>
                        <a:gd name="connsiteY1" fmla="*/ 0 h 955845"/>
                        <a:gd name="connsiteX2" fmla="*/ 994412 w 994411"/>
                        <a:gd name="connsiteY2" fmla="*/ 477923 h 955845"/>
                        <a:gd name="connsiteX3" fmla="*/ 497206 w 994411"/>
                        <a:gd name="connsiteY3" fmla="*/ 955846 h 955845"/>
                        <a:gd name="connsiteX4" fmla="*/ 0 w 994411"/>
                        <a:gd name="connsiteY4" fmla="*/ 477923 h 9558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4411" h="955845" extrusionOk="0">
                          <a:moveTo>
                            <a:pt x="0" y="477923"/>
                          </a:moveTo>
                          <a:cubicBezTo>
                            <a:pt x="-55535" y="179718"/>
                            <a:pt x="190905" y="11898"/>
                            <a:pt x="497206" y="0"/>
                          </a:cubicBezTo>
                          <a:cubicBezTo>
                            <a:pt x="790933" y="4027"/>
                            <a:pt x="945319" y="215534"/>
                            <a:pt x="994412" y="477923"/>
                          </a:cubicBezTo>
                          <a:cubicBezTo>
                            <a:pt x="980881" y="755086"/>
                            <a:pt x="764544" y="995980"/>
                            <a:pt x="497206" y="955846"/>
                          </a:cubicBezTo>
                          <a:cubicBezTo>
                            <a:pt x="200976" y="944011"/>
                            <a:pt x="33506" y="757882"/>
                            <a:pt x="0" y="477923"/>
                          </a:cubicBezTo>
                          <a:close/>
                        </a:path>
                      </a:pathLst>
                    </a:custGeom>
                    <ask:type>
                      <ask:lineSketchNone/>
                    </ask:type>
                  </ask:lineSketchStyleProps>
                </a:ext>
              </a:extLst>
            </a:ln>
          </p:spPr>
        </p:pic>
      </p:grpSp>
    </p:spTree>
    <p:extLst>
      <p:ext uri="{BB962C8B-B14F-4D97-AF65-F5344CB8AC3E}">
        <p14:creationId xmlns:p14="http://schemas.microsoft.com/office/powerpoint/2010/main" val="1620673990"/>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40EF0-F4EF-1F71-754D-44D3EB578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F1216-2E01-3876-B9ED-9C7A3E473030}"/>
              </a:ext>
            </a:extLst>
          </p:cNvPr>
          <p:cNvSpPr>
            <a:spLocks noGrp="1"/>
          </p:cNvSpPr>
          <p:nvPr>
            <p:ph type="title"/>
          </p:nvPr>
        </p:nvSpPr>
        <p:spPr/>
        <p:txBody>
          <a:bodyPr>
            <a:normAutofit/>
          </a:bodyPr>
          <a:lstStyle/>
          <a:p>
            <a:r>
              <a:rPr lang="en-US" sz="4000" dirty="0"/>
              <a:t>The Fault-Tolerant Core</a:t>
            </a:r>
          </a:p>
        </p:txBody>
      </p:sp>
      <p:sp>
        <p:nvSpPr>
          <p:cNvPr id="8" name="Title 1">
            <a:extLst>
              <a:ext uri="{FF2B5EF4-FFF2-40B4-BE49-F238E27FC236}">
                <a16:creationId xmlns:a16="http://schemas.microsoft.com/office/drawing/2014/main" id="{1CF0D3B4-8361-C781-765D-1BD6E5E4A20C}"/>
              </a:ext>
            </a:extLst>
          </p:cNvPr>
          <p:cNvSpPr txBox="1">
            <a:spLocks/>
          </p:cNvSpPr>
          <p:nvPr/>
        </p:nvSpPr>
        <p:spPr>
          <a:xfrm>
            <a:off x="838200" y="3651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The Fault-Tolerant Core | Simple Recipe</a:t>
            </a:r>
          </a:p>
        </p:txBody>
      </p:sp>
      <p:sp>
        <p:nvSpPr>
          <p:cNvPr id="9" name="Title 1">
            <a:extLst>
              <a:ext uri="{FF2B5EF4-FFF2-40B4-BE49-F238E27FC236}">
                <a16:creationId xmlns:a16="http://schemas.microsoft.com/office/drawing/2014/main" id="{E27E7A44-8FAA-5BD1-8FDF-BC6C5D523578}"/>
              </a:ext>
            </a:extLst>
          </p:cNvPr>
          <p:cNvSpPr txBox="1">
            <a:spLocks/>
          </p:cNvSpPr>
          <p:nvPr/>
        </p:nvSpPr>
        <p:spPr>
          <a:xfrm>
            <a:off x="838201" y="210343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solidFill>
              <a:srgbClr val="FFC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3200" dirty="0"/>
              <a:t>Persistent Data Stores</a:t>
            </a:r>
          </a:p>
        </p:txBody>
      </p:sp>
      <p:sp>
        <p:nvSpPr>
          <p:cNvPr id="10" name="Title 1">
            <a:extLst>
              <a:ext uri="{FF2B5EF4-FFF2-40B4-BE49-F238E27FC236}">
                <a16:creationId xmlns:a16="http://schemas.microsoft.com/office/drawing/2014/main" id="{C1DEFE56-005F-C5C7-B4B1-10FFCB9046D7}"/>
              </a:ext>
            </a:extLst>
          </p:cNvPr>
          <p:cNvSpPr txBox="1">
            <a:spLocks/>
          </p:cNvSpPr>
          <p:nvPr/>
        </p:nvSpPr>
        <p:spPr>
          <a:xfrm>
            <a:off x="6236043" y="2103438"/>
            <a:ext cx="5117757" cy="1325563"/>
          </a:xfrm>
          <a:custGeom>
            <a:avLst/>
            <a:gdLst>
              <a:gd name="connsiteX0" fmla="*/ 0 w 5117757"/>
              <a:gd name="connsiteY0" fmla="*/ 0 h 1325563"/>
              <a:gd name="connsiteX1" fmla="*/ 742075 w 5117757"/>
              <a:gd name="connsiteY1" fmla="*/ 0 h 1325563"/>
              <a:gd name="connsiteX2" fmla="*/ 1381794 w 5117757"/>
              <a:gd name="connsiteY2" fmla="*/ 0 h 1325563"/>
              <a:gd name="connsiteX3" fmla="*/ 2072692 w 5117757"/>
              <a:gd name="connsiteY3" fmla="*/ 0 h 1325563"/>
              <a:gd name="connsiteX4" fmla="*/ 2610056 w 5117757"/>
              <a:gd name="connsiteY4" fmla="*/ 0 h 1325563"/>
              <a:gd name="connsiteX5" fmla="*/ 3352131 w 5117757"/>
              <a:gd name="connsiteY5" fmla="*/ 0 h 1325563"/>
              <a:gd name="connsiteX6" fmla="*/ 3940673 w 5117757"/>
              <a:gd name="connsiteY6" fmla="*/ 0 h 1325563"/>
              <a:gd name="connsiteX7" fmla="*/ 4478037 w 5117757"/>
              <a:gd name="connsiteY7" fmla="*/ 0 h 1325563"/>
              <a:gd name="connsiteX8" fmla="*/ 5117757 w 5117757"/>
              <a:gd name="connsiteY8" fmla="*/ 0 h 1325563"/>
              <a:gd name="connsiteX9" fmla="*/ 5117757 w 5117757"/>
              <a:gd name="connsiteY9" fmla="*/ 662782 h 1325563"/>
              <a:gd name="connsiteX10" fmla="*/ 5117757 w 5117757"/>
              <a:gd name="connsiteY10" fmla="*/ 1325563 h 1325563"/>
              <a:gd name="connsiteX11" fmla="*/ 4529215 w 5117757"/>
              <a:gd name="connsiteY11" fmla="*/ 1325563 h 1325563"/>
              <a:gd name="connsiteX12" fmla="*/ 3838318 w 5117757"/>
              <a:gd name="connsiteY12" fmla="*/ 1325563 h 1325563"/>
              <a:gd name="connsiteX13" fmla="*/ 3096243 w 5117757"/>
              <a:gd name="connsiteY13" fmla="*/ 1325563 h 1325563"/>
              <a:gd name="connsiteX14" fmla="*/ 2558879 w 5117757"/>
              <a:gd name="connsiteY14" fmla="*/ 1325563 h 1325563"/>
              <a:gd name="connsiteX15" fmla="*/ 1816804 w 5117757"/>
              <a:gd name="connsiteY15" fmla="*/ 1325563 h 1325563"/>
              <a:gd name="connsiteX16" fmla="*/ 1074729 w 5117757"/>
              <a:gd name="connsiteY16" fmla="*/ 1325563 h 1325563"/>
              <a:gd name="connsiteX17" fmla="*/ 0 w 5117757"/>
              <a:gd name="connsiteY17" fmla="*/ 1325563 h 1325563"/>
              <a:gd name="connsiteX18" fmla="*/ 0 w 5117757"/>
              <a:gd name="connsiteY18" fmla="*/ 649526 h 1325563"/>
              <a:gd name="connsiteX19" fmla="*/ 0 w 5117757"/>
              <a:gd name="connsiteY19"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17757" h="1325563" fill="none" extrusionOk="0">
                <a:moveTo>
                  <a:pt x="0" y="0"/>
                </a:moveTo>
                <a:cubicBezTo>
                  <a:pt x="227120" y="-30437"/>
                  <a:pt x="453487" y="25812"/>
                  <a:pt x="742075" y="0"/>
                </a:cubicBezTo>
                <a:cubicBezTo>
                  <a:pt x="1030663" y="-25812"/>
                  <a:pt x="1069809" y="-15895"/>
                  <a:pt x="1381794" y="0"/>
                </a:cubicBezTo>
                <a:cubicBezTo>
                  <a:pt x="1693779" y="15895"/>
                  <a:pt x="1779121" y="5376"/>
                  <a:pt x="2072692" y="0"/>
                </a:cubicBezTo>
                <a:cubicBezTo>
                  <a:pt x="2366263" y="-5376"/>
                  <a:pt x="2406401" y="-9852"/>
                  <a:pt x="2610056" y="0"/>
                </a:cubicBezTo>
                <a:cubicBezTo>
                  <a:pt x="2813711" y="9852"/>
                  <a:pt x="3054072" y="-5906"/>
                  <a:pt x="3352131" y="0"/>
                </a:cubicBezTo>
                <a:cubicBezTo>
                  <a:pt x="3650191" y="5906"/>
                  <a:pt x="3694340" y="-28516"/>
                  <a:pt x="3940673" y="0"/>
                </a:cubicBezTo>
                <a:cubicBezTo>
                  <a:pt x="4187006" y="28516"/>
                  <a:pt x="4329507" y="-1687"/>
                  <a:pt x="4478037" y="0"/>
                </a:cubicBezTo>
                <a:cubicBezTo>
                  <a:pt x="4626567" y="1687"/>
                  <a:pt x="4864750" y="-28843"/>
                  <a:pt x="5117757" y="0"/>
                </a:cubicBezTo>
                <a:cubicBezTo>
                  <a:pt x="5089796" y="208052"/>
                  <a:pt x="5127247" y="526725"/>
                  <a:pt x="5117757" y="662782"/>
                </a:cubicBezTo>
                <a:cubicBezTo>
                  <a:pt x="5108267" y="798839"/>
                  <a:pt x="5134485" y="1150782"/>
                  <a:pt x="5117757" y="1325563"/>
                </a:cubicBezTo>
                <a:cubicBezTo>
                  <a:pt x="4956230" y="1335600"/>
                  <a:pt x="4805997" y="1303081"/>
                  <a:pt x="4529215" y="1325563"/>
                </a:cubicBezTo>
                <a:cubicBezTo>
                  <a:pt x="4252433" y="1348045"/>
                  <a:pt x="4099261" y="1320537"/>
                  <a:pt x="3838318" y="1325563"/>
                </a:cubicBezTo>
                <a:cubicBezTo>
                  <a:pt x="3577375" y="1330589"/>
                  <a:pt x="3317502" y="1348351"/>
                  <a:pt x="3096243" y="1325563"/>
                </a:cubicBezTo>
                <a:cubicBezTo>
                  <a:pt x="2874985" y="1302775"/>
                  <a:pt x="2791594" y="1325944"/>
                  <a:pt x="2558879" y="1325563"/>
                </a:cubicBezTo>
                <a:cubicBezTo>
                  <a:pt x="2326164" y="1325182"/>
                  <a:pt x="1988972" y="1312018"/>
                  <a:pt x="1816804" y="1325563"/>
                </a:cubicBezTo>
                <a:cubicBezTo>
                  <a:pt x="1644637" y="1339108"/>
                  <a:pt x="1407145" y="1298606"/>
                  <a:pt x="1074729" y="1325563"/>
                </a:cubicBezTo>
                <a:cubicBezTo>
                  <a:pt x="742314" y="1352520"/>
                  <a:pt x="327470" y="1301643"/>
                  <a:pt x="0" y="1325563"/>
                </a:cubicBezTo>
                <a:cubicBezTo>
                  <a:pt x="-23667" y="1116899"/>
                  <a:pt x="-11399" y="803630"/>
                  <a:pt x="0" y="649526"/>
                </a:cubicBezTo>
                <a:cubicBezTo>
                  <a:pt x="11399" y="495422"/>
                  <a:pt x="4243" y="226896"/>
                  <a:pt x="0" y="0"/>
                </a:cubicBezTo>
                <a:close/>
              </a:path>
              <a:path w="5117757" h="1325563" stroke="0" extrusionOk="0">
                <a:moveTo>
                  <a:pt x="0" y="0"/>
                </a:moveTo>
                <a:cubicBezTo>
                  <a:pt x="179518" y="-30267"/>
                  <a:pt x="400701" y="11074"/>
                  <a:pt x="690897" y="0"/>
                </a:cubicBezTo>
                <a:cubicBezTo>
                  <a:pt x="981093" y="-11074"/>
                  <a:pt x="1079590" y="12410"/>
                  <a:pt x="1279439" y="0"/>
                </a:cubicBezTo>
                <a:cubicBezTo>
                  <a:pt x="1479288" y="-12410"/>
                  <a:pt x="1728560" y="15444"/>
                  <a:pt x="1919159" y="0"/>
                </a:cubicBezTo>
                <a:cubicBezTo>
                  <a:pt x="2109758" y="-15444"/>
                  <a:pt x="2188414" y="20517"/>
                  <a:pt x="2456523" y="0"/>
                </a:cubicBezTo>
                <a:cubicBezTo>
                  <a:pt x="2724632" y="-20517"/>
                  <a:pt x="2836461" y="16847"/>
                  <a:pt x="3096243" y="0"/>
                </a:cubicBezTo>
                <a:cubicBezTo>
                  <a:pt x="3356025" y="-16847"/>
                  <a:pt x="3417450" y="-20115"/>
                  <a:pt x="3633607" y="0"/>
                </a:cubicBezTo>
                <a:cubicBezTo>
                  <a:pt x="3849764" y="20115"/>
                  <a:pt x="4087364" y="12357"/>
                  <a:pt x="4273327" y="0"/>
                </a:cubicBezTo>
                <a:cubicBezTo>
                  <a:pt x="4459290" y="-12357"/>
                  <a:pt x="4714349" y="5615"/>
                  <a:pt x="5117757" y="0"/>
                </a:cubicBezTo>
                <a:cubicBezTo>
                  <a:pt x="5146659" y="305385"/>
                  <a:pt x="5086046" y="467849"/>
                  <a:pt x="5117757" y="636270"/>
                </a:cubicBezTo>
                <a:cubicBezTo>
                  <a:pt x="5149469" y="804691"/>
                  <a:pt x="5119120" y="1137983"/>
                  <a:pt x="5117757" y="1325563"/>
                </a:cubicBezTo>
                <a:cubicBezTo>
                  <a:pt x="4918027" y="1295664"/>
                  <a:pt x="4746930" y="1323875"/>
                  <a:pt x="4426860" y="1325563"/>
                </a:cubicBezTo>
                <a:cubicBezTo>
                  <a:pt x="4106790" y="1327251"/>
                  <a:pt x="4010084" y="1303213"/>
                  <a:pt x="3838318" y="1325563"/>
                </a:cubicBezTo>
                <a:cubicBezTo>
                  <a:pt x="3666552" y="1347913"/>
                  <a:pt x="3277425" y="1341384"/>
                  <a:pt x="3096243" y="1325563"/>
                </a:cubicBezTo>
                <a:cubicBezTo>
                  <a:pt x="2915062" y="1309742"/>
                  <a:pt x="2699922" y="1353042"/>
                  <a:pt x="2456523" y="1325563"/>
                </a:cubicBezTo>
                <a:cubicBezTo>
                  <a:pt x="2213124" y="1298084"/>
                  <a:pt x="2054444" y="1313228"/>
                  <a:pt x="1867981" y="1325563"/>
                </a:cubicBezTo>
                <a:cubicBezTo>
                  <a:pt x="1681518" y="1337898"/>
                  <a:pt x="1446333" y="1344471"/>
                  <a:pt x="1177084" y="1325563"/>
                </a:cubicBezTo>
                <a:cubicBezTo>
                  <a:pt x="907835" y="1306655"/>
                  <a:pt x="334110" y="1370718"/>
                  <a:pt x="0" y="1325563"/>
                </a:cubicBezTo>
                <a:cubicBezTo>
                  <a:pt x="3788" y="1026112"/>
                  <a:pt x="10141" y="975846"/>
                  <a:pt x="0" y="702548"/>
                </a:cubicBezTo>
                <a:cubicBezTo>
                  <a:pt x="-10141" y="429251"/>
                  <a:pt x="-17681" y="315180"/>
                  <a:pt x="0" y="0"/>
                </a:cubicBezTo>
                <a:close/>
              </a:path>
            </a:pathLst>
          </a:custGeom>
          <a:ln w="28575">
            <a:solidFill>
              <a:srgbClr val="FFC000"/>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3200" dirty="0"/>
              <a:t>Replication aka Consensus</a:t>
            </a:r>
          </a:p>
        </p:txBody>
      </p:sp>
      <p:sp>
        <p:nvSpPr>
          <p:cNvPr id="14" name="Title 1">
            <a:extLst>
              <a:ext uri="{FF2B5EF4-FFF2-40B4-BE49-F238E27FC236}">
                <a16:creationId xmlns:a16="http://schemas.microsoft.com/office/drawing/2014/main" id="{AAF023B3-B32C-0AE2-42F7-11762CC2BBBE}"/>
              </a:ext>
            </a:extLst>
          </p:cNvPr>
          <p:cNvSpPr txBox="1">
            <a:spLocks/>
          </p:cNvSpPr>
          <p:nvPr/>
        </p:nvSpPr>
        <p:spPr>
          <a:xfrm>
            <a:off x="838200" y="3676864"/>
            <a:ext cx="5117757" cy="2295933"/>
          </a:xfrm>
          <a:custGeom>
            <a:avLst/>
            <a:gdLst>
              <a:gd name="connsiteX0" fmla="*/ 0 w 5117757"/>
              <a:gd name="connsiteY0" fmla="*/ 0 h 2295933"/>
              <a:gd name="connsiteX1" fmla="*/ 588542 w 5117757"/>
              <a:gd name="connsiteY1" fmla="*/ 0 h 2295933"/>
              <a:gd name="connsiteX2" fmla="*/ 1228262 w 5117757"/>
              <a:gd name="connsiteY2" fmla="*/ 0 h 2295933"/>
              <a:gd name="connsiteX3" fmla="*/ 1970336 w 5117757"/>
              <a:gd name="connsiteY3" fmla="*/ 0 h 2295933"/>
              <a:gd name="connsiteX4" fmla="*/ 2661234 w 5117757"/>
              <a:gd name="connsiteY4" fmla="*/ 0 h 2295933"/>
              <a:gd name="connsiteX5" fmla="*/ 3147421 w 5117757"/>
              <a:gd name="connsiteY5" fmla="*/ 0 h 2295933"/>
              <a:gd name="connsiteX6" fmla="*/ 3735963 w 5117757"/>
              <a:gd name="connsiteY6" fmla="*/ 0 h 2295933"/>
              <a:gd name="connsiteX7" fmla="*/ 4478037 w 5117757"/>
              <a:gd name="connsiteY7" fmla="*/ 0 h 2295933"/>
              <a:gd name="connsiteX8" fmla="*/ 5117757 w 5117757"/>
              <a:gd name="connsiteY8" fmla="*/ 0 h 2295933"/>
              <a:gd name="connsiteX9" fmla="*/ 5117757 w 5117757"/>
              <a:gd name="connsiteY9" fmla="*/ 596943 h 2295933"/>
              <a:gd name="connsiteX10" fmla="*/ 5117757 w 5117757"/>
              <a:gd name="connsiteY10" fmla="*/ 1102048 h 2295933"/>
              <a:gd name="connsiteX11" fmla="*/ 5117757 w 5117757"/>
              <a:gd name="connsiteY11" fmla="*/ 1630112 h 2295933"/>
              <a:gd name="connsiteX12" fmla="*/ 5117757 w 5117757"/>
              <a:gd name="connsiteY12" fmla="*/ 2295933 h 2295933"/>
              <a:gd name="connsiteX13" fmla="*/ 4580393 w 5117757"/>
              <a:gd name="connsiteY13" fmla="*/ 2295933 h 2295933"/>
              <a:gd name="connsiteX14" fmla="*/ 4094206 w 5117757"/>
              <a:gd name="connsiteY14" fmla="*/ 2295933 h 2295933"/>
              <a:gd name="connsiteX15" fmla="*/ 3608019 w 5117757"/>
              <a:gd name="connsiteY15" fmla="*/ 2295933 h 2295933"/>
              <a:gd name="connsiteX16" fmla="*/ 2917121 w 5117757"/>
              <a:gd name="connsiteY16" fmla="*/ 2295933 h 2295933"/>
              <a:gd name="connsiteX17" fmla="*/ 2430935 w 5117757"/>
              <a:gd name="connsiteY17" fmla="*/ 2295933 h 2295933"/>
              <a:gd name="connsiteX18" fmla="*/ 1791215 w 5117757"/>
              <a:gd name="connsiteY18" fmla="*/ 2295933 h 2295933"/>
              <a:gd name="connsiteX19" fmla="*/ 1253850 w 5117757"/>
              <a:gd name="connsiteY19" fmla="*/ 2295933 h 2295933"/>
              <a:gd name="connsiteX20" fmla="*/ 614131 w 5117757"/>
              <a:gd name="connsiteY20" fmla="*/ 2295933 h 2295933"/>
              <a:gd name="connsiteX21" fmla="*/ 0 w 5117757"/>
              <a:gd name="connsiteY21" fmla="*/ 2295933 h 2295933"/>
              <a:gd name="connsiteX22" fmla="*/ 0 w 5117757"/>
              <a:gd name="connsiteY22" fmla="*/ 1721950 h 2295933"/>
              <a:gd name="connsiteX23" fmla="*/ 0 w 5117757"/>
              <a:gd name="connsiteY23" fmla="*/ 1170926 h 2295933"/>
              <a:gd name="connsiteX24" fmla="*/ 0 w 5117757"/>
              <a:gd name="connsiteY24" fmla="*/ 619902 h 2295933"/>
              <a:gd name="connsiteX25" fmla="*/ 0 w 5117757"/>
              <a:gd name="connsiteY25" fmla="*/ 0 h 22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17757" h="2295933" fill="none" extrusionOk="0">
                <a:moveTo>
                  <a:pt x="0" y="0"/>
                </a:moveTo>
                <a:cubicBezTo>
                  <a:pt x="142937" y="19075"/>
                  <a:pt x="355268" y="8425"/>
                  <a:pt x="588542" y="0"/>
                </a:cubicBezTo>
                <a:cubicBezTo>
                  <a:pt x="821816" y="-8425"/>
                  <a:pt x="1045528" y="1953"/>
                  <a:pt x="1228262" y="0"/>
                </a:cubicBezTo>
                <a:cubicBezTo>
                  <a:pt x="1410996" y="-1953"/>
                  <a:pt x="1803568" y="18517"/>
                  <a:pt x="1970336" y="0"/>
                </a:cubicBezTo>
                <a:cubicBezTo>
                  <a:pt x="2137104" y="-18517"/>
                  <a:pt x="2405862" y="-24022"/>
                  <a:pt x="2661234" y="0"/>
                </a:cubicBezTo>
                <a:cubicBezTo>
                  <a:pt x="2916606" y="24022"/>
                  <a:pt x="3026339" y="-23099"/>
                  <a:pt x="3147421" y="0"/>
                </a:cubicBezTo>
                <a:cubicBezTo>
                  <a:pt x="3268503" y="23099"/>
                  <a:pt x="3587076" y="17667"/>
                  <a:pt x="3735963" y="0"/>
                </a:cubicBezTo>
                <a:cubicBezTo>
                  <a:pt x="3884850" y="-17667"/>
                  <a:pt x="4292453" y="2617"/>
                  <a:pt x="4478037" y="0"/>
                </a:cubicBezTo>
                <a:cubicBezTo>
                  <a:pt x="4663621" y="-2617"/>
                  <a:pt x="4927128" y="23614"/>
                  <a:pt x="5117757" y="0"/>
                </a:cubicBezTo>
                <a:cubicBezTo>
                  <a:pt x="5104219" y="179800"/>
                  <a:pt x="5096770" y="387519"/>
                  <a:pt x="5117757" y="596943"/>
                </a:cubicBezTo>
                <a:cubicBezTo>
                  <a:pt x="5138744" y="806367"/>
                  <a:pt x="5142719" y="996487"/>
                  <a:pt x="5117757" y="1102048"/>
                </a:cubicBezTo>
                <a:cubicBezTo>
                  <a:pt x="5092795" y="1207609"/>
                  <a:pt x="5102240" y="1445112"/>
                  <a:pt x="5117757" y="1630112"/>
                </a:cubicBezTo>
                <a:cubicBezTo>
                  <a:pt x="5133274" y="1815112"/>
                  <a:pt x="5090732" y="2021459"/>
                  <a:pt x="5117757" y="2295933"/>
                </a:cubicBezTo>
                <a:cubicBezTo>
                  <a:pt x="4911697" y="2288194"/>
                  <a:pt x="4727921" y="2274541"/>
                  <a:pt x="4580393" y="2295933"/>
                </a:cubicBezTo>
                <a:cubicBezTo>
                  <a:pt x="4432865" y="2317325"/>
                  <a:pt x="4280266" y="2288666"/>
                  <a:pt x="4094206" y="2295933"/>
                </a:cubicBezTo>
                <a:cubicBezTo>
                  <a:pt x="3908146" y="2303200"/>
                  <a:pt x="3796788" y="2295538"/>
                  <a:pt x="3608019" y="2295933"/>
                </a:cubicBezTo>
                <a:cubicBezTo>
                  <a:pt x="3419250" y="2296328"/>
                  <a:pt x="3157012" y="2264325"/>
                  <a:pt x="2917121" y="2295933"/>
                </a:cubicBezTo>
                <a:cubicBezTo>
                  <a:pt x="2677230" y="2327541"/>
                  <a:pt x="2576201" y="2289353"/>
                  <a:pt x="2430935" y="2295933"/>
                </a:cubicBezTo>
                <a:cubicBezTo>
                  <a:pt x="2285669" y="2302513"/>
                  <a:pt x="2102467" y="2273992"/>
                  <a:pt x="1791215" y="2295933"/>
                </a:cubicBezTo>
                <a:cubicBezTo>
                  <a:pt x="1479963" y="2317874"/>
                  <a:pt x="1430199" y="2321148"/>
                  <a:pt x="1253850" y="2295933"/>
                </a:cubicBezTo>
                <a:cubicBezTo>
                  <a:pt x="1077501" y="2270718"/>
                  <a:pt x="871388" y="2324538"/>
                  <a:pt x="614131" y="2295933"/>
                </a:cubicBezTo>
                <a:cubicBezTo>
                  <a:pt x="356874" y="2267328"/>
                  <a:pt x="157281" y="2319775"/>
                  <a:pt x="0" y="2295933"/>
                </a:cubicBezTo>
                <a:cubicBezTo>
                  <a:pt x="11729" y="2047941"/>
                  <a:pt x="26543" y="1974735"/>
                  <a:pt x="0" y="1721950"/>
                </a:cubicBezTo>
                <a:cubicBezTo>
                  <a:pt x="-26543" y="1469165"/>
                  <a:pt x="-23109" y="1442529"/>
                  <a:pt x="0" y="1170926"/>
                </a:cubicBezTo>
                <a:cubicBezTo>
                  <a:pt x="23109" y="899323"/>
                  <a:pt x="-6955" y="743421"/>
                  <a:pt x="0" y="619902"/>
                </a:cubicBezTo>
                <a:cubicBezTo>
                  <a:pt x="6955" y="496383"/>
                  <a:pt x="-18383" y="302983"/>
                  <a:pt x="0" y="0"/>
                </a:cubicBezTo>
                <a:close/>
              </a:path>
              <a:path w="5117757" h="229593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2385" y="292399"/>
                  <a:pt x="5116179" y="371008"/>
                  <a:pt x="5117757" y="619902"/>
                </a:cubicBezTo>
                <a:cubicBezTo>
                  <a:pt x="5119335" y="868796"/>
                  <a:pt x="5126098" y="917803"/>
                  <a:pt x="5117757" y="1147967"/>
                </a:cubicBezTo>
                <a:cubicBezTo>
                  <a:pt x="5109416" y="1378131"/>
                  <a:pt x="5126776" y="1538451"/>
                  <a:pt x="5117757" y="1721950"/>
                </a:cubicBezTo>
                <a:cubicBezTo>
                  <a:pt x="5108738" y="1905449"/>
                  <a:pt x="5107275" y="2072487"/>
                  <a:pt x="5117757" y="2295933"/>
                </a:cubicBezTo>
                <a:cubicBezTo>
                  <a:pt x="4881700" y="2275815"/>
                  <a:pt x="4815598" y="2305719"/>
                  <a:pt x="4631570" y="2295933"/>
                </a:cubicBezTo>
                <a:cubicBezTo>
                  <a:pt x="4447542" y="2286147"/>
                  <a:pt x="4227401" y="2332113"/>
                  <a:pt x="3889495" y="2295933"/>
                </a:cubicBezTo>
                <a:cubicBezTo>
                  <a:pt x="3551589" y="2259753"/>
                  <a:pt x="3540712" y="2298046"/>
                  <a:pt x="3352131" y="2295933"/>
                </a:cubicBezTo>
                <a:cubicBezTo>
                  <a:pt x="3163550" y="2293820"/>
                  <a:pt x="2989796" y="2272308"/>
                  <a:pt x="2712411" y="2295933"/>
                </a:cubicBezTo>
                <a:cubicBezTo>
                  <a:pt x="2435026" y="2319558"/>
                  <a:pt x="2252709" y="2304759"/>
                  <a:pt x="1970336" y="2295933"/>
                </a:cubicBezTo>
                <a:cubicBezTo>
                  <a:pt x="1687964" y="2287107"/>
                  <a:pt x="1593618" y="2292822"/>
                  <a:pt x="1330617" y="2295933"/>
                </a:cubicBezTo>
                <a:cubicBezTo>
                  <a:pt x="1067616" y="2299044"/>
                  <a:pt x="1049103" y="2277278"/>
                  <a:pt x="844430" y="2295933"/>
                </a:cubicBezTo>
                <a:cubicBezTo>
                  <a:pt x="639757" y="2314588"/>
                  <a:pt x="276306" y="2306501"/>
                  <a:pt x="0" y="2295933"/>
                </a:cubicBezTo>
                <a:cubicBezTo>
                  <a:pt x="13478" y="2105335"/>
                  <a:pt x="-14883" y="1924895"/>
                  <a:pt x="0" y="1676031"/>
                </a:cubicBezTo>
                <a:cubicBezTo>
                  <a:pt x="14883" y="1427167"/>
                  <a:pt x="-1427" y="1223316"/>
                  <a:pt x="0" y="1056129"/>
                </a:cubicBezTo>
                <a:cubicBezTo>
                  <a:pt x="1427" y="888942"/>
                  <a:pt x="-32673" y="371070"/>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Provide an abstraction of a </a:t>
            </a:r>
            <a:br>
              <a:rPr lang="en-US" sz="2400" dirty="0">
                <a:solidFill>
                  <a:schemeClr val="tx1"/>
                </a:solidFill>
                <a:latin typeface="Avenir Light" panose="020B0402020203020204" pitchFamily="34" charset="77"/>
              </a:rPr>
            </a:br>
            <a:r>
              <a:rPr lang="en-US" sz="2400" dirty="0">
                <a:solidFill>
                  <a:schemeClr val="tx1"/>
                </a:solidFill>
                <a:latin typeface="Avenir Light" panose="020B0402020203020204" pitchFamily="34" charset="77"/>
              </a:rPr>
              <a:t>fault-tolerant data store</a:t>
            </a:r>
          </a:p>
          <a:p>
            <a:pPr marL="342900" indent="-342900">
              <a:buClr>
                <a:srgbClr val="FFC000"/>
              </a:buClr>
              <a:buFont typeface="Wingdings" pitchFamily="2" charset="2"/>
              <a:buChar char="ü"/>
            </a:pPr>
            <a:endParaRPr lang="en-US" sz="2400" dirty="0">
              <a:solidFill>
                <a:schemeClr val="tx1"/>
              </a:solidFill>
              <a:latin typeface="Avenir Light" panose="020B0402020203020204" pitchFamily="34" charset="77"/>
            </a:endParaRPr>
          </a:p>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Tolerate a few server failures [*]</a:t>
            </a:r>
          </a:p>
        </p:txBody>
      </p:sp>
      <p:sp>
        <p:nvSpPr>
          <p:cNvPr id="15" name="Title 1">
            <a:extLst>
              <a:ext uri="{FF2B5EF4-FFF2-40B4-BE49-F238E27FC236}">
                <a16:creationId xmlns:a16="http://schemas.microsoft.com/office/drawing/2014/main" id="{94833E42-0A73-79CB-954F-E7BFC2BB623B}"/>
              </a:ext>
            </a:extLst>
          </p:cNvPr>
          <p:cNvSpPr txBox="1">
            <a:spLocks/>
          </p:cNvSpPr>
          <p:nvPr/>
        </p:nvSpPr>
        <p:spPr>
          <a:xfrm>
            <a:off x="6096000" y="3676864"/>
            <a:ext cx="5117757" cy="2295933"/>
          </a:xfrm>
          <a:custGeom>
            <a:avLst/>
            <a:gdLst>
              <a:gd name="connsiteX0" fmla="*/ 0 w 5117757"/>
              <a:gd name="connsiteY0" fmla="*/ 0 h 2295933"/>
              <a:gd name="connsiteX1" fmla="*/ 588542 w 5117757"/>
              <a:gd name="connsiteY1" fmla="*/ 0 h 2295933"/>
              <a:gd name="connsiteX2" fmla="*/ 1228262 w 5117757"/>
              <a:gd name="connsiteY2" fmla="*/ 0 h 2295933"/>
              <a:gd name="connsiteX3" fmla="*/ 1970336 w 5117757"/>
              <a:gd name="connsiteY3" fmla="*/ 0 h 2295933"/>
              <a:gd name="connsiteX4" fmla="*/ 2661234 w 5117757"/>
              <a:gd name="connsiteY4" fmla="*/ 0 h 2295933"/>
              <a:gd name="connsiteX5" fmla="*/ 3147421 w 5117757"/>
              <a:gd name="connsiteY5" fmla="*/ 0 h 2295933"/>
              <a:gd name="connsiteX6" fmla="*/ 3735963 w 5117757"/>
              <a:gd name="connsiteY6" fmla="*/ 0 h 2295933"/>
              <a:gd name="connsiteX7" fmla="*/ 4478037 w 5117757"/>
              <a:gd name="connsiteY7" fmla="*/ 0 h 2295933"/>
              <a:gd name="connsiteX8" fmla="*/ 5117757 w 5117757"/>
              <a:gd name="connsiteY8" fmla="*/ 0 h 2295933"/>
              <a:gd name="connsiteX9" fmla="*/ 5117757 w 5117757"/>
              <a:gd name="connsiteY9" fmla="*/ 596943 h 2295933"/>
              <a:gd name="connsiteX10" fmla="*/ 5117757 w 5117757"/>
              <a:gd name="connsiteY10" fmla="*/ 1102048 h 2295933"/>
              <a:gd name="connsiteX11" fmla="*/ 5117757 w 5117757"/>
              <a:gd name="connsiteY11" fmla="*/ 1630112 h 2295933"/>
              <a:gd name="connsiteX12" fmla="*/ 5117757 w 5117757"/>
              <a:gd name="connsiteY12" fmla="*/ 2295933 h 2295933"/>
              <a:gd name="connsiteX13" fmla="*/ 4580393 w 5117757"/>
              <a:gd name="connsiteY13" fmla="*/ 2295933 h 2295933"/>
              <a:gd name="connsiteX14" fmla="*/ 4094206 w 5117757"/>
              <a:gd name="connsiteY14" fmla="*/ 2295933 h 2295933"/>
              <a:gd name="connsiteX15" fmla="*/ 3608019 w 5117757"/>
              <a:gd name="connsiteY15" fmla="*/ 2295933 h 2295933"/>
              <a:gd name="connsiteX16" fmla="*/ 2917121 w 5117757"/>
              <a:gd name="connsiteY16" fmla="*/ 2295933 h 2295933"/>
              <a:gd name="connsiteX17" fmla="*/ 2430935 w 5117757"/>
              <a:gd name="connsiteY17" fmla="*/ 2295933 h 2295933"/>
              <a:gd name="connsiteX18" fmla="*/ 1791215 w 5117757"/>
              <a:gd name="connsiteY18" fmla="*/ 2295933 h 2295933"/>
              <a:gd name="connsiteX19" fmla="*/ 1253850 w 5117757"/>
              <a:gd name="connsiteY19" fmla="*/ 2295933 h 2295933"/>
              <a:gd name="connsiteX20" fmla="*/ 614131 w 5117757"/>
              <a:gd name="connsiteY20" fmla="*/ 2295933 h 2295933"/>
              <a:gd name="connsiteX21" fmla="*/ 0 w 5117757"/>
              <a:gd name="connsiteY21" fmla="*/ 2295933 h 2295933"/>
              <a:gd name="connsiteX22" fmla="*/ 0 w 5117757"/>
              <a:gd name="connsiteY22" fmla="*/ 1721950 h 2295933"/>
              <a:gd name="connsiteX23" fmla="*/ 0 w 5117757"/>
              <a:gd name="connsiteY23" fmla="*/ 1170926 h 2295933"/>
              <a:gd name="connsiteX24" fmla="*/ 0 w 5117757"/>
              <a:gd name="connsiteY24" fmla="*/ 619902 h 2295933"/>
              <a:gd name="connsiteX25" fmla="*/ 0 w 5117757"/>
              <a:gd name="connsiteY25" fmla="*/ 0 h 22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17757" h="2295933" fill="none" extrusionOk="0">
                <a:moveTo>
                  <a:pt x="0" y="0"/>
                </a:moveTo>
                <a:cubicBezTo>
                  <a:pt x="142937" y="19075"/>
                  <a:pt x="355268" y="8425"/>
                  <a:pt x="588542" y="0"/>
                </a:cubicBezTo>
                <a:cubicBezTo>
                  <a:pt x="821816" y="-8425"/>
                  <a:pt x="1045528" y="1953"/>
                  <a:pt x="1228262" y="0"/>
                </a:cubicBezTo>
                <a:cubicBezTo>
                  <a:pt x="1410996" y="-1953"/>
                  <a:pt x="1803568" y="18517"/>
                  <a:pt x="1970336" y="0"/>
                </a:cubicBezTo>
                <a:cubicBezTo>
                  <a:pt x="2137104" y="-18517"/>
                  <a:pt x="2405862" y="-24022"/>
                  <a:pt x="2661234" y="0"/>
                </a:cubicBezTo>
                <a:cubicBezTo>
                  <a:pt x="2916606" y="24022"/>
                  <a:pt x="3026339" y="-23099"/>
                  <a:pt x="3147421" y="0"/>
                </a:cubicBezTo>
                <a:cubicBezTo>
                  <a:pt x="3268503" y="23099"/>
                  <a:pt x="3587076" y="17667"/>
                  <a:pt x="3735963" y="0"/>
                </a:cubicBezTo>
                <a:cubicBezTo>
                  <a:pt x="3884850" y="-17667"/>
                  <a:pt x="4292453" y="2617"/>
                  <a:pt x="4478037" y="0"/>
                </a:cubicBezTo>
                <a:cubicBezTo>
                  <a:pt x="4663621" y="-2617"/>
                  <a:pt x="4927128" y="23614"/>
                  <a:pt x="5117757" y="0"/>
                </a:cubicBezTo>
                <a:cubicBezTo>
                  <a:pt x="5104219" y="179800"/>
                  <a:pt x="5096770" y="387519"/>
                  <a:pt x="5117757" y="596943"/>
                </a:cubicBezTo>
                <a:cubicBezTo>
                  <a:pt x="5138744" y="806367"/>
                  <a:pt x="5142719" y="996487"/>
                  <a:pt x="5117757" y="1102048"/>
                </a:cubicBezTo>
                <a:cubicBezTo>
                  <a:pt x="5092795" y="1207609"/>
                  <a:pt x="5102240" y="1445112"/>
                  <a:pt x="5117757" y="1630112"/>
                </a:cubicBezTo>
                <a:cubicBezTo>
                  <a:pt x="5133274" y="1815112"/>
                  <a:pt x="5090732" y="2021459"/>
                  <a:pt x="5117757" y="2295933"/>
                </a:cubicBezTo>
                <a:cubicBezTo>
                  <a:pt x="4911697" y="2288194"/>
                  <a:pt x="4727921" y="2274541"/>
                  <a:pt x="4580393" y="2295933"/>
                </a:cubicBezTo>
                <a:cubicBezTo>
                  <a:pt x="4432865" y="2317325"/>
                  <a:pt x="4280266" y="2288666"/>
                  <a:pt x="4094206" y="2295933"/>
                </a:cubicBezTo>
                <a:cubicBezTo>
                  <a:pt x="3908146" y="2303200"/>
                  <a:pt x="3796788" y="2295538"/>
                  <a:pt x="3608019" y="2295933"/>
                </a:cubicBezTo>
                <a:cubicBezTo>
                  <a:pt x="3419250" y="2296328"/>
                  <a:pt x="3157012" y="2264325"/>
                  <a:pt x="2917121" y="2295933"/>
                </a:cubicBezTo>
                <a:cubicBezTo>
                  <a:pt x="2677230" y="2327541"/>
                  <a:pt x="2576201" y="2289353"/>
                  <a:pt x="2430935" y="2295933"/>
                </a:cubicBezTo>
                <a:cubicBezTo>
                  <a:pt x="2285669" y="2302513"/>
                  <a:pt x="2102467" y="2273992"/>
                  <a:pt x="1791215" y="2295933"/>
                </a:cubicBezTo>
                <a:cubicBezTo>
                  <a:pt x="1479963" y="2317874"/>
                  <a:pt x="1430199" y="2321148"/>
                  <a:pt x="1253850" y="2295933"/>
                </a:cubicBezTo>
                <a:cubicBezTo>
                  <a:pt x="1077501" y="2270718"/>
                  <a:pt x="871388" y="2324538"/>
                  <a:pt x="614131" y="2295933"/>
                </a:cubicBezTo>
                <a:cubicBezTo>
                  <a:pt x="356874" y="2267328"/>
                  <a:pt x="157281" y="2319775"/>
                  <a:pt x="0" y="2295933"/>
                </a:cubicBezTo>
                <a:cubicBezTo>
                  <a:pt x="11729" y="2047941"/>
                  <a:pt x="26543" y="1974735"/>
                  <a:pt x="0" y="1721950"/>
                </a:cubicBezTo>
                <a:cubicBezTo>
                  <a:pt x="-26543" y="1469165"/>
                  <a:pt x="-23109" y="1442529"/>
                  <a:pt x="0" y="1170926"/>
                </a:cubicBezTo>
                <a:cubicBezTo>
                  <a:pt x="23109" y="899323"/>
                  <a:pt x="-6955" y="743421"/>
                  <a:pt x="0" y="619902"/>
                </a:cubicBezTo>
                <a:cubicBezTo>
                  <a:pt x="6955" y="496383"/>
                  <a:pt x="-18383" y="302983"/>
                  <a:pt x="0" y="0"/>
                </a:cubicBezTo>
                <a:close/>
              </a:path>
              <a:path w="5117757" h="229593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2385" y="292399"/>
                  <a:pt x="5116179" y="371008"/>
                  <a:pt x="5117757" y="619902"/>
                </a:cubicBezTo>
                <a:cubicBezTo>
                  <a:pt x="5119335" y="868796"/>
                  <a:pt x="5126098" y="917803"/>
                  <a:pt x="5117757" y="1147967"/>
                </a:cubicBezTo>
                <a:cubicBezTo>
                  <a:pt x="5109416" y="1378131"/>
                  <a:pt x="5126776" y="1538451"/>
                  <a:pt x="5117757" y="1721950"/>
                </a:cubicBezTo>
                <a:cubicBezTo>
                  <a:pt x="5108738" y="1905449"/>
                  <a:pt x="5107275" y="2072487"/>
                  <a:pt x="5117757" y="2295933"/>
                </a:cubicBezTo>
                <a:cubicBezTo>
                  <a:pt x="4881700" y="2275815"/>
                  <a:pt x="4815598" y="2305719"/>
                  <a:pt x="4631570" y="2295933"/>
                </a:cubicBezTo>
                <a:cubicBezTo>
                  <a:pt x="4447542" y="2286147"/>
                  <a:pt x="4227401" y="2332113"/>
                  <a:pt x="3889495" y="2295933"/>
                </a:cubicBezTo>
                <a:cubicBezTo>
                  <a:pt x="3551589" y="2259753"/>
                  <a:pt x="3540712" y="2298046"/>
                  <a:pt x="3352131" y="2295933"/>
                </a:cubicBezTo>
                <a:cubicBezTo>
                  <a:pt x="3163550" y="2293820"/>
                  <a:pt x="2989796" y="2272308"/>
                  <a:pt x="2712411" y="2295933"/>
                </a:cubicBezTo>
                <a:cubicBezTo>
                  <a:pt x="2435026" y="2319558"/>
                  <a:pt x="2252709" y="2304759"/>
                  <a:pt x="1970336" y="2295933"/>
                </a:cubicBezTo>
                <a:cubicBezTo>
                  <a:pt x="1687964" y="2287107"/>
                  <a:pt x="1593618" y="2292822"/>
                  <a:pt x="1330617" y="2295933"/>
                </a:cubicBezTo>
                <a:cubicBezTo>
                  <a:pt x="1067616" y="2299044"/>
                  <a:pt x="1049103" y="2277278"/>
                  <a:pt x="844430" y="2295933"/>
                </a:cubicBezTo>
                <a:cubicBezTo>
                  <a:pt x="639757" y="2314588"/>
                  <a:pt x="276306" y="2306501"/>
                  <a:pt x="0" y="2295933"/>
                </a:cubicBezTo>
                <a:cubicBezTo>
                  <a:pt x="13478" y="2105335"/>
                  <a:pt x="-14883" y="1924895"/>
                  <a:pt x="0" y="1676031"/>
                </a:cubicBezTo>
                <a:cubicBezTo>
                  <a:pt x="14883" y="1427167"/>
                  <a:pt x="-1427" y="1223316"/>
                  <a:pt x="0" y="1056129"/>
                </a:cubicBezTo>
                <a:cubicBezTo>
                  <a:pt x="1427" y="888942"/>
                  <a:pt x="-32673" y="371070"/>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Applications store some state</a:t>
            </a:r>
            <a:br>
              <a:rPr lang="en-US" sz="2400" dirty="0">
                <a:solidFill>
                  <a:schemeClr val="tx1"/>
                </a:solidFill>
                <a:latin typeface="Avenir Light" panose="020B0402020203020204" pitchFamily="34" charset="77"/>
              </a:rPr>
            </a:br>
            <a:r>
              <a:rPr lang="en-US" sz="2400" dirty="0">
                <a:solidFill>
                  <a:schemeClr val="tx1"/>
                </a:solidFill>
                <a:latin typeface="Avenir Light" panose="020B0402020203020204" pitchFamily="34" charset="77"/>
              </a:rPr>
              <a:t>(often a small amount of data)</a:t>
            </a:r>
          </a:p>
          <a:p>
            <a:pPr marL="342900" indent="-342900">
              <a:buClr>
                <a:srgbClr val="FFC000"/>
              </a:buClr>
              <a:buFont typeface="Wingdings" pitchFamily="2" charset="2"/>
              <a:buChar char="ü"/>
            </a:pPr>
            <a:endParaRPr lang="en-US" sz="2400" dirty="0">
              <a:solidFill>
                <a:schemeClr val="tx1"/>
              </a:solidFill>
              <a:latin typeface="Avenir Light" panose="020B0402020203020204" pitchFamily="34" charset="77"/>
            </a:endParaRPr>
          </a:p>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Internally, these stores replicate the data to multiple servers</a:t>
            </a:r>
          </a:p>
        </p:txBody>
      </p:sp>
    </p:spTree>
    <p:extLst>
      <p:ext uri="{BB962C8B-B14F-4D97-AF65-F5344CB8AC3E}">
        <p14:creationId xmlns:p14="http://schemas.microsoft.com/office/powerpoint/2010/main" val="289935644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C33DF-C8EF-ACFF-1D63-3DB42D75875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CF82A23-2D8F-CC90-DB89-51552DE73D9F}"/>
              </a:ext>
            </a:extLst>
          </p:cNvPr>
          <p:cNvSpPr txBox="1">
            <a:spLocks/>
          </p:cNvSpPr>
          <p:nvPr/>
        </p:nvSpPr>
        <p:spPr>
          <a:xfrm>
            <a:off x="838200" y="37748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dirty="0">
                <a:latin typeface="Avenir Light" panose="020B0402020203020204" pitchFamily="34" charset="77"/>
              </a:rPr>
              <a:t>Persistent Data Stores</a:t>
            </a:r>
          </a:p>
        </p:txBody>
      </p:sp>
      <p:sp>
        <p:nvSpPr>
          <p:cNvPr id="9" name="TextBox 8">
            <a:extLst>
              <a:ext uri="{FF2B5EF4-FFF2-40B4-BE49-F238E27FC236}">
                <a16:creationId xmlns:a16="http://schemas.microsoft.com/office/drawing/2014/main" id="{CB9BF3CE-75EC-3D4C-B20A-71AD0451304A}"/>
              </a:ext>
            </a:extLst>
          </p:cNvPr>
          <p:cNvSpPr txBox="1"/>
          <p:nvPr/>
        </p:nvSpPr>
        <p:spPr>
          <a:xfrm>
            <a:off x="11837773" y="1705232"/>
            <a:ext cx="184731" cy="369332"/>
          </a:xfrm>
          <a:prstGeom prst="rect">
            <a:avLst/>
          </a:prstGeom>
          <a:noFill/>
        </p:spPr>
        <p:txBody>
          <a:bodyPr wrap="none" rtlCol="0">
            <a:spAutoFit/>
          </a:bodyPr>
          <a:lstStyle/>
          <a:p>
            <a:endParaRPr lang="en-US" dirty="0"/>
          </a:p>
        </p:txBody>
      </p:sp>
      <p:grpSp>
        <p:nvGrpSpPr>
          <p:cNvPr id="4" name="Group 3">
            <a:extLst>
              <a:ext uri="{FF2B5EF4-FFF2-40B4-BE49-F238E27FC236}">
                <a16:creationId xmlns:a16="http://schemas.microsoft.com/office/drawing/2014/main" id="{A0A5AFBD-5C28-0A97-C7CF-223C2148F2BE}"/>
              </a:ext>
            </a:extLst>
          </p:cNvPr>
          <p:cNvGrpSpPr/>
          <p:nvPr/>
        </p:nvGrpSpPr>
        <p:grpSpPr>
          <a:xfrm>
            <a:off x="759610" y="1703044"/>
            <a:ext cx="2377306" cy="950922"/>
            <a:chOff x="3953" y="5170"/>
            <a:chExt cx="2377306" cy="950922"/>
          </a:xfrm>
        </p:grpSpPr>
        <p:sp>
          <p:nvSpPr>
            <p:cNvPr id="17" name="Rectangle 16">
              <a:extLst>
                <a:ext uri="{FF2B5EF4-FFF2-40B4-BE49-F238E27FC236}">
                  <a16:creationId xmlns:a16="http://schemas.microsoft.com/office/drawing/2014/main" id="{9D3BE3C8-C58B-66E2-D249-515992101416}"/>
                </a:ext>
              </a:extLst>
            </p:cNvPr>
            <p:cNvSpPr/>
            <p:nvPr/>
          </p:nvSpPr>
          <p:spPr>
            <a:xfrm>
              <a:off x="3953" y="5170"/>
              <a:ext cx="2377306" cy="950922"/>
            </a:xfrm>
            <a:custGeom>
              <a:avLst/>
              <a:gdLst>
                <a:gd name="connsiteX0" fmla="*/ 0 w 2377306"/>
                <a:gd name="connsiteY0" fmla="*/ 0 h 950922"/>
                <a:gd name="connsiteX1" fmla="*/ 546780 w 2377306"/>
                <a:gd name="connsiteY1" fmla="*/ 0 h 950922"/>
                <a:gd name="connsiteX2" fmla="*/ 1093561 w 2377306"/>
                <a:gd name="connsiteY2" fmla="*/ 0 h 950922"/>
                <a:gd name="connsiteX3" fmla="*/ 1711660 w 2377306"/>
                <a:gd name="connsiteY3" fmla="*/ 0 h 950922"/>
                <a:gd name="connsiteX4" fmla="*/ 2377306 w 2377306"/>
                <a:gd name="connsiteY4" fmla="*/ 0 h 950922"/>
                <a:gd name="connsiteX5" fmla="*/ 2377306 w 2377306"/>
                <a:gd name="connsiteY5" fmla="*/ 484970 h 950922"/>
                <a:gd name="connsiteX6" fmla="*/ 2377306 w 2377306"/>
                <a:gd name="connsiteY6" fmla="*/ 950922 h 950922"/>
                <a:gd name="connsiteX7" fmla="*/ 1830526 w 2377306"/>
                <a:gd name="connsiteY7" fmla="*/ 950922 h 950922"/>
                <a:gd name="connsiteX8" fmla="*/ 1188653 w 2377306"/>
                <a:gd name="connsiteY8" fmla="*/ 950922 h 950922"/>
                <a:gd name="connsiteX9" fmla="*/ 594327 w 2377306"/>
                <a:gd name="connsiteY9" fmla="*/ 950922 h 950922"/>
                <a:gd name="connsiteX10" fmla="*/ 0 w 2377306"/>
                <a:gd name="connsiteY10" fmla="*/ 950922 h 950922"/>
                <a:gd name="connsiteX11" fmla="*/ 0 w 2377306"/>
                <a:gd name="connsiteY11" fmla="*/ 475461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50483" y="15706"/>
                    <a:pt x="351320" y="16280"/>
                    <a:pt x="546780" y="0"/>
                  </a:cubicBezTo>
                  <a:cubicBezTo>
                    <a:pt x="742240" y="-16280"/>
                    <a:pt x="952336" y="3037"/>
                    <a:pt x="1093561" y="0"/>
                  </a:cubicBezTo>
                  <a:cubicBezTo>
                    <a:pt x="1234786" y="-3037"/>
                    <a:pt x="1416976" y="-28586"/>
                    <a:pt x="1711660" y="0"/>
                  </a:cubicBezTo>
                  <a:cubicBezTo>
                    <a:pt x="2006344" y="28586"/>
                    <a:pt x="2149798" y="-5889"/>
                    <a:pt x="2377306" y="0"/>
                  </a:cubicBezTo>
                  <a:cubicBezTo>
                    <a:pt x="2357986" y="188704"/>
                    <a:pt x="2398283" y="273747"/>
                    <a:pt x="2377306" y="484970"/>
                  </a:cubicBezTo>
                  <a:cubicBezTo>
                    <a:pt x="2356330" y="696193"/>
                    <a:pt x="2364351" y="740441"/>
                    <a:pt x="2377306" y="950922"/>
                  </a:cubicBezTo>
                  <a:cubicBezTo>
                    <a:pt x="2187613" y="943300"/>
                    <a:pt x="1942499" y="962713"/>
                    <a:pt x="1830526" y="950922"/>
                  </a:cubicBezTo>
                  <a:cubicBezTo>
                    <a:pt x="1718553" y="939131"/>
                    <a:pt x="1365226" y="967069"/>
                    <a:pt x="1188653" y="950922"/>
                  </a:cubicBezTo>
                  <a:cubicBezTo>
                    <a:pt x="1012080" y="934775"/>
                    <a:pt x="854606" y="973709"/>
                    <a:pt x="594327" y="950922"/>
                  </a:cubicBezTo>
                  <a:cubicBezTo>
                    <a:pt x="334048" y="928135"/>
                    <a:pt x="140353" y="957975"/>
                    <a:pt x="0" y="950922"/>
                  </a:cubicBezTo>
                  <a:cubicBezTo>
                    <a:pt x="22462" y="837861"/>
                    <a:pt x="-1666" y="597042"/>
                    <a:pt x="0" y="475461"/>
                  </a:cubicBezTo>
                  <a:cubicBezTo>
                    <a:pt x="1666" y="353880"/>
                    <a:pt x="18567" y="200579"/>
                    <a:pt x="0" y="0"/>
                  </a:cubicBezTo>
                  <a:close/>
                </a:path>
              </a:pathLst>
            </a:custGeom>
            <a:noFill/>
            <a:ln>
              <a:solidFill>
                <a:srgbClr val="FFC000"/>
              </a:solidFill>
              <a:extLst>
                <a:ext uri="{C807C97D-BFC1-408E-A445-0C87EB9F89A2}">
                  <ask:lineSketchStyleProps xmlns:ask="http://schemas.microsoft.com/office/drawing/2018/sketchyshapes" sd="3870189837">
                    <a:prstGeom prst="rect">
                      <a:avLst/>
                    </a:prstGeom>
                    <ask:type>
                      <ask:lineSketchFreehand/>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8" name="TextBox 17">
              <a:extLst>
                <a:ext uri="{FF2B5EF4-FFF2-40B4-BE49-F238E27FC236}">
                  <a16:creationId xmlns:a16="http://schemas.microsoft.com/office/drawing/2014/main" id="{F91C68E0-8EFC-F298-2429-DEA9422BD76A}"/>
                </a:ext>
              </a:extLst>
            </p:cNvPr>
            <p:cNvSpPr txBox="1"/>
            <p:nvPr/>
          </p:nvSpPr>
          <p:spPr>
            <a:xfrm>
              <a:off x="3953" y="5170"/>
              <a:ext cx="2377306" cy="950922"/>
            </a:xfrm>
            <a:custGeom>
              <a:avLst/>
              <a:gdLst>
                <a:gd name="connsiteX0" fmla="*/ 0 w 2377306"/>
                <a:gd name="connsiteY0" fmla="*/ 0 h 950922"/>
                <a:gd name="connsiteX1" fmla="*/ 594327 w 2377306"/>
                <a:gd name="connsiteY1" fmla="*/ 0 h 950922"/>
                <a:gd name="connsiteX2" fmla="*/ 1236199 w 2377306"/>
                <a:gd name="connsiteY2" fmla="*/ 0 h 950922"/>
                <a:gd name="connsiteX3" fmla="*/ 1830526 w 2377306"/>
                <a:gd name="connsiteY3" fmla="*/ 0 h 950922"/>
                <a:gd name="connsiteX4" fmla="*/ 2377306 w 2377306"/>
                <a:gd name="connsiteY4" fmla="*/ 0 h 950922"/>
                <a:gd name="connsiteX5" fmla="*/ 2377306 w 2377306"/>
                <a:gd name="connsiteY5" fmla="*/ 465952 h 950922"/>
                <a:gd name="connsiteX6" fmla="*/ 2377306 w 2377306"/>
                <a:gd name="connsiteY6" fmla="*/ 950922 h 950922"/>
                <a:gd name="connsiteX7" fmla="*/ 1854299 w 2377306"/>
                <a:gd name="connsiteY7" fmla="*/ 950922 h 950922"/>
                <a:gd name="connsiteX8" fmla="*/ 1259972 w 2377306"/>
                <a:gd name="connsiteY8" fmla="*/ 950922 h 950922"/>
                <a:gd name="connsiteX9" fmla="*/ 618100 w 2377306"/>
                <a:gd name="connsiteY9" fmla="*/ 950922 h 950922"/>
                <a:gd name="connsiteX10" fmla="*/ 0 w 2377306"/>
                <a:gd name="connsiteY10" fmla="*/ 950922 h 950922"/>
                <a:gd name="connsiteX11" fmla="*/ 0 w 2377306"/>
                <a:gd name="connsiteY11" fmla="*/ 456443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87293" y="26580"/>
                    <a:pt x="323394" y="-26637"/>
                    <a:pt x="594327" y="0"/>
                  </a:cubicBezTo>
                  <a:cubicBezTo>
                    <a:pt x="865260" y="26637"/>
                    <a:pt x="1053757" y="-25306"/>
                    <a:pt x="1236199" y="0"/>
                  </a:cubicBezTo>
                  <a:cubicBezTo>
                    <a:pt x="1418641" y="25306"/>
                    <a:pt x="1562220" y="21295"/>
                    <a:pt x="1830526" y="0"/>
                  </a:cubicBezTo>
                  <a:cubicBezTo>
                    <a:pt x="2098832" y="-21295"/>
                    <a:pt x="2263569" y="-5922"/>
                    <a:pt x="2377306" y="0"/>
                  </a:cubicBezTo>
                  <a:cubicBezTo>
                    <a:pt x="2376947" y="185602"/>
                    <a:pt x="2372559" y="262934"/>
                    <a:pt x="2377306" y="465952"/>
                  </a:cubicBezTo>
                  <a:cubicBezTo>
                    <a:pt x="2382053" y="668970"/>
                    <a:pt x="2385871" y="811989"/>
                    <a:pt x="2377306" y="950922"/>
                  </a:cubicBezTo>
                  <a:cubicBezTo>
                    <a:pt x="2227471" y="962799"/>
                    <a:pt x="2037961" y="925774"/>
                    <a:pt x="1854299" y="950922"/>
                  </a:cubicBezTo>
                  <a:cubicBezTo>
                    <a:pt x="1670637" y="976070"/>
                    <a:pt x="1453632" y="931566"/>
                    <a:pt x="1259972" y="950922"/>
                  </a:cubicBezTo>
                  <a:cubicBezTo>
                    <a:pt x="1066312" y="970278"/>
                    <a:pt x="892248" y="930569"/>
                    <a:pt x="618100" y="950922"/>
                  </a:cubicBezTo>
                  <a:cubicBezTo>
                    <a:pt x="343952" y="971275"/>
                    <a:pt x="130508" y="953364"/>
                    <a:pt x="0" y="950922"/>
                  </a:cubicBezTo>
                  <a:cubicBezTo>
                    <a:pt x="-22137" y="745865"/>
                    <a:pt x="-21510" y="620845"/>
                    <a:pt x="0" y="456443"/>
                  </a:cubicBezTo>
                  <a:cubicBezTo>
                    <a:pt x="21510" y="292041"/>
                    <a:pt x="16071" y="189961"/>
                    <a:pt x="0" y="0"/>
                  </a:cubicBezTo>
                  <a:close/>
                </a:path>
              </a:pathLst>
            </a:custGeom>
            <a:ln>
              <a:extLst>
                <a:ext uri="{C807C97D-BFC1-408E-A445-0C87EB9F89A2}">
                  <ask:lineSketchStyleProps xmlns:ask="http://schemas.microsoft.com/office/drawing/2018/sketchyshapes" sd="3669683891">
                    <a:prstGeom prst="rect">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1F60"/>
                  </a:solidFill>
                  <a:latin typeface="Avenir Book" panose="02000503020000020003" pitchFamily="2" charset="0"/>
                </a:rPr>
                <a:t>File systems *</a:t>
              </a:r>
            </a:p>
          </p:txBody>
        </p:sp>
      </p:grpSp>
      <p:grpSp>
        <p:nvGrpSpPr>
          <p:cNvPr id="5" name="Group 4">
            <a:extLst>
              <a:ext uri="{FF2B5EF4-FFF2-40B4-BE49-F238E27FC236}">
                <a16:creationId xmlns:a16="http://schemas.microsoft.com/office/drawing/2014/main" id="{AAC4A2BB-8F3A-B4B3-DF66-9B81AF63295A}"/>
              </a:ext>
            </a:extLst>
          </p:cNvPr>
          <p:cNvGrpSpPr/>
          <p:nvPr/>
        </p:nvGrpSpPr>
        <p:grpSpPr>
          <a:xfrm>
            <a:off x="3469739" y="1703044"/>
            <a:ext cx="2377306" cy="950922"/>
            <a:chOff x="2714082" y="5170"/>
            <a:chExt cx="2377306" cy="950922"/>
          </a:xfrm>
        </p:grpSpPr>
        <p:sp>
          <p:nvSpPr>
            <p:cNvPr id="15" name="Rectangle 14">
              <a:extLst>
                <a:ext uri="{FF2B5EF4-FFF2-40B4-BE49-F238E27FC236}">
                  <a16:creationId xmlns:a16="http://schemas.microsoft.com/office/drawing/2014/main" id="{C5190F46-E42C-46CF-EF5A-811FBBA27E7A}"/>
                </a:ext>
              </a:extLst>
            </p:cNvPr>
            <p:cNvSpPr/>
            <p:nvPr/>
          </p:nvSpPr>
          <p:spPr>
            <a:xfrm>
              <a:off x="2714082" y="5170"/>
              <a:ext cx="2377306" cy="950922"/>
            </a:xfrm>
            <a:custGeom>
              <a:avLst/>
              <a:gdLst>
                <a:gd name="connsiteX0" fmla="*/ 0 w 2377306"/>
                <a:gd name="connsiteY0" fmla="*/ 0 h 950922"/>
                <a:gd name="connsiteX1" fmla="*/ 594327 w 2377306"/>
                <a:gd name="connsiteY1" fmla="*/ 0 h 950922"/>
                <a:gd name="connsiteX2" fmla="*/ 1141107 w 2377306"/>
                <a:gd name="connsiteY2" fmla="*/ 0 h 950922"/>
                <a:gd name="connsiteX3" fmla="*/ 1664114 w 2377306"/>
                <a:gd name="connsiteY3" fmla="*/ 0 h 950922"/>
                <a:gd name="connsiteX4" fmla="*/ 2377306 w 2377306"/>
                <a:gd name="connsiteY4" fmla="*/ 0 h 950922"/>
                <a:gd name="connsiteX5" fmla="*/ 2377306 w 2377306"/>
                <a:gd name="connsiteY5" fmla="*/ 484970 h 950922"/>
                <a:gd name="connsiteX6" fmla="*/ 2377306 w 2377306"/>
                <a:gd name="connsiteY6" fmla="*/ 950922 h 950922"/>
                <a:gd name="connsiteX7" fmla="*/ 1830526 w 2377306"/>
                <a:gd name="connsiteY7" fmla="*/ 950922 h 950922"/>
                <a:gd name="connsiteX8" fmla="*/ 1212426 w 2377306"/>
                <a:gd name="connsiteY8" fmla="*/ 950922 h 950922"/>
                <a:gd name="connsiteX9" fmla="*/ 665646 w 2377306"/>
                <a:gd name="connsiteY9" fmla="*/ 950922 h 950922"/>
                <a:gd name="connsiteX10" fmla="*/ 0 w 2377306"/>
                <a:gd name="connsiteY10" fmla="*/ 950922 h 950922"/>
                <a:gd name="connsiteX11" fmla="*/ 0 w 2377306"/>
                <a:gd name="connsiteY11" fmla="*/ 494479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24728" y="2984"/>
                    <a:pt x="375902" y="8539"/>
                    <a:pt x="594327" y="0"/>
                  </a:cubicBezTo>
                  <a:cubicBezTo>
                    <a:pt x="812752" y="-8539"/>
                    <a:pt x="981602" y="26484"/>
                    <a:pt x="1141107" y="0"/>
                  </a:cubicBezTo>
                  <a:cubicBezTo>
                    <a:pt x="1300612" y="-26484"/>
                    <a:pt x="1464797" y="-5647"/>
                    <a:pt x="1664114" y="0"/>
                  </a:cubicBezTo>
                  <a:cubicBezTo>
                    <a:pt x="1863431" y="5647"/>
                    <a:pt x="2085794" y="-14177"/>
                    <a:pt x="2377306" y="0"/>
                  </a:cubicBezTo>
                  <a:cubicBezTo>
                    <a:pt x="2378058" y="187091"/>
                    <a:pt x="2354207" y="315910"/>
                    <a:pt x="2377306" y="484970"/>
                  </a:cubicBezTo>
                  <a:cubicBezTo>
                    <a:pt x="2400406" y="654030"/>
                    <a:pt x="2373904" y="738503"/>
                    <a:pt x="2377306" y="950922"/>
                  </a:cubicBezTo>
                  <a:cubicBezTo>
                    <a:pt x="2218806" y="929676"/>
                    <a:pt x="1956918" y="974987"/>
                    <a:pt x="1830526" y="950922"/>
                  </a:cubicBezTo>
                  <a:cubicBezTo>
                    <a:pt x="1704134" y="926857"/>
                    <a:pt x="1346463" y="927180"/>
                    <a:pt x="1212426" y="950922"/>
                  </a:cubicBezTo>
                  <a:cubicBezTo>
                    <a:pt x="1078389" y="974664"/>
                    <a:pt x="913990" y="975926"/>
                    <a:pt x="665646" y="950922"/>
                  </a:cubicBezTo>
                  <a:cubicBezTo>
                    <a:pt x="417302" y="925918"/>
                    <a:pt x="183437" y="935727"/>
                    <a:pt x="0" y="950922"/>
                  </a:cubicBezTo>
                  <a:cubicBezTo>
                    <a:pt x="20154" y="744442"/>
                    <a:pt x="-10679" y="644469"/>
                    <a:pt x="0" y="494479"/>
                  </a:cubicBezTo>
                  <a:cubicBezTo>
                    <a:pt x="10679" y="344489"/>
                    <a:pt x="11058" y="169119"/>
                    <a:pt x="0" y="0"/>
                  </a:cubicBezTo>
                  <a:close/>
                </a:path>
              </a:pathLst>
            </a:custGeom>
            <a:noFill/>
            <a:ln>
              <a:solidFill>
                <a:srgbClr val="FFC000"/>
              </a:solidFill>
              <a:extLst>
                <a:ext uri="{C807C97D-BFC1-408E-A445-0C87EB9F89A2}">
                  <ask:lineSketchStyleProps xmlns:ask="http://schemas.microsoft.com/office/drawing/2018/sketchyshapes" sd="3491849301">
                    <a:prstGeom prst="rect">
                      <a:avLst/>
                    </a:prstGeom>
                    <ask:type>
                      <ask:lineSketchFreehand/>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6" name="TextBox 15">
              <a:extLst>
                <a:ext uri="{FF2B5EF4-FFF2-40B4-BE49-F238E27FC236}">
                  <a16:creationId xmlns:a16="http://schemas.microsoft.com/office/drawing/2014/main" id="{7B3033EF-ABFD-3ED0-9163-DA79FA3882C0}"/>
                </a:ext>
              </a:extLst>
            </p:cNvPr>
            <p:cNvSpPr txBox="1"/>
            <p:nvPr/>
          </p:nvSpPr>
          <p:spPr>
            <a:xfrm>
              <a:off x="2714082" y="5170"/>
              <a:ext cx="2377306" cy="950922"/>
            </a:xfrm>
            <a:custGeom>
              <a:avLst/>
              <a:gdLst>
                <a:gd name="connsiteX0" fmla="*/ 0 w 2377306"/>
                <a:gd name="connsiteY0" fmla="*/ 0 h 950922"/>
                <a:gd name="connsiteX1" fmla="*/ 594327 w 2377306"/>
                <a:gd name="connsiteY1" fmla="*/ 0 h 950922"/>
                <a:gd name="connsiteX2" fmla="*/ 1212426 w 2377306"/>
                <a:gd name="connsiteY2" fmla="*/ 0 h 950922"/>
                <a:gd name="connsiteX3" fmla="*/ 1759206 w 2377306"/>
                <a:gd name="connsiteY3" fmla="*/ 0 h 950922"/>
                <a:gd name="connsiteX4" fmla="*/ 2377306 w 2377306"/>
                <a:gd name="connsiteY4" fmla="*/ 0 h 950922"/>
                <a:gd name="connsiteX5" fmla="*/ 2377306 w 2377306"/>
                <a:gd name="connsiteY5" fmla="*/ 475461 h 950922"/>
                <a:gd name="connsiteX6" fmla="*/ 2377306 w 2377306"/>
                <a:gd name="connsiteY6" fmla="*/ 950922 h 950922"/>
                <a:gd name="connsiteX7" fmla="*/ 1759206 w 2377306"/>
                <a:gd name="connsiteY7" fmla="*/ 950922 h 950922"/>
                <a:gd name="connsiteX8" fmla="*/ 1212426 w 2377306"/>
                <a:gd name="connsiteY8" fmla="*/ 950922 h 950922"/>
                <a:gd name="connsiteX9" fmla="*/ 618100 w 2377306"/>
                <a:gd name="connsiteY9" fmla="*/ 950922 h 950922"/>
                <a:gd name="connsiteX10" fmla="*/ 0 w 2377306"/>
                <a:gd name="connsiteY10" fmla="*/ 950922 h 950922"/>
                <a:gd name="connsiteX11" fmla="*/ 0 w 2377306"/>
                <a:gd name="connsiteY11" fmla="*/ 465952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30687" y="22777"/>
                    <a:pt x="317039" y="14611"/>
                    <a:pt x="594327" y="0"/>
                  </a:cubicBezTo>
                  <a:cubicBezTo>
                    <a:pt x="871615" y="-14611"/>
                    <a:pt x="904961" y="-15402"/>
                    <a:pt x="1212426" y="0"/>
                  </a:cubicBezTo>
                  <a:cubicBezTo>
                    <a:pt x="1519891" y="15402"/>
                    <a:pt x="1497319" y="10803"/>
                    <a:pt x="1759206" y="0"/>
                  </a:cubicBezTo>
                  <a:cubicBezTo>
                    <a:pt x="2021093" y="-10803"/>
                    <a:pt x="2171717" y="-28264"/>
                    <a:pt x="2377306" y="0"/>
                  </a:cubicBezTo>
                  <a:cubicBezTo>
                    <a:pt x="2396284" y="202156"/>
                    <a:pt x="2378605" y="337398"/>
                    <a:pt x="2377306" y="475461"/>
                  </a:cubicBezTo>
                  <a:cubicBezTo>
                    <a:pt x="2376007" y="613524"/>
                    <a:pt x="2354514" y="769612"/>
                    <a:pt x="2377306" y="950922"/>
                  </a:cubicBezTo>
                  <a:cubicBezTo>
                    <a:pt x="2146532" y="975445"/>
                    <a:pt x="1951684" y="964964"/>
                    <a:pt x="1759206" y="950922"/>
                  </a:cubicBezTo>
                  <a:cubicBezTo>
                    <a:pt x="1566728" y="936880"/>
                    <a:pt x="1367786" y="933516"/>
                    <a:pt x="1212426" y="950922"/>
                  </a:cubicBezTo>
                  <a:cubicBezTo>
                    <a:pt x="1057066" y="968328"/>
                    <a:pt x="777455" y="975973"/>
                    <a:pt x="618100" y="950922"/>
                  </a:cubicBezTo>
                  <a:cubicBezTo>
                    <a:pt x="458745" y="925871"/>
                    <a:pt x="204395" y="965685"/>
                    <a:pt x="0" y="950922"/>
                  </a:cubicBezTo>
                  <a:cubicBezTo>
                    <a:pt x="-15535" y="840128"/>
                    <a:pt x="18519" y="667405"/>
                    <a:pt x="0" y="465952"/>
                  </a:cubicBezTo>
                  <a:cubicBezTo>
                    <a:pt x="-18519" y="264499"/>
                    <a:pt x="11825" y="122784"/>
                    <a:pt x="0" y="0"/>
                  </a:cubicBezTo>
                  <a:close/>
                </a:path>
              </a:pathLst>
            </a:custGeom>
            <a:ln>
              <a:extLst>
                <a:ext uri="{C807C97D-BFC1-408E-A445-0C87EB9F89A2}">
                  <ask:lineSketchStyleProps xmlns:ask="http://schemas.microsoft.com/office/drawing/2018/sketchyshapes" sd="39638734">
                    <a:prstGeom prst="rect">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1F60"/>
                  </a:solidFill>
                  <a:latin typeface="Avenir Book" panose="02000503020000020003" pitchFamily="2" charset="0"/>
                </a:rPr>
                <a:t>Key-value stores</a:t>
              </a:r>
            </a:p>
          </p:txBody>
        </p:sp>
      </p:grpSp>
      <p:grpSp>
        <p:nvGrpSpPr>
          <p:cNvPr id="6" name="Group 5">
            <a:extLst>
              <a:ext uri="{FF2B5EF4-FFF2-40B4-BE49-F238E27FC236}">
                <a16:creationId xmlns:a16="http://schemas.microsoft.com/office/drawing/2014/main" id="{74546DC9-358F-2919-3F64-347B4CECB9B0}"/>
              </a:ext>
            </a:extLst>
          </p:cNvPr>
          <p:cNvGrpSpPr/>
          <p:nvPr/>
        </p:nvGrpSpPr>
        <p:grpSpPr>
          <a:xfrm>
            <a:off x="6179868" y="1703044"/>
            <a:ext cx="2377306" cy="950922"/>
            <a:chOff x="5424211" y="5170"/>
            <a:chExt cx="2377306" cy="950922"/>
          </a:xfrm>
        </p:grpSpPr>
        <p:sp>
          <p:nvSpPr>
            <p:cNvPr id="13" name="Rectangle 12">
              <a:extLst>
                <a:ext uri="{FF2B5EF4-FFF2-40B4-BE49-F238E27FC236}">
                  <a16:creationId xmlns:a16="http://schemas.microsoft.com/office/drawing/2014/main" id="{E51FF2D7-10CA-8809-A496-C9C288F89328}"/>
                </a:ext>
              </a:extLst>
            </p:cNvPr>
            <p:cNvSpPr/>
            <p:nvPr/>
          </p:nvSpPr>
          <p:spPr>
            <a:xfrm>
              <a:off x="5424211" y="5170"/>
              <a:ext cx="2377306" cy="950922"/>
            </a:xfrm>
            <a:custGeom>
              <a:avLst/>
              <a:gdLst>
                <a:gd name="connsiteX0" fmla="*/ 0 w 2377306"/>
                <a:gd name="connsiteY0" fmla="*/ 0 h 950922"/>
                <a:gd name="connsiteX1" fmla="*/ 641873 w 2377306"/>
                <a:gd name="connsiteY1" fmla="*/ 0 h 950922"/>
                <a:gd name="connsiteX2" fmla="*/ 1188653 w 2377306"/>
                <a:gd name="connsiteY2" fmla="*/ 0 h 950922"/>
                <a:gd name="connsiteX3" fmla="*/ 1735433 w 2377306"/>
                <a:gd name="connsiteY3" fmla="*/ 0 h 950922"/>
                <a:gd name="connsiteX4" fmla="*/ 2377306 w 2377306"/>
                <a:gd name="connsiteY4" fmla="*/ 0 h 950922"/>
                <a:gd name="connsiteX5" fmla="*/ 2377306 w 2377306"/>
                <a:gd name="connsiteY5" fmla="*/ 446933 h 950922"/>
                <a:gd name="connsiteX6" fmla="*/ 2377306 w 2377306"/>
                <a:gd name="connsiteY6" fmla="*/ 950922 h 950922"/>
                <a:gd name="connsiteX7" fmla="*/ 1759206 w 2377306"/>
                <a:gd name="connsiteY7" fmla="*/ 950922 h 950922"/>
                <a:gd name="connsiteX8" fmla="*/ 1164880 w 2377306"/>
                <a:gd name="connsiteY8" fmla="*/ 950922 h 950922"/>
                <a:gd name="connsiteX9" fmla="*/ 546780 w 2377306"/>
                <a:gd name="connsiteY9" fmla="*/ 950922 h 950922"/>
                <a:gd name="connsiteX10" fmla="*/ 0 w 2377306"/>
                <a:gd name="connsiteY10" fmla="*/ 950922 h 950922"/>
                <a:gd name="connsiteX11" fmla="*/ 0 w 2377306"/>
                <a:gd name="connsiteY11" fmla="*/ 475461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306573" y="-20531"/>
                    <a:pt x="386010" y="7207"/>
                    <a:pt x="641873" y="0"/>
                  </a:cubicBezTo>
                  <a:cubicBezTo>
                    <a:pt x="897736" y="-7207"/>
                    <a:pt x="1044798" y="-3899"/>
                    <a:pt x="1188653" y="0"/>
                  </a:cubicBezTo>
                  <a:cubicBezTo>
                    <a:pt x="1332508" y="3899"/>
                    <a:pt x="1570033" y="1358"/>
                    <a:pt x="1735433" y="0"/>
                  </a:cubicBezTo>
                  <a:cubicBezTo>
                    <a:pt x="1900833" y="-1358"/>
                    <a:pt x="2105603" y="-14146"/>
                    <a:pt x="2377306" y="0"/>
                  </a:cubicBezTo>
                  <a:cubicBezTo>
                    <a:pt x="2385256" y="209586"/>
                    <a:pt x="2356453" y="231727"/>
                    <a:pt x="2377306" y="446933"/>
                  </a:cubicBezTo>
                  <a:cubicBezTo>
                    <a:pt x="2398159" y="662139"/>
                    <a:pt x="2352589" y="775339"/>
                    <a:pt x="2377306" y="950922"/>
                  </a:cubicBezTo>
                  <a:cubicBezTo>
                    <a:pt x="2183428" y="974006"/>
                    <a:pt x="1929180" y="979079"/>
                    <a:pt x="1759206" y="950922"/>
                  </a:cubicBezTo>
                  <a:cubicBezTo>
                    <a:pt x="1589232" y="922765"/>
                    <a:pt x="1354654" y="932475"/>
                    <a:pt x="1164880" y="950922"/>
                  </a:cubicBezTo>
                  <a:cubicBezTo>
                    <a:pt x="975106" y="969369"/>
                    <a:pt x="798244" y="942461"/>
                    <a:pt x="546780" y="950922"/>
                  </a:cubicBezTo>
                  <a:cubicBezTo>
                    <a:pt x="295316" y="959383"/>
                    <a:pt x="200775" y="955680"/>
                    <a:pt x="0" y="950922"/>
                  </a:cubicBezTo>
                  <a:cubicBezTo>
                    <a:pt x="-1737" y="741086"/>
                    <a:pt x="-18106" y="603753"/>
                    <a:pt x="0" y="475461"/>
                  </a:cubicBezTo>
                  <a:cubicBezTo>
                    <a:pt x="18106" y="347169"/>
                    <a:pt x="-7669" y="189384"/>
                    <a:pt x="0" y="0"/>
                  </a:cubicBezTo>
                  <a:close/>
                </a:path>
              </a:pathLst>
            </a:custGeom>
            <a:noFill/>
            <a:ln>
              <a:solidFill>
                <a:srgbClr val="FFC000"/>
              </a:solidFill>
              <a:extLst>
                <a:ext uri="{C807C97D-BFC1-408E-A445-0C87EB9F89A2}">
                  <ask:lineSketchStyleProps xmlns:ask="http://schemas.microsoft.com/office/drawing/2018/sketchyshapes" sd="1432130969">
                    <a:prstGeom prst="rect">
                      <a:avLst/>
                    </a:prstGeom>
                    <ask:type>
                      <ask:lineSketchFreehand/>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4" name="TextBox 13">
              <a:extLst>
                <a:ext uri="{FF2B5EF4-FFF2-40B4-BE49-F238E27FC236}">
                  <a16:creationId xmlns:a16="http://schemas.microsoft.com/office/drawing/2014/main" id="{29B8DE19-BB4B-0DB8-8267-8BF0867A7275}"/>
                </a:ext>
              </a:extLst>
            </p:cNvPr>
            <p:cNvSpPr txBox="1"/>
            <p:nvPr/>
          </p:nvSpPr>
          <p:spPr>
            <a:xfrm>
              <a:off x="5424211" y="5170"/>
              <a:ext cx="2377306" cy="950922"/>
            </a:xfrm>
            <a:custGeom>
              <a:avLst/>
              <a:gdLst>
                <a:gd name="connsiteX0" fmla="*/ 0 w 2377306"/>
                <a:gd name="connsiteY0" fmla="*/ 0 h 950922"/>
                <a:gd name="connsiteX1" fmla="*/ 546780 w 2377306"/>
                <a:gd name="connsiteY1" fmla="*/ 0 h 950922"/>
                <a:gd name="connsiteX2" fmla="*/ 1188653 w 2377306"/>
                <a:gd name="connsiteY2" fmla="*/ 0 h 950922"/>
                <a:gd name="connsiteX3" fmla="*/ 1830526 w 2377306"/>
                <a:gd name="connsiteY3" fmla="*/ 0 h 950922"/>
                <a:gd name="connsiteX4" fmla="*/ 2377306 w 2377306"/>
                <a:gd name="connsiteY4" fmla="*/ 0 h 950922"/>
                <a:gd name="connsiteX5" fmla="*/ 2377306 w 2377306"/>
                <a:gd name="connsiteY5" fmla="*/ 494479 h 950922"/>
                <a:gd name="connsiteX6" fmla="*/ 2377306 w 2377306"/>
                <a:gd name="connsiteY6" fmla="*/ 950922 h 950922"/>
                <a:gd name="connsiteX7" fmla="*/ 1759206 w 2377306"/>
                <a:gd name="connsiteY7" fmla="*/ 950922 h 950922"/>
                <a:gd name="connsiteX8" fmla="*/ 1164880 w 2377306"/>
                <a:gd name="connsiteY8" fmla="*/ 950922 h 950922"/>
                <a:gd name="connsiteX9" fmla="*/ 523007 w 2377306"/>
                <a:gd name="connsiteY9" fmla="*/ 950922 h 950922"/>
                <a:gd name="connsiteX10" fmla="*/ 0 w 2377306"/>
                <a:gd name="connsiteY10" fmla="*/ 950922 h 950922"/>
                <a:gd name="connsiteX11" fmla="*/ 0 w 2377306"/>
                <a:gd name="connsiteY11" fmla="*/ 503989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34644" y="24037"/>
                    <a:pt x="400462" y="-15413"/>
                    <a:pt x="546780" y="0"/>
                  </a:cubicBezTo>
                  <a:cubicBezTo>
                    <a:pt x="693098" y="15413"/>
                    <a:pt x="1021866" y="16534"/>
                    <a:pt x="1188653" y="0"/>
                  </a:cubicBezTo>
                  <a:cubicBezTo>
                    <a:pt x="1355440" y="-16534"/>
                    <a:pt x="1602733" y="-1613"/>
                    <a:pt x="1830526" y="0"/>
                  </a:cubicBezTo>
                  <a:cubicBezTo>
                    <a:pt x="2058319" y="1613"/>
                    <a:pt x="2221521" y="-20403"/>
                    <a:pt x="2377306" y="0"/>
                  </a:cubicBezTo>
                  <a:cubicBezTo>
                    <a:pt x="2393777" y="227165"/>
                    <a:pt x="2393374" y="383675"/>
                    <a:pt x="2377306" y="494479"/>
                  </a:cubicBezTo>
                  <a:cubicBezTo>
                    <a:pt x="2361238" y="605283"/>
                    <a:pt x="2397521" y="798264"/>
                    <a:pt x="2377306" y="950922"/>
                  </a:cubicBezTo>
                  <a:cubicBezTo>
                    <a:pt x="2112219" y="966566"/>
                    <a:pt x="1997692" y="937861"/>
                    <a:pt x="1759206" y="950922"/>
                  </a:cubicBezTo>
                  <a:cubicBezTo>
                    <a:pt x="1520720" y="963983"/>
                    <a:pt x="1440241" y="975420"/>
                    <a:pt x="1164880" y="950922"/>
                  </a:cubicBezTo>
                  <a:cubicBezTo>
                    <a:pt x="889519" y="926424"/>
                    <a:pt x="800831" y="964584"/>
                    <a:pt x="523007" y="950922"/>
                  </a:cubicBezTo>
                  <a:cubicBezTo>
                    <a:pt x="245183" y="937260"/>
                    <a:pt x="174870" y="931192"/>
                    <a:pt x="0" y="950922"/>
                  </a:cubicBezTo>
                  <a:cubicBezTo>
                    <a:pt x="22262" y="835333"/>
                    <a:pt x="13240" y="689784"/>
                    <a:pt x="0" y="503989"/>
                  </a:cubicBezTo>
                  <a:cubicBezTo>
                    <a:pt x="-13240" y="318194"/>
                    <a:pt x="-12602" y="111020"/>
                    <a:pt x="0" y="0"/>
                  </a:cubicBezTo>
                  <a:close/>
                </a:path>
              </a:pathLst>
            </a:custGeom>
            <a:ln>
              <a:extLst>
                <a:ext uri="{C807C97D-BFC1-408E-A445-0C87EB9F89A2}">
                  <ask:lineSketchStyleProps xmlns:ask="http://schemas.microsoft.com/office/drawing/2018/sketchyshapes" sd="2423458920">
                    <a:prstGeom prst="rect">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1F60"/>
                  </a:solidFill>
                  <a:latin typeface="Avenir Book" panose="02000503020000020003" pitchFamily="2" charset="0"/>
                </a:rPr>
                <a:t>Transactional</a:t>
              </a:r>
            </a:p>
            <a:p>
              <a:pPr marL="0" lvl="0" indent="0" algn="ctr" defTabSz="1066800">
                <a:lnSpc>
                  <a:spcPct val="90000"/>
                </a:lnSpc>
                <a:spcBef>
                  <a:spcPct val="0"/>
                </a:spcBef>
                <a:spcAft>
                  <a:spcPct val="35000"/>
                </a:spcAft>
                <a:buNone/>
              </a:pPr>
              <a:r>
                <a:rPr lang="en-US" sz="2400" dirty="0">
                  <a:solidFill>
                    <a:srgbClr val="001F60"/>
                  </a:solidFill>
                  <a:latin typeface="Avenir Book" panose="02000503020000020003" pitchFamily="2" charset="0"/>
                </a:rPr>
                <a:t>stores</a:t>
              </a:r>
              <a:endParaRPr lang="en-US" sz="2400" kern="1200" dirty="0">
                <a:solidFill>
                  <a:srgbClr val="001F60"/>
                </a:solidFill>
                <a:latin typeface="Avenir Book" panose="02000503020000020003" pitchFamily="2" charset="0"/>
              </a:endParaRPr>
            </a:p>
          </p:txBody>
        </p:sp>
      </p:grpSp>
      <p:grpSp>
        <p:nvGrpSpPr>
          <p:cNvPr id="10" name="Group 9">
            <a:extLst>
              <a:ext uri="{FF2B5EF4-FFF2-40B4-BE49-F238E27FC236}">
                <a16:creationId xmlns:a16="http://schemas.microsoft.com/office/drawing/2014/main" id="{6995F69B-F07D-5719-D10F-623BF0503538}"/>
              </a:ext>
            </a:extLst>
          </p:cNvPr>
          <p:cNvGrpSpPr/>
          <p:nvPr/>
        </p:nvGrpSpPr>
        <p:grpSpPr>
          <a:xfrm>
            <a:off x="8889997" y="1703044"/>
            <a:ext cx="2377306" cy="950922"/>
            <a:chOff x="8134340" y="5170"/>
            <a:chExt cx="2377306" cy="950922"/>
          </a:xfrm>
        </p:grpSpPr>
        <p:sp>
          <p:nvSpPr>
            <p:cNvPr id="11" name="Rectangle 10">
              <a:extLst>
                <a:ext uri="{FF2B5EF4-FFF2-40B4-BE49-F238E27FC236}">
                  <a16:creationId xmlns:a16="http://schemas.microsoft.com/office/drawing/2014/main" id="{DB8B06A7-F054-20AC-4367-A1E17C983215}"/>
                </a:ext>
              </a:extLst>
            </p:cNvPr>
            <p:cNvSpPr/>
            <p:nvPr/>
          </p:nvSpPr>
          <p:spPr>
            <a:xfrm>
              <a:off x="8134340" y="5170"/>
              <a:ext cx="2377306" cy="950922"/>
            </a:xfrm>
            <a:custGeom>
              <a:avLst/>
              <a:gdLst>
                <a:gd name="connsiteX0" fmla="*/ 0 w 2377306"/>
                <a:gd name="connsiteY0" fmla="*/ 0 h 950922"/>
                <a:gd name="connsiteX1" fmla="*/ 570553 w 2377306"/>
                <a:gd name="connsiteY1" fmla="*/ 0 h 950922"/>
                <a:gd name="connsiteX2" fmla="*/ 1164880 w 2377306"/>
                <a:gd name="connsiteY2" fmla="*/ 0 h 950922"/>
                <a:gd name="connsiteX3" fmla="*/ 1711660 w 2377306"/>
                <a:gd name="connsiteY3" fmla="*/ 0 h 950922"/>
                <a:gd name="connsiteX4" fmla="*/ 2377306 w 2377306"/>
                <a:gd name="connsiteY4" fmla="*/ 0 h 950922"/>
                <a:gd name="connsiteX5" fmla="*/ 2377306 w 2377306"/>
                <a:gd name="connsiteY5" fmla="*/ 475461 h 950922"/>
                <a:gd name="connsiteX6" fmla="*/ 2377306 w 2377306"/>
                <a:gd name="connsiteY6" fmla="*/ 950922 h 950922"/>
                <a:gd name="connsiteX7" fmla="*/ 1806753 w 2377306"/>
                <a:gd name="connsiteY7" fmla="*/ 950922 h 950922"/>
                <a:gd name="connsiteX8" fmla="*/ 1188653 w 2377306"/>
                <a:gd name="connsiteY8" fmla="*/ 950922 h 950922"/>
                <a:gd name="connsiteX9" fmla="*/ 570553 w 2377306"/>
                <a:gd name="connsiteY9" fmla="*/ 950922 h 950922"/>
                <a:gd name="connsiteX10" fmla="*/ 0 w 2377306"/>
                <a:gd name="connsiteY10" fmla="*/ 950922 h 950922"/>
                <a:gd name="connsiteX11" fmla="*/ 0 w 2377306"/>
                <a:gd name="connsiteY11" fmla="*/ 503989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225891" y="-24618"/>
                    <a:pt x="401603" y="-15836"/>
                    <a:pt x="570553" y="0"/>
                  </a:cubicBezTo>
                  <a:cubicBezTo>
                    <a:pt x="739503" y="15836"/>
                    <a:pt x="922050" y="-15845"/>
                    <a:pt x="1164880" y="0"/>
                  </a:cubicBezTo>
                  <a:cubicBezTo>
                    <a:pt x="1407710" y="15845"/>
                    <a:pt x="1444491" y="10728"/>
                    <a:pt x="1711660" y="0"/>
                  </a:cubicBezTo>
                  <a:cubicBezTo>
                    <a:pt x="1978829" y="-10728"/>
                    <a:pt x="2189606" y="27991"/>
                    <a:pt x="2377306" y="0"/>
                  </a:cubicBezTo>
                  <a:cubicBezTo>
                    <a:pt x="2357345" y="123327"/>
                    <a:pt x="2371955" y="266022"/>
                    <a:pt x="2377306" y="475461"/>
                  </a:cubicBezTo>
                  <a:cubicBezTo>
                    <a:pt x="2382657" y="684900"/>
                    <a:pt x="2360387" y="827157"/>
                    <a:pt x="2377306" y="950922"/>
                  </a:cubicBezTo>
                  <a:cubicBezTo>
                    <a:pt x="2156565" y="933499"/>
                    <a:pt x="1970287" y="927286"/>
                    <a:pt x="1806753" y="950922"/>
                  </a:cubicBezTo>
                  <a:cubicBezTo>
                    <a:pt x="1643219" y="974558"/>
                    <a:pt x="1419804" y="942721"/>
                    <a:pt x="1188653" y="950922"/>
                  </a:cubicBezTo>
                  <a:cubicBezTo>
                    <a:pt x="957502" y="959123"/>
                    <a:pt x="800886" y="945725"/>
                    <a:pt x="570553" y="950922"/>
                  </a:cubicBezTo>
                  <a:cubicBezTo>
                    <a:pt x="340220" y="956119"/>
                    <a:pt x="260525" y="975772"/>
                    <a:pt x="0" y="950922"/>
                  </a:cubicBezTo>
                  <a:cubicBezTo>
                    <a:pt x="-1355" y="733887"/>
                    <a:pt x="-22293" y="623979"/>
                    <a:pt x="0" y="503989"/>
                  </a:cubicBezTo>
                  <a:cubicBezTo>
                    <a:pt x="22293" y="383999"/>
                    <a:pt x="20262" y="179071"/>
                    <a:pt x="0" y="0"/>
                  </a:cubicBezTo>
                  <a:close/>
                </a:path>
              </a:pathLst>
            </a:custGeom>
            <a:noFill/>
            <a:ln>
              <a:solidFill>
                <a:srgbClr val="FFC000"/>
              </a:solidFill>
              <a:extLst>
                <a:ext uri="{C807C97D-BFC1-408E-A445-0C87EB9F89A2}">
                  <ask:lineSketchStyleProps xmlns:ask="http://schemas.microsoft.com/office/drawing/2018/sketchyshapes" sd="2061414222">
                    <a:prstGeom prst="rect">
                      <a:avLst/>
                    </a:prstGeom>
                    <ask:type>
                      <ask:lineSketchFreehand/>
                    </ask:type>
                  </ask:lineSketchStyleProps>
                </a:ext>
              </a:extLst>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7833485A-E9AE-6420-5768-60B6DAAD7012}"/>
                </a:ext>
              </a:extLst>
            </p:cNvPr>
            <p:cNvSpPr txBox="1"/>
            <p:nvPr/>
          </p:nvSpPr>
          <p:spPr>
            <a:xfrm>
              <a:off x="8134340" y="5170"/>
              <a:ext cx="2377306" cy="950922"/>
            </a:xfrm>
            <a:custGeom>
              <a:avLst/>
              <a:gdLst>
                <a:gd name="connsiteX0" fmla="*/ 0 w 2377306"/>
                <a:gd name="connsiteY0" fmla="*/ 0 h 950922"/>
                <a:gd name="connsiteX1" fmla="*/ 570553 w 2377306"/>
                <a:gd name="connsiteY1" fmla="*/ 0 h 950922"/>
                <a:gd name="connsiteX2" fmla="*/ 1141107 w 2377306"/>
                <a:gd name="connsiteY2" fmla="*/ 0 h 950922"/>
                <a:gd name="connsiteX3" fmla="*/ 1735433 w 2377306"/>
                <a:gd name="connsiteY3" fmla="*/ 0 h 950922"/>
                <a:gd name="connsiteX4" fmla="*/ 2377306 w 2377306"/>
                <a:gd name="connsiteY4" fmla="*/ 0 h 950922"/>
                <a:gd name="connsiteX5" fmla="*/ 2377306 w 2377306"/>
                <a:gd name="connsiteY5" fmla="*/ 446933 h 950922"/>
                <a:gd name="connsiteX6" fmla="*/ 2377306 w 2377306"/>
                <a:gd name="connsiteY6" fmla="*/ 950922 h 950922"/>
                <a:gd name="connsiteX7" fmla="*/ 1735433 w 2377306"/>
                <a:gd name="connsiteY7" fmla="*/ 950922 h 950922"/>
                <a:gd name="connsiteX8" fmla="*/ 1212426 w 2377306"/>
                <a:gd name="connsiteY8" fmla="*/ 950922 h 950922"/>
                <a:gd name="connsiteX9" fmla="*/ 665646 w 2377306"/>
                <a:gd name="connsiteY9" fmla="*/ 950922 h 950922"/>
                <a:gd name="connsiteX10" fmla="*/ 0 w 2377306"/>
                <a:gd name="connsiteY10" fmla="*/ 950922 h 950922"/>
                <a:gd name="connsiteX11" fmla="*/ 0 w 2377306"/>
                <a:gd name="connsiteY11" fmla="*/ 465952 h 950922"/>
                <a:gd name="connsiteX12" fmla="*/ 0 w 2377306"/>
                <a:gd name="connsiteY12" fmla="*/ 0 h 950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77306" h="950922" extrusionOk="0">
                  <a:moveTo>
                    <a:pt x="0" y="0"/>
                  </a:moveTo>
                  <a:cubicBezTo>
                    <a:pt x="133488" y="-21406"/>
                    <a:pt x="423295" y="7809"/>
                    <a:pt x="570553" y="0"/>
                  </a:cubicBezTo>
                  <a:cubicBezTo>
                    <a:pt x="717811" y="-7809"/>
                    <a:pt x="915319" y="12201"/>
                    <a:pt x="1141107" y="0"/>
                  </a:cubicBezTo>
                  <a:cubicBezTo>
                    <a:pt x="1366895" y="-12201"/>
                    <a:pt x="1545410" y="-13996"/>
                    <a:pt x="1735433" y="0"/>
                  </a:cubicBezTo>
                  <a:cubicBezTo>
                    <a:pt x="1925456" y="13996"/>
                    <a:pt x="2087620" y="15785"/>
                    <a:pt x="2377306" y="0"/>
                  </a:cubicBezTo>
                  <a:cubicBezTo>
                    <a:pt x="2363948" y="195273"/>
                    <a:pt x="2387968" y="352893"/>
                    <a:pt x="2377306" y="446933"/>
                  </a:cubicBezTo>
                  <a:cubicBezTo>
                    <a:pt x="2366644" y="540973"/>
                    <a:pt x="2392061" y="732333"/>
                    <a:pt x="2377306" y="950922"/>
                  </a:cubicBezTo>
                  <a:cubicBezTo>
                    <a:pt x="2058695" y="944080"/>
                    <a:pt x="1987765" y="966991"/>
                    <a:pt x="1735433" y="950922"/>
                  </a:cubicBezTo>
                  <a:cubicBezTo>
                    <a:pt x="1483101" y="934853"/>
                    <a:pt x="1468561" y="960721"/>
                    <a:pt x="1212426" y="950922"/>
                  </a:cubicBezTo>
                  <a:cubicBezTo>
                    <a:pt x="956291" y="941123"/>
                    <a:pt x="880993" y="946830"/>
                    <a:pt x="665646" y="950922"/>
                  </a:cubicBezTo>
                  <a:cubicBezTo>
                    <a:pt x="450299" y="955014"/>
                    <a:pt x="214081" y="939710"/>
                    <a:pt x="0" y="950922"/>
                  </a:cubicBezTo>
                  <a:cubicBezTo>
                    <a:pt x="10785" y="823666"/>
                    <a:pt x="20566" y="652555"/>
                    <a:pt x="0" y="465952"/>
                  </a:cubicBezTo>
                  <a:cubicBezTo>
                    <a:pt x="-20566" y="279349"/>
                    <a:pt x="-7250" y="115551"/>
                    <a:pt x="0" y="0"/>
                  </a:cubicBezTo>
                  <a:close/>
                </a:path>
              </a:pathLst>
            </a:custGeom>
            <a:ln>
              <a:extLst>
                <a:ext uri="{C807C97D-BFC1-408E-A445-0C87EB9F89A2}">
                  <ask:lineSketchStyleProps xmlns:ask="http://schemas.microsoft.com/office/drawing/2018/sketchyshapes" sd="3684203975">
                    <a:prstGeom prst="rect">
                      <a:avLst/>
                    </a:prstGeom>
                    <ask:type>
                      <ask:lineSketchFreehand/>
                    </ask:type>
                  </ask:lineSketchStyleProps>
                </a:ext>
              </a:extLst>
            </a:ln>
          </p:spPr>
          <p:style>
            <a:lnRef idx="0">
              <a:scrgbClr r="0" g="0" b="0"/>
            </a:lnRef>
            <a:fillRef idx="0">
              <a:scrgbClr r="0" g="0" b="0"/>
            </a:fillRef>
            <a:effectRef idx="0">
              <a:scrgbClr r="0" g="0" b="0"/>
            </a:effectRef>
            <a:fontRef idx="minor">
              <a:schemeClr val="lt1"/>
            </a:fontRef>
          </p:style>
          <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001F60"/>
                  </a:solidFill>
                  <a:latin typeface="Avenir Book" panose="02000503020000020003" pitchFamily="2" charset="0"/>
                </a:rPr>
                <a:t>Decentralized stores</a:t>
              </a:r>
            </a:p>
          </p:txBody>
        </p:sp>
      </p:grpSp>
      <p:grpSp>
        <p:nvGrpSpPr>
          <p:cNvPr id="19" name="Group 18">
            <a:extLst>
              <a:ext uri="{FF2B5EF4-FFF2-40B4-BE49-F238E27FC236}">
                <a16:creationId xmlns:a16="http://schemas.microsoft.com/office/drawing/2014/main" id="{E47D5174-F9EF-7842-CEAA-C79697435B7D}"/>
              </a:ext>
            </a:extLst>
          </p:cNvPr>
          <p:cNvGrpSpPr/>
          <p:nvPr/>
        </p:nvGrpSpPr>
        <p:grpSpPr>
          <a:xfrm>
            <a:off x="751703" y="2740464"/>
            <a:ext cx="2377306" cy="1262310"/>
            <a:chOff x="3953" y="956092"/>
            <a:chExt cx="2377306" cy="3390074"/>
          </a:xfrm>
        </p:grpSpPr>
        <p:sp>
          <p:nvSpPr>
            <p:cNvPr id="20" name="Rectangle 19">
              <a:extLst>
                <a:ext uri="{FF2B5EF4-FFF2-40B4-BE49-F238E27FC236}">
                  <a16:creationId xmlns:a16="http://schemas.microsoft.com/office/drawing/2014/main" id="{1BD9CC32-3CEC-58C9-4CE6-614F60EC6CE7}"/>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21" name="TextBox 20">
              <a:extLst>
                <a:ext uri="{FF2B5EF4-FFF2-40B4-BE49-F238E27FC236}">
                  <a16:creationId xmlns:a16="http://schemas.microsoft.com/office/drawing/2014/main" id="{DB985CEC-BC46-0A91-0077-C140777720B6}"/>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a:latin typeface="Avenir Book" panose="02000503020000020003" pitchFamily="2" charset="0"/>
                </a:rPr>
                <a:t>C</a:t>
              </a:r>
              <a:r>
                <a:rPr lang="en-US" sz="1600" kern="1200" dirty="0">
                  <a:latin typeface="Avenir Book" panose="02000503020000020003" pitchFamily="2" charset="0"/>
                </a:rPr>
                <a:t>rash consistency of file systems </a:t>
              </a:r>
              <a:br>
                <a:rPr lang="en-US" sz="1600" kern="1200" dirty="0">
                  <a:latin typeface="Avenir Book" panose="02000503020000020003" pitchFamily="2" charset="0"/>
                </a:rPr>
              </a:br>
              <a:r>
                <a:rPr lang="en-US" sz="1600" kern="1200" dirty="0">
                  <a:latin typeface="Avenir Book" panose="02000503020000020003" pitchFamily="2" charset="0"/>
                </a:rPr>
                <a:t>OSDI'18</a:t>
              </a:r>
            </a:p>
          </p:txBody>
        </p:sp>
      </p:grpSp>
      <p:grpSp>
        <p:nvGrpSpPr>
          <p:cNvPr id="26" name="Group 25">
            <a:extLst>
              <a:ext uri="{FF2B5EF4-FFF2-40B4-BE49-F238E27FC236}">
                <a16:creationId xmlns:a16="http://schemas.microsoft.com/office/drawing/2014/main" id="{CFA2213F-4D4C-2F72-4206-F3EBA9147FFC}"/>
              </a:ext>
            </a:extLst>
          </p:cNvPr>
          <p:cNvGrpSpPr/>
          <p:nvPr/>
        </p:nvGrpSpPr>
        <p:grpSpPr>
          <a:xfrm>
            <a:off x="751703" y="4091470"/>
            <a:ext cx="2377306" cy="1262310"/>
            <a:chOff x="3953" y="956092"/>
            <a:chExt cx="2377306" cy="3390074"/>
          </a:xfrm>
        </p:grpSpPr>
        <p:sp>
          <p:nvSpPr>
            <p:cNvPr id="27" name="Rectangle 26">
              <a:extLst>
                <a:ext uri="{FF2B5EF4-FFF2-40B4-BE49-F238E27FC236}">
                  <a16:creationId xmlns:a16="http://schemas.microsoft.com/office/drawing/2014/main" id="{45F2CBE2-ECD3-2F1B-DB3E-F07ADAA3F6DB}"/>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28" name="TextBox 27">
              <a:extLst>
                <a:ext uri="{FF2B5EF4-FFF2-40B4-BE49-F238E27FC236}">
                  <a16:creationId xmlns:a16="http://schemas.microsoft.com/office/drawing/2014/main" id="{AECF8218-A5ED-A49A-B7F6-4206EADB05D7}"/>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WineFS</a:t>
              </a:r>
              <a:r>
                <a:rPr lang="en-US" sz="1600" dirty="0">
                  <a:latin typeface="Avenir Book" panose="02000503020000020003" pitchFamily="2" charset="0"/>
                </a:rPr>
                <a:t>: PM file system that ages gracefully</a:t>
              </a:r>
              <a:br>
                <a:rPr lang="en-US" sz="1600" dirty="0">
                  <a:latin typeface="Avenir Book" panose="02000503020000020003" pitchFamily="2" charset="0"/>
                </a:rPr>
              </a:br>
              <a:r>
                <a:rPr lang="en-US" sz="1600" dirty="0">
                  <a:latin typeface="Avenir Book" panose="02000503020000020003" pitchFamily="2" charset="0"/>
                </a:rPr>
                <a:t>SOSP’21</a:t>
              </a:r>
              <a:endParaRPr lang="en-US" sz="1600" kern="1200" dirty="0">
                <a:latin typeface="Avenir Book" panose="02000503020000020003" pitchFamily="2" charset="0"/>
              </a:endParaRPr>
            </a:p>
          </p:txBody>
        </p:sp>
      </p:grpSp>
      <p:grpSp>
        <p:nvGrpSpPr>
          <p:cNvPr id="29" name="Group 28">
            <a:extLst>
              <a:ext uri="{FF2B5EF4-FFF2-40B4-BE49-F238E27FC236}">
                <a16:creationId xmlns:a16="http://schemas.microsoft.com/office/drawing/2014/main" id="{9E527874-2156-28A4-083B-E3F71645BADE}"/>
              </a:ext>
            </a:extLst>
          </p:cNvPr>
          <p:cNvGrpSpPr/>
          <p:nvPr/>
        </p:nvGrpSpPr>
        <p:grpSpPr>
          <a:xfrm>
            <a:off x="3469739" y="2740464"/>
            <a:ext cx="2377306" cy="1262310"/>
            <a:chOff x="3953" y="956092"/>
            <a:chExt cx="2377306" cy="3390074"/>
          </a:xfrm>
        </p:grpSpPr>
        <p:sp>
          <p:nvSpPr>
            <p:cNvPr id="30" name="Rectangle 29">
              <a:extLst>
                <a:ext uri="{FF2B5EF4-FFF2-40B4-BE49-F238E27FC236}">
                  <a16:creationId xmlns:a16="http://schemas.microsoft.com/office/drawing/2014/main" id="{AAA327E8-B84A-4407-B873-12069FA12EDD}"/>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31" name="TextBox 30">
              <a:extLst>
                <a:ext uri="{FF2B5EF4-FFF2-40B4-BE49-F238E27FC236}">
                  <a16:creationId xmlns:a16="http://schemas.microsoft.com/office/drawing/2014/main" id="{743558D2-F9B2-5244-7546-C44B1E8AEAB1}"/>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Dinomo</a:t>
              </a:r>
              <a:r>
                <a:rPr lang="en-US" sz="1600" dirty="0">
                  <a:latin typeface="Avenir Book" panose="02000503020000020003" pitchFamily="2" charset="0"/>
                </a:rPr>
                <a:t>: Key-value store for Disaggregated Persistent Memory</a:t>
              </a:r>
            </a:p>
            <a:p>
              <a:pPr marL="0" lvl="1" defTabSz="711200">
                <a:lnSpc>
                  <a:spcPct val="90000"/>
                </a:lnSpc>
                <a:spcBef>
                  <a:spcPct val="0"/>
                </a:spcBef>
                <a:spcAft>
                  <a:spcPct val="15000"/>
                </a:spcAft>
              </a:pPr>
              <a:r>
                <a:rPr lang="en-US" sz="1600" kern="1200" dirty="0">
                  <a:latin typeface="Avenir Book" panose="02000503020000020003" pitchFamily="2" charset="0"/>
                </a:rPr>
                <a:t>VLDB’2</a:t>
              </a:r>
              <a:r>
                <a:rPr lang="en-US" sz="1600" dirty="0">
                  <a:latin typeface="Avenir Book" panose="02000503020000020003" pitchFamily="2" charset="0"/>
                </a:rPr>
                <a:t>2</a:t>
              </a:r>
              <a:endParaRPr lang="en-US" sz="1600" kern="1200" dirty="0">
                <a:latin typeface="Avenir Book" panose="02000503020000020003" pitchFamily="2" charset="0"/>
              </a:endParaRPr>
            </a:p>
          </p:txBody>
        </p:sp>
      </p:grpSp>
      <p:grpSp>
        <p:nvGrpSpPr>
          <p:cNvPr id="32" name="Group 31">
            <a:extLst>
              <a:ext uri="{FF2B5EF4-FFF2-40B4-BE49-F238E27FC236}">
                <a16:creationId xmlns:a16="http://schemas.microsoft.com/office/drawing/2014/main" id="{34FD41BA-0C2D-94B4-05F9-EB7AC43449A0}"/>
              </a:ext>
            </a:extLst>
          </p:cNvPr>
          <p:cNvGrpSpPr/>
          <p:nvPr/>
        </p:nvGrpSpPr>
        <p:grpSpPr>
          <a:xfrm>
            <a:off x="3469739" y="4091470"/>
            <a:ext cx="2377306" cy="1262310"/>
            <a:chOff x="3953" y="956092"/>
            <a:chExt cx="2377306" cy="3390074"/>
          </a:xfrm>
        </p:grpSpPr>
        <p:sp>
          <p:nvSpPr>
            <p:cNvPr id="33" name="Rectangle 32">
              <a:extLst>
                <a:ext uri="{FF2B5EF4-FFF2-40B4-BE49-F238E27FC236}">
                  <a16:creationId xmlns:a16="http://schemas.microsoft.com/office/drawing/2014/main" id="{7818C282-5491-A3E5-99B5-F9F20BA25C17}"/>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34" name="TextBox 33">
              <a:extLst>
                <a:ext uri="{FF2B5EF4-FFF2-40B4-BE49-F238E27FC236}">
                  <a16:creationId xmlns:a16="http://schemas.microsoft.com/office/drawing/2014/main" id="{5E41D355-8E43-C19A-3752-D6EF0A1DEAB9}"/>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SkyStore</a:t>
              </a:r>
              <a:r>
                <a:rPr lang="en-US" sz="1600" dirty="0">
                  <a:latin typeface="Avenir Book" panose="02000503020000020003" pitchFamily="2" charset="0"/>
                </a:rPr>
                <a:t>: Object store across multiple clouds</a:t>
              </a:r>
            </a:p>
            <a:p>
              <a:pPr marL="0" lvl="1" defTabSz="711200">
                <a:lnSpc>
                  <a:spcPct val="90000"/>
                </a:lnSpc>
                <a:spcBef>
                  <a:spcPct val="0"/>
                </a:spcBef>
                <a:spcAft>
                  <a:spcPct val="15000"/>
                </a:spcAft>
              </a:pPr>
              <a:r>
                <a:rPr lang="en-US" sz="1600" kern="1200" dirty="0">
                  <a:latin typeface="Avenir Book" panose="02000503020000020003" pitchFamily="2" charset="0"/>
                </a:rPr>
                <a:t>VLDB’25</a:t>
              </a:r>
            </a:p>
          </p:txBody>
        </p:sp>
      </p:grpSp>
      <p:grpSp>
        <p:nvGrpSpPr>
          <p:cNvPr id="38" name="Group 37">
            <a:extLst>
              <a:ext uri="{FF2B5EF4-FFF2-40B4-BE49-F238E27FC236}">
                <a16:creationId xmlns:a16="http://schemas.microsoft.com/office/drawing/2014/main" id="{9334A92C-4782-B33E-12BC-90AF1DE6FE37}"/>
              </a:ext>
            </a:extLst>
          </p:cNvPr>
          <p:cNvGrpSpPr/>
          <p:nvPr/>
        </p:nvGrpSpPr>
        <p:grpSpPr>
          <a:xfrm>
            <a:off x="3469739" y="5442476"/>
            <a:ext cx="2377306" cy="1262310"/>
            <a:chOff x="3953" y="956092"/>
            <a:chExt cx="2377306" cy="3390074"/>
          </a:xfrm>
        </p:grpSpPr>
        <p:sp>
          <p:nvSpPr>
            <p:cNvPr id="39" name="Rectangle 38">
              <a:extLst>
                <a:ext uri="{FF2B5EF4-FFF2-40B4-BE49-F238E27FC236}">
                  <a16:creationId xmlns:a16="http://schemas.microsoft.com/office/drawing/2014/main" id="{DD3CD747-367F-36C4-F003-FAB0B9D90E54}"/>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40" name="TextBox 39">
              <a:extLst>
                <a:ext uri="{FF2B5EF4-FFF2-40B4-BE49-F238E27FC236}">
                  <a16:creationId xmlns:a16="http://schemas.microsoft.com/office/drawing/2014/main" id="{2BCA52FA-A6DB-BDF6-24B5-0520723D666D}"/>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FairDB</a:t>
              </a:r>
              <a:r>
                <a:rPr lang="en-US" sz="1600" dirty="0">
                  <a:latin typeface="Avenir Book" panose="02000503020000020003" pitchFamily="2" charset="0"/>
                </a:rPr>
                <a:t>: Delayed fair sharing for multi-tenant LSM stores </a:t>
              </a:r>
            </a:p>
            <a:p>
              <a:pPr marL="0" lvl="1" defTabSz="711200">
                <a:lnSpc>
                  <a:spcPct val="90000"/>
                </a:lnSpc>
                <a:spcBef>
                  <a:spcPct val="0"/>
                </a:spcBef>
                <a:spcAft>
                  <a:spcPct val="15000"/>
                </a:spcAft>
              </a:pPr>
              <a:r>
                <a:rPr lang="en-US" sz="1600" dirty="0">
                  <a:latin typeface="Avenir Book" panose="02000503020000020003" pitchFamily="2" charset="0"/>
                </a:rPr>
                <a:t>(under submission)</a:t>
              </a:r>
              <a:endParaRPr lang="en-US" sz="1600" kern="1200" dirty="0">
                <a:latin typeface="Avenir Book" panose="02000503020000020003" pitchFamily="2" charset="0"/>
              </a:endParaRPr>
            </a:p>
          </p:txBody>
        </p:sp>
      </p:grpSp>
      <p:grpSp>
        <p:nvGrpSpPr>
          <p:cNvPr id="41" name="Group 40">
            <a:extLst>
              <a:ext uri="{FF2B5EF4-FFF2-40B4-BE49-F238E27FC236}">
                <a16:creationId xmlns:a16="http://schemas.microsoft.com/office/drawing/2014/main" id="{87B71971-69E2-8C49-527C-C46121BCAEC7}"/>
              </a:ext>
            </a:extLst>
          </p:cNvPr>
          <p:cNvGrpSpPr/>
          <p:nvPr/>
        </p:nvGrpSpPr>
        <p:grpSpPr>
          <a:xfrm>
            <a:off x="6179868" y="2740464"/>
            <a:ext cx="2377306" cy="1262310"/>
            <a:chOff x="3953" y="956092"/>
            <a:chExt cx="2377306" cy="3390074"/>
          </a:xfrm>
        </p:grpSpPr>
        <p:sp>
          <p:nvSpPr>
            <p:cNvPr id="42" name="Rectangle 41">
              <a:extLst>
                <a:ext uri="{FF2B5EF4-FFF2-40B4-BE49-F238E27FC236}">
                  <a16:creationId xmlns:a16="http://schemas.microsoft.com/office/drawing/2014/main" id="{1EC19AFD-1A52-360B-FA4B-E9DA880FA52C}"/>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43" name="TextBox 42">
              <a:extLst>
                <a:ext uri="{FF2B5EF4-FFF2-40B4-BE49-F238E27FC236}">
                  <a16:creationId xmlns:a16="http://schemas.microsoft.com/office/drawing/2014/main" id="{1CD8945C-A97F-8D6E-1E85-9D66EF763E37}"/>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a:latin typeface="Avenir Book" panose="02000503020000020003" pitchFamily="2" charset="0"/>
                </a:rPr>
                <a:t>Software-Defined Data Protection</a:t>
              </a:r>
            </a:p>
            <a:p>
              <a:pPr marL="0" lvl="1" defTabSz="711200">
                <a:lnSpc>
                  <a:spcPct val="90000"/>
                </a:lnSpc>
                <a:spcBef>
                  <a:spcPct val="0"/>
                </a:spcBef>
                <a:spcAft>
                  <a:spcPct val="15000"/>
                </a:spcAft>
              </a:pPr>
              <a:r>
                <a:rPr lang="en-US" sz="1600" kern="1200" dirty="0">
                  <a:latin typeface="Avenir Book" panose="02000503020000020003" pitchFamily="2" charset="0"/>
                </a:rPr>
                <a:t>VLDB’21</a:t>
              </a:r>
            </a:p>
          </p:txBody>
        </p:sp>
      </p:grpSp>
      <p:grpSp>
        <p:nvGrpSpPr>
          <p:cNvPr id="44" name="Group 43">
            <a:extLst>
              <a:ext uri="{FF2B5EF4-FFF2-40B4-BE49-F238E27FC236}">
                <a16:creationId xmlns:a16="http://schemas.microsoft.com/office/drawing/2014/main" id="{61A733F2-9137-B106-9EB5-6FC12720C92B}"/>
              </a:ext>
            </a:extLst>
          </p:cNvPr>
          <p:cNvGrpSpPr/>
          <p:nvPr/>
        </p:nvGrpSpPr>
        <p:grpSpPr>
          <a:xfrm>
            <a:off x="6179868" y="4091470"/>
            <a:ext cx="2377306" cy="1262310"/>
            <a:chOff x="3953" y="956092"/>
            <a:chExt cx="2377306" cy="3390074"/>
          </a:xfrm>
        </p:grpSpPr>
        <p:sp>
          <p:nvSpPr>
            <p:cNvPr id="45" name="Rectangle 44">
              <a:extLst>
                <a:ext uri="{FF2B5EF4-FFF2-40B4-BE49-F238E27FC236}">
                  <a16:creationId xmlns:a16="http://schemas.microsoft.com/office/drawing/2014/main" id="{810853C0-1041-A4A4-5FC0-46410840643C}"/>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46" name="TextBox 45">
              <a:extLst>
                <a:ext uri="{FF2B5EF4-FFF2-40B4-BE49-F238E27FC236}">
                  <a16:creationId xmlns:a16="http://schemas.microsoft.com/office/drawing/2014/main" id="{13D255AE-0333-9D31-9DA9-E53660F90B4B}"/>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a:latin typeface="Avenir Book" panose="02000503020000020003" pitchFamily="2" charset="0"/>
                </a:rPr>
                <a:t>Metronome: IO efficient replicated systems</a:t>
              </a:r>
            </a:p>
            <a:p>
              <a:pPr marL="0" lvl="1" defTabSz="711200">
                <a:lnSpc>
                  <a:spcPct val="90000"/>
                </a:lnSpc>
                <a:spcBef>
                  <a:spcPct val="0"/>
                </a:spcBef>
                <a:spcAft>
                  <a:spcPct val="15000"/>
                </a:spcAft>
              </a:pPr>
              <a:r>
                <a:rPr lang="en-US" sz="1600" dirty="0">
                  <a:latin typeface="Avenir Book" panose="02000503020000020003" pitchFamily="2" charset="0"/>
                </a:rPr>
                <a:t>(u</a:t>
              </a:r>
              <a:r>
                <a:rPr lang="en-US" sz="1600" kern="1200" dirty="0">
                  <a:latin typeface="Avenir Book" panose="02000503020000020003" pitchFamily="2" charset="0"/>
                </a:rPr>
                <a:t>nder submission)</a:t>
              </a:r>
            </a:p>
          </p:txBody>
        </p:sp>
      </p:grpSp>
      <p:grpSp>
        <p:nvGrpSpPr>
          <p:cNvPr id="47" name="Group 46">
            <a:extLst>
              <a:ext uri="{FF2B5EF4-FFF2-40B4-BE49-F238E27FC236}">
                <a16:creationId xmlns:a16="http://schemas.microsoft.com/office/drawing/2014/main" id="{BADBBEF8-8A68-F656-DB66-AE3618235499}"/>
              </a:ext>
            </a:extLst>
          </p:cNvPr>
          <p:cNvGrpSpPr/>
          <p:nvPr/>
        </p:nvGrpSpPr>
        <p:grpSpPr>
          <a:xfrm>
            <a:off x="6179868" y="5442476"/>
            <a:ext cx="2377306" cy="1262310"/>
            <a:chOff x="3953" y="956092"/>
            <a:chExt cx="2377306" cy="3390074"/>
          </a:xfrm>
        </p:grpSpPr>
        <p:sp>
          <p:nvSpPr>
            <p:cNvPr id="48" name="Rectangle 47">
              <a:extLst>
                <a:ext uri="{FF2B5EF4-FFF2-40B4-BE49-F238E27FC236}">
                  <a16:creationId xmlns:a16="http://schemas.microsoft.com/office/drawing/2014/main" id="{9BD1C17D-C477-A685-8655-4C8B6D39E985}"/>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49" name="TextBox 48">
              <a:extLst>
                <a:ext uri="{FF2B5EF4-FFF2-40B4-BE49-F238E27FC236}">
                  <a16:creationId xmlns:a16="http://schemas.microsoft.com/office/drawing/2014/main" id="{BAB138B6-5A1F-352E-C3E0-E28E779E5C77}"/>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a:latin typeface="Avenir Book" panose="02000503020000020003" pitchFamily="2" charset="0"/>
                </a:rPr>
                <a:t>Recoverable processes for transactional stores</a:t>
              </a:r>
            </a:p>
            <a:p>
              <a:pPr marL="0" lvl="1" defTabSz="711200">
                <a:lnSpc>
                  <a:spcPct val="90000"/>
                </a:lnSpc>
                <a:spcBef>
                  <a:spcPct val="0"/>
                </a:spcBef>
                <a:spcAft>
                  <a:spcPct val="15000"/>
                </a:spcAft>
              </a:pPr>
              <a:r>
                <a:rPr lang="en-US" sz="1600" kern="1200" dirty="0">
                  <a:latin typeface="Avenir Book" panose="02000503020000020003" pitchFamily="2" charset="0"/>
                </a:rPr>
                <a:t>(ongoing)</a:t>
              </a:r>
            </a:p>
          </p:txBody>
        </p:sp>
      </p:grpSp>
      <p:grpSp>
        <p:nvGrpSpPr>
          <p:cNvPr id="50" name="Group 49">
            <a:extLst>
              <a:ext uri="{FF2B5EF4-FFF2-40B4-BE49-F238E27FC236}">
                <a16:creationId xmlns:a16="http://schemas.microsoft.com/office/drawing/2014/main" id="{FE108284-D3CA-E0FE-4C78-3B49B4601E91}"/>
              </a:ext>
            </a:extLst>
          </p:cNvPr>
          <p:cNvGrpSpPr/>
          <p:nvPr/>
        </p:nvGrpSpPr>
        <p:grpSpPr>
          <a:xfrm>
            <a:off x="8889997" y="2740464"/>
            <a:ext cx="2377306" cy="1262310"/>
            <a:chOff x="3953" y="956092"/>
            <a:chExt cx="2377306" cy="3390074"/>
          </a:xfrm>
        </p:grpSpPr>
        <p:sp>
          <p:nvSpPr>
            <p:cNvPr id="51" name="Rectangle 50">
              <a:extLst>
                <a:ext uri="{FF2B5EF4-FFF2-40B4-BE49-F238E27FC236}">
                  <a16:creationId xmlns:a16="http://schemas.microsoft.com/office/drawing/2014/main" id="{BA0D94EC-4309-F198-5E8D-1DC50C032222}"/>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52" name="TextBox 51">
              <a:extLst>
                <a:ext uri="{FF2B5EF4-FFF2-40B4-BE49-F238E27FC236}">
                  <a16:creationId xmlns:a16="http://schemas.microsoft.com/office/drawing/2014/main" id="{FEEA12B9-5AD4-303C-4C4E-226E144E1605}"/>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mLSM</a:t>
              </a:r>
              <a:r>
                <a:rPr lang="en-US" sz="1600" dirty="0">
                  <a:latin typeface="Avenir Book" panose="02000503020000020003" pitchFamily="2" charset="0"/>
                </a:rPr>
                <a:t>: Authenticated data structure</a:t>
              </a:r>
            </a:p>
            <a:p>
              <a:pPr marL="0" lvl="1" defTabSz="711200">
                <a:lnSpc>
                  <a:spcPct val="90000"/>
                </a:lnSpc>
                <a:spcBef>
                  <a:spcPct val="0"/>
                </a:spcBef>
                <a:spcAft>
                  <a:spcPct val="15000"/>
                </a:spcAft>
              </a:pPr>
              <a:r>
                <a:rPr lang="en-US" sz="1600" kern="1200" dirty="0">
                  <a:latin typeface="Avenir Book" panose="02000503020000020003" pitchFamily="2" charset="0"/>
                </a:rPr>
                <a:t>HotStorage’18</a:t>
              </a:r>
            </a:p>
          </p:txBody>
        </p:sp>
      </p:grpSp>
      <p:grpSp>
        <p:nvGrpSpPr>
          <p:cNvPr id="53" name="Group 52">
            <a:extLst>
              <a:ext uri="{FF2B5EF4-FFF2-40B4-BE49-F238E27FC236}">
                <a16:creationId xmlns:a16="http://schemas.microsoft.com/office/drawing/2014/main" id="{A1D3F116-CB2C-08FD-02C6-D391EF210BD0}"/>
              </a:ext>
            </a:extLst>
          </p:cNvPr>
          <p:cNvGrpSpPr/>
          <p:nvPr/>
        </p:nvGrpSpPr>
        <p:grpSpPr>
          <a:xfrm>
            <a:off x="8889997" y="4091470"/>
            <a:ext cx="2377306" cy="1262310"/>
            <a:chOff x="3953" y="956092"/>
            <a:chExt cx="2377306" cy="3390074"/>
          </a:xfrm>
        </p:grpSpPr>
        <p:sp>
          <p:nvSpPr>
            <p:cNvPr id="54" name="Rectangle 53">
              <a:extLst>
                <a:ext uri="{FF2B5EF4-FFF2-40B4-BE49-F238E27FC236}">
                  <a16:creationId xmlns:a16="http://schemas.microsoft.com/office/drawing/2014/main" id="{DBCAD98C-6C7E-C317-BF16-30858A7BE6AA}"/>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55" name="TextBox 54">
              <a:extLst>
                <a:ext uri="{FF2B5EF4-FFF2-40B4-BE49-F238E27FC236}">
                  <a16:creationId xmlns:a16="http://schemas.microsoft.com/office/drawing/2014/main" id="{DB95BD8B-00A7-FC9E-5193-83DB6ED61388}"/>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RainBlock</a:t>
              </a:r>
              <a:r>
                <a:rPr lang="en-US" sz="1600" dirty="0">
                  <a:latin typeface="Avenir Book" panose="02000503020000020003" pitchFamily="2" charset="0"/>
                </a:rPr>
                <a:t>: Architecture for public blockchains </a:t>
              </a:r>
            </a:p>
            <a:p>
              <a:pPr marL="0" lvl="1" defTabSz="711200">
                <a:lnSpc>
                  <a:spcPct val="90000"/>
                </a:lnSpc>
                <a:spcBef>
                  <a:spcPct val="0"/>
                </a:spcBef>
                <a:spcAft>
                  <a:spcPct val="15000"/>
                </a:spcAft>
              </a:pPr>
              <a:r>
                <a:rPr lang="en-US" sz="1600" dirty="0">
                  <a:latin typeface="Avenir Book" panose="02000503020000020003" pitchFamily="2" charset="0"/>
                </a:rPr>
                <a:t>ATC’21</a:t>
              </a:r>
              <a:endParaRPr lang="en-US" sz="1600" kern="1200" dirty="0">
                <a:latin typeface="Avenir Book" panose="02000503020000020003" pitchFamily="2" charset="0"/>
              </a:endParaRPr>
            </a:p>
          </p:txBody>
        </p:sp>
      </p:grpSp>
      <p:grpSp>
        <p:nvGrpSpPr>
          <p:cNvPr id="56" name="Group 55">
            <a:extLst>
              <a:ext uri="{FF2B5EF4-FFF2-40B4-BE49-F238E27FC236}">
                <a16:creationId xmlns:a16="http://schemas.microsoft.com/office/drawing/2014/main" id="{4808D5AE-F908-8BB1-C621-DAE3A088D34F}"/>
              </a:ext>
            </a:extLst>
          </p:cNvPr>
          <p:cNvGrpSpPr/>
          <p:nvPr/>
        </p:nvGrpSpPr>
        <p:grpSpPr>
          <a:xfrm>
            <a:off x="8889997" y="5442476"/>
            <a:ext cx="2377306" cy="1262310"/>
            <a:chOff x="3953" y="956092"/>
            <a:chExt cx="2377306" cy="3390074"/>
          </a:xfrm>
        </p:grpSpPr>
        <p:sp>
          <p:nvSpPr>
            <p:cNvPr id="57" name="Rectangle 56">
              <a:extLst>
                <a:ext uri="{FF2B5EF4-FFF2-40B4-BE49-F238E27FC236}">
                  <a16:creationId xmlns:a16="http://schemas.microsoft.com/office/drawing/2014/main" id="{3AA5768F-6AEF-9ACA-89AF-B663AA245F7B}"/>
                </a:ext>
              </a:extLst>
            </p:cNvPr>
            <p:cNvSpPr/>
            <p:nvPr/>
          </p:nvSpPr>
          <p:spPr>
            <a:xfrm>
              <a:off x="3953" y="956092"/>
              <a:ext cx="2377306" cy="3390074"/>
            </a:xfrm>
            <a:prstGeom prst="rect">
              <a:avLst/>
            </a:prstGeom>
            <a:solidFill>
              <a:srgbClr val="FFC000">
                <a:alpha val="7522"/>
              </a:srgbClr>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pPr algn="ctr"/>
              <a:endParaRPr lang="en-US"/>
            </a:p>
          </p:txBody>
        </p:sp>
        <p:sp>
          <p:nvSpPr>
            <p:cNvPr id="58" name="TextBox 57">
              <a:extLst>
                <a:ext uri="{FF2B5EF4-FFF2-40B4-BE49-F238E27FC236}">
                  <a16:creationId xmlns:a16="http://schemas.microsoft.com/office/drawing/2014/main" id="{9281EABE-449B-236F-EC3C-3136220BC276}"/>
                </a:ext>
              </a:extLst>
            </p:cNvPr>
            <p:cNvSpPr txBox="1"/>
            <p:nvPr/>
          </p:nvSpPr>
          <p:spPr>
            <a:xfrm>
              <a:off x="3953" y="956092"/>
              <a:ext cx="2377306" cy="339007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85344" rIns="113792" bIns="128016" numCol="1" spcCol="1270" anchor="ctr" anchorCtr="0">
              <a:noAutofit/>
            </a:bodyPr>
            <a:lstStyle/>
            <a:p>
              <a:pPr marL="0" lvl="1" defTabSz="711200">
                <a:lnSpc>
                  <a:spcPct val="90000"/>
                </a:lnSpc>
                <a:spcBef>
                  <a:spcPct val="0"/>
                </a:spcBef>
                <a:spcAft>
                  <a:spcPct val="15000"/>
                </a:spcAft>
              </a:pPr>
              <a:r>
                <a:rPr lang="en-US" sz="1600" dirty="0" err="1">
                  <a:latin typeface="Avenir Book" panose="02000503020000020003" pitchFamily="2" charset="0"/>
                </a:rPr>
                <a:t>Rollbaccine</a:t>
              </a:r>
              <a:r>
                <a:rPr lang="en-US" sz="1600" dirty="0">
                  <a:latin typeface="Avenir Book" panose="02000503020000020003" pitchFamily="2" charset="0"/>
                </a:rPr>
                <a:t>: Immunity against rollback attacks</a:t>
              </a:r>
            </a:p>
            <a:p>
              <a:pPr marL="0" lvl="1" defTabSz="711200">
                <a:lnSpc>
                  <a:spcPct val="90000"/>
                </a:lnSpc>
                <a:spcBef>
                  <a:spcPct val="0"/>
                </a:spcBef>
                <a:spcAft>
                  <a:spcPct val="15000"/>
                </a:spcAft>
              </a:pPr>
              <a:r>
                <a:rPr lang="en-US" sz="1600" kern="1200" dirty="0">
                  <a:latin typeface="Avenir Book" panose="02000503020000020003" pitchFamily="2" charset="0"/>
                </a:rPr>
                <a:t>(under submission)</a:t>
              </a:r>
            </a:p>
          </p:txBody>
        </p:sp>
      </p:grpSp>
    </p:spTree>
    <p:extLst>
      <p:ext uri="{BB962C8B-B14F-4D97-AF65-F5344CB8AC3E}">
        <p14:creationId xmlns:p14="http://schemas.microsoft.com/office/powerpoint/2010/main" val="648064815"/>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fade">
                                      <p:cBhvr>
                                        <p:cTn id="40" dur="500"/>
                                        <p:tgtEl>
                                          <p:spTgt spid="41"/>
                                        </p:tgtEl>
                                      </p:cBhvr>
                                    </p:animEffect>
                                  </p:childTnLst>
                                </p:cTn>
                              </p:par>
                              <p:par>
                                <p:cTn id="41" presetID="10" presetClass="entr" presetSubtype="0" fill="hold"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par>
                                <p:cTn id="44" presetID="10" presetClass="entr" presetSubtype="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par>
                                <p:cTn id="52" presetID="10" presetClass="entr" presetSubtype="0"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fade">
                                      <p:cBhvr>
                                        <p:cTn id="54" dur="500"/>
                                        <p:tgtEl>
                                          <p:spTgt spid="53"/>
                                        </p:tgtEl>
                                      </p:cBhvr>
                                    </p:animEffect>
                                  </p:childTnLst>
                                </p:cTn>
                              </p:par>
                              <p:par>
                                <p:cTn id="55" presetID="10" presetClass="entr" presetSubtype="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B79E6-480A-FB9A-B5FF-6C09201BE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D6552-5829-4BF6-E766-97EA2D5477B9}"/>
              </a:ext>
            </a:extLst>
          </p:cNvPr>
          <p:cNvSpPr>
            <a:spLocks noGrp="1"/>
          </p:cNvSpPr>
          <p:nvPr>
            <p:ph type="title"/>
          </p:nvPr>
        </p:nvSpPr>
        <p:spPr/>
        <p:txBody>
          <a:bodyPr>
            <a:normAutofit/>
          </a:bodyPr>
          <a:lstStyle/>
          <a:p>
            <a:r>
              <a:rPr lang="en-US" sz="4000" dirty="0"/>
              <a:t>The Fault-Tolerant Core</a:t>
            </a:r>
          </a:p>
        </p:txBody>
      </p:sp>
      <p:sp>
        <p:nvSpPr>
          <p:cNvPr id="8" name="Title 1">
            <a:extLst>
              <a:ext uri="{FF2B5EF4-FFF2-40B4-BE49-F238E27FC236}">
                <a16:creationId xmlns:a16="http://schemas.microsoft.com/office/drawing/2014/main" id="{CC8DE659-DE3E-E180-F0A9-4DAA367C898D}"/>
              </a:ext>
            </a:extLst>
          </p:cNvPr>
          <p:cNvSpPr txBox="1">
            <a:spLocks/>
          </p:cNvSpPr>
          <p:nvPr/>
        </p:nvSpPr>
        <p:spPr>
          <a:xfrm>
            <a:off x="838200" y="3629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The Fault-Tolerant Core</a:t>
            </a:r>
          </a:p>
        </p:txBody>
      </p:sp>
      <p:sp>
        <p:nvSpPr>
          <p:cNvPr id="9" name="Title 1">
            <a:extLst>
              <a:ext uri="{FF2B5EF4-FFF2-40B4-BE49-F238E27FC236}">
                <a16:creationId xmlns:a16="http://schemas.microsoft.com/office/drawing/2014/main" id="{A23D7B66-F366-1318-3E00-3220B9E42B54}"/>
              </a:ext>
            </a:extLst>
          </p:cNvPr>
          <p:cNvSpPr txBox="1">
            <a:spLocks/>
          </p:cNvSpPr>
          <p:nvPr/>
        </p:nvSpPr>
        <p:spPr>
          <a:xfrm>
            <a:off x="838200" y="2407872"/>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solidFill>
              <a:srgbClr val="FFC000"/>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3200" dirty="0"/>
              <a:t>Persistent Data Stores</a:t>
            </a:r>
          </a:p>
        </p:txBody>
      </p:sp>
      <p:sp>
        <p:nvSpPr>
          <p:cNvPr id="10" name="Title 1">
            <a:extLst>
              <a:ext uri="{FF2B5EF4-FFF2-40B4-BE49-F238E27FC236}">
                <a16:creationId xmlns:a16="http://schemas.microsoft.com/office/drawing/2014/main" id="{EDC667AF-F156-0A69-9F6B-1998441ED1DC}"/>
              </a:ext>
            </a:extLst>
          </p:cNvPr>
          <p:cNvSpPr txBox="1">
            <a:spLocks/>
          </p:cNvSpPr>
          <p:nvPr/>
        </p:nvSpPr>
        <p:spPr>
          <a:xfrm>
            <a:off x="6236043" y="2407872"/>
            <a:ext cx="5117757" cy="1325563"/>
          </a:xfrm>
          <a:custGeom>
            <a:avLst/>
            <a:gdLst>
              <a:gd name="connsiteX0" fmla="*/ 0 w 5117757"/>
              <a:gd name="connsiteY0" fmla="*/ 0 h 1325563"/>
              <a:gd name="connsiteX1" fmla="*/ 742075 w 5117757"/>
              <a:gd name="connsiteY1" fmla="*/ 0 h 1325563"/>
              <a:gd name="connsiteX2" fmla="*/ 1381794 w 5117757"/>
              <a:gd name="connsiteY2" fmla="*/ 0 h 1325563"/>
              <a:gd name="connsiteX3" fmla="*/ 2072692 w 5117757"/>
              <a:gd name="connsiteY3" fmla="*/ 0 h 1325563"/>
              <a:gd name="connsiteX4" fmla="*/ 2610056 w 5117757"/>
              <a:gd name="connsiteY4" fmla="*/ 0 h 1325563"/>
              <a:gd name="connsiteX5" fmla="*/ 3352131 w 5117757"/>
              <a:gd name="connsiteY5" fmla="*/ 0 h 1325563"/>
              <a:gd name="connsiteX6" fmla="*/ 3940673 w 5117757"/>
              <a:gd name="connsiteY6" fmla="*/ 0 h 1325563"/>
              <a:gd name="connsiteX7" fmla="*/ 4478037 w 5117757"/>
              <a:gd name="connsiteY7" fmla="*/ 0 h 1325563"/>
              <a:gd name="connsiteX8" fmla="*/ 5117757 w 5117757"/>
              <a:gd name="connsiteY8" fmla="*/ 0 h 1325563"/>
              <a:gd name="connsiteX9" fmla="*/ 5117757 w 5117757"/>
              <a:gd name="connsiteY9" fmla="*/ 662782 h 1325563"/>
              <a:gd name="connsiteX10" fmla="*/ 5117757 w 5117757"/>
              <a:gd name="connsiteY10" fmla="*/ 1325563 h 1325563"/>
              <a:gd name="connsiteX11" fmla="*/ 4529215 w 5117757"/>
              <a:gd name="connsiteY11" fmla="*/ 1325563 h 1325563"/>
              <a:gd name="connsiteX12" fmla="*/ 3838318 w 5117757"/>
              <a:gd name="connsiteY12" fmla="*/ 1325563 h 1325563"/>
              <a:gd name="connsiteX13" fmla="*/ 3096243 w 5117757"/>
              <a:gd name="connsiteY13" fmla="*/ 1325563 h 1325563"/>
              <a:gd name="connsiteX14" fmla="*/ 2558879 w 5117757"/>
              <a:gd name="connsiteY14" fmla="*/ 1325563 h 1325563"/>
              <a:gd name="connsiteX15" fmla="*/ 1816804 w 5117757"/>
              <a:gd name="connsiteY15" fmla="*/ 1325563 h 1325563"/>
              <a:gd name="connsiteX16" fmla="*/ 1074729 w 5117757"/>
              <a:gd name="connsiteY16" fmla="*/ 1325563 h 1325563"/>
              <a:gd name="connsiteX17" fmla="*/ 0 w 5117757"/>
              <a:gd name="connsiteY17" fmla="*/ 1325563 h 1325563"/>
              <a:gd name="connsiteX18" fmla="*/ 0 w 5117757"/>
              <a:gd name="connsiteY18" fmla="*/ 649526 h 1325563"/>
              <a:gd name="connsiteX19" fmla="*/ 0 w 5117757"/>
              <a:gd name="connsiteY19"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17757" h="1325563" fill="none" extrusionOk="0">
                <a:moveTo>
                  <a:pt x="0" y="0"/>
                </a:moveTo>
                <a:cubicBezTo>
                  <a:pt x="227120" y="-30437"/>
                  <a:pt x="453487" y="25812"/>
                  <a:pt x="742075" y="0"/>
                </a:cubicBezTo>
                <a:cubicBezTo>
                  <a:pt x="1030663" y="-25812"/>
                  <a:pt x="1069809" y="-15895"/>
                  <a:pt x="1381794" y="0"/>
                </a:cubicBezTo>
                <a:cubicBezTo>
                  <a:pt x="1693779" y="15895"/>
                  <a:pt x="1779121" y="5376"/>
                  <a:pt x="2072692" y="0"/>
                </a:cubicBezTo>
                <a:cubicBezTo>
                  <a:pt x="2366263" y="-5376"/>
                  <a:pt x="2406401" y="-9852"/>
                  <a:pt x="2610056" y="0"/>
                </a:cubicBezTo>
                <a:cubicBezTo>
                  <a:pt x="2813711" y="9852"/>
                  <a:pt x="3054072" y="-5906"/>
                  <a:pt x="3352131" y="0"/>
                </a:cubicBezTo>
                <a:cubicBezTo>
                  <a:pt x="3650191" y="5906"/>
                  <a:pt x="3694340" y="-28516"/>
                  <a:pt x="3940673" y="0"/>
                </a:cubicBezTo>
                <a:cubicBezTo>
                  <a:pt x="4187006" y="28516"/>
                  <a:pt x="4329507" y="-1687"/>
                  <a:pt x="4478037" y="0"/>
                </a:cubicBezTo>
                <a:cubicBezTo>
                  <a:pt x="4626567" y="1687"/>
                  <a:pt x="4864750" y="-28843"/>
                  <a:pt x="5117757" y="0"/>
                </a:cubicBezTo>
                <a:cubicBezTo>
                  <a:pt x="5089796" y="208052"/>
                  <a:pt x="5127247" y="526725"/>
                  <a:pt x="5117757" y="662782"/>
                </a:cubicBezTo>
                <a:cubicBezTo>
                  <a:pt x="5108267" y="798839"/>
                  <a:pt x="5134485" y="1150782"/>
                  <a:pt x="5117757" y="1325563"/>
                </a:cubicBezTo>
                <a:cubicBezTo>
                  <a:pt x="4956230" y="1335600"/>
                  <a:pt x="4805997" y="1303081"/>
                  <a:pt x="4529215" y="1325563"/>
                </a:cubicBezTo>
                <a:cubicBezTo>
                  <a:pt x="4252433" y="1348045"/>
                  <a:pt x="4099261" y="1320537"/>
                  <a:pt x="3838318" y="1325563"/>
                </a:cubicBezTo>
                <a:cubicBezTo>
                  <a:pt x="3577375" y="1330589"/>
                  <a:pt x="3317502" y="1348351"/>
                  <a:pt x="3096243" y="1325563"/>
                </a:cubicBezTo>
                <a:cubicBezTo>
                  <a:pt x="2874985" y="1302775"/>
                  <a:pt x="2791594" y="1325944"/>
                  <a:pt x="2558879" y="1325563"/>
                </a:cubicBezTo>
                <a:cubicBezTo>
                  <a:pt x="2326164" y="1325182"/>
                  <a:pt x="1988972" y="1312018"/>
                  <a:pt x="1816804" y="1325563"/>
                </a:cubicBezTo>
                <a:cubicBezTo>
                  <a:pt x="1644637" y="1339108"/>
                  <a:pt x="1407145" y="1298606"/>
                  <a:pt x="1074729" y="1325563"/>
                </a:cubicBezTo>
                <a:cubicBezTo>
                  <a:pt x="742314" y="1352520"/>
                  <a:pt x="327470" y="1301643"/>
                  <a:pt x="0" y="1325563"/>
                </a:cubicBezTo>
                <a:cubicBezTo>
                  <a:pt x="-23667" y="1116899"/>
                  <a:pt x="-11399" y="803630"/>
                  <a:pt x="0" y="649526"/>
                </a:cubicBezTo>
                <a:cubicBezTo>
                  <a:pt x="11399" y="495422"/>
                  <a:pt x="4243" y="226896"/>
                  <a:pt x="0" y="0"/>
                </a:cubicBezTo>
                <a:close/>
              </a:path>
              <a:path w="5117757" h="1325563" stroke="0" extrusionOk="0">
                <a:moveTo>
                  <a:pt x="0" y="0"/>
                </a:moveTo>
                <a:cubicBezTo>
                  <a:pt x="179518" y="-30267"/>
                  <a:pt x="400701" y="11074"/>
                  <a:pt x="690897" y="0"/>
                </a:cubicBezTo>
                <a:cubicBezTo>
                  <a:pt x="981093" y="-11074"/>
                  <a:pt x="1079590" y="12410"/>
                  <a:pt x="1279439" y="0"/>
                </a:cubicBezTo>
                <a:cubicBezTo>
                  <a:pt x="1479288" y="-12410"/>
                  <a:pt x="1728560" y="15444"/>
                  <a:pt x="1919159" y="0"/>
                </a:cubicBezTo>
                <a:cubicBezTo>
                  <a:pt x="2109758" y="-15444"/>
                  <a:pt x="2188414" y="20517"/>
                  <a:pt x="2456523" y="0"/>
                </a:cubicBezTo>
                <a:cubicBezTo>
                  <a:pt x="2724632" y="-20517"/>
                  <a:pt x="2836461" y="16847"/>
                  <a:pt x="3096243" y="0"/>
                </a:cubicBezTo>
                <a:cubicBezTo>
                  <a:pt x="3356025" y="-16847"/>
                  <a:pt x="3417450" y="-20115"/>
                  <a:pt x="3633607" y="0"/>
                </a:cubicBezTo>
                <a:cubicBezTo>
                  <a:pt x="3849764" y="20115"/>
                  <a:pt x="4087364" y="12357"/>
                  <a:pt x="4273327" y="0"/>
                </a:cubicBezTo>
                <a:cubicBezTo>
                  <a:pt x="4459290" y="-12357"/>
                  <a:pt x="4714349" y="5615"/>
                  <a:pt x="5117757" y="0"/>
                </a:cubicBezTo>
                <a:cubicBezTo>
                  <a:pt x="5146659" y="305385"/>
                  <a:pt x="5086046" y="467849"/>
                  <a:pt x="5117757" y="636270"/>
                </a:cubicBezTo>
                <a:cubicBezTo>
                  <a:pt x="5149469" y="804691"/>
                  <a:pt x="5119120" y="1137983"/>
                  <a:pt x="5117757" y="1325563"/>
                </a:cubicBezTo>
                <a:cubicBezTo>
                  <a:pt x="4918027" y="1295664"/>
                  <a:pt x="4746930" y="1323875"/>
                  <a:pt x="4426860" y="1325563"/>
                </a:cubicBezTo>
                <a:cubicBezTo>
                  <a:pt x="4106790" y="1327251"/>
                  <a:pt x="4010084" y="1303213"/>
                  <a:pt x="3838318" y="1325563"/>
                </a:cubicBezTo>
                <a:cubicBezTo>
                  <a:pt x="3666552" y="1347913"/>
                  <a:pt x="3277425" y="1341384"/>
                  <a:pt x="3096243" y="1325563"/>
                </a:cubicBezTo>
                <a:cubicBezTo>
                  <a:pt x="2915062" y="1309742"/>
                  <a:pt x="2699922" y="1353042"/>
                  <a:pt x="2456523" y="1325563"/>
                </a:cubicBezTo>
                <a:cubicBezTo>
                  <a:pt x="2213124" y="1298084"/>
                  <a:pt x="2054444" y="1313228"/>
                  <a:pt x="1867981" y="1325563"/>
                </a:cubicBezTo>
                <a:cubicBezTo>
                  <a:pt x="1681518" y="1337898"/>
                  <a:pt x="1446333" y="1344471"/>
                  <a:pt x="1177084" y="1325563"/>
                </a:cubicBezTo>
                <a:cubicBezTo>
                  <a:pt x="907835" y="1306655"/>
                  <a:pt x="334110" y="1370718"/>
                  <a:pt x="0" y="1325563"/>
                </a:cubicBezTo>
                <a:cubicBezTo>
                  <a:pt x="3788" y="1026112"/>
                  <a:pt x="10141" y="975846"/>
                  <a:pt x="0" y="702548"/>
                </a:cubicBezTo>
                <a:cubicBezTo>
                  <a:pt x="-10141" y="429251"/>
                  <a:pt x="-17681" y="315180"/>
                  <a:pt x="0" y="0"/>
                </a:cubicBezTo>
                <a:close/>
              </a:path>
            </a:pathLst>
          </a:custGeom>
          <a:ln w="28575">
            <a:solidFill>
              <a:srgbClr val="FFC000"/>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3200" dirty="0"/>
              <a:t>Replication aka Consensus</a:t>
            </a:r>
          </a:p>
        </p:txBody>
      </p:sp>
      <p:sp>
        <p:nvSpPr>
          <p:cNvPr id="3" name="Title 1">
            <a:extLst>
              <a:ext uri="{FF2B5EF4-FFF2-40B4-BE49-F238E27FC236}">
                <a16:creationId xmlns:a16="http://schemas.microsoft.com/office/drawing/2014/main" id="{2AA5F944-AFA9-9AF4-A5DC-1A125EA6C74A}"/>
              </a:ext>
            </a:extLst>
          </p:cNvPr>
          <p:cNvSpPr txBox="1">
            <a:spLocks/>
          </p:cNvSpPr>
          <p:nvPr/>
        </p:nvSpPr>
        <p:spPr>
          <a:xfrm>
            <a:off x="6096000" y="3676864"/>
            <a:ext cx="5117757" cy="2295933"/>
          </a:xfrm>
          <a:custGeom>
            <a:avLst/>
            <a:gdLst>
              <a:gd name="connsiteX0" fmla="*/ 0 w 5117757"/>
              <a:gd name="connsiteY0" fmla="*/ 0 h 2295933"/>
              <a:gd name="connsiteX1" fmla="*/ 588542 w 5117757"/>
              <a:gd name="connsiteY1" fmla="*/ 0 h 2295933"/>
              <a:gd name="connsiteX2" fmla="*/ 1228262 w 5117757"/>
              <a:gd name="connsiteY2" fmla="*/ 0 h 2295933"/>
              <a:gd name="connsiteX3" fmla="*/ 1970336 w 5117757"/>
              <a:gd name="connsiteY3" fmla="*/ 0 h 2295933"/>
              <a:gd name="connsiteX4" fmla="*/ 2661234 w 5117757"/>
              <a:gd name="connsiteY4" fmla="*/ 0 h 2295933"/>
              <a:gd name="connsiteX5" fmla="*/ 3147421 w 5117757"/>
              <a:gd name="connsiteY5" fmla="*/ 0 h 2295933"/>
              <a:gd name="connsiteX6" fmla="*/ 3735963 w 5117757"/>
              <a:gd name="connsiteY6" fmla="*/ 0 h 2295933"/>
              <a:gd name="connsiteX7" fmla="*/ 4478037 w 5117757"/>
              <a:gd name="connsiteY7" fmla="*/ 0 h 2295933"/>
              <a:gd name="connsiteX8" fmla="*/ 5117757 w 5117757"/>
              <a:gd name="connsiteY8" fmla="*/ 0 h 2295933"/>
              <a:gd name="connsiteX9" fmla="*/ 5117757 w 5117757"/>
              <a:gd name="connsiteY9" fmla="*/ 596943 h 2295933"/>
              <a:gd name="connsiteX10" fmla="*/ 5117757 w 5117757"/>
              <a:gd name="connsiteY10" fmla="*/ 1102048 h 2295933"/>
              <a:gd name="connsiteX11" fmla="*/ 5117757 w 5117757"/>
              <a:gd name="connsiteY11" fmla="*/ 1630112 h 2295933"/>
              <a:gd name="connsiteX12" fmla="*/ 5117757 w 5117757"/>
              <a:gd name="connsiteY12" fmla="*/ 2295933 h 2295933"/>
              <a:gd name="connsiteX13" fmla="*/ 4580393 w 5117757"/>
              <a:gd name="connsiteY13" fmla="*/ 2295933 h 2295933"/>
              <a:gd name="connsiteX14" fmla="*/ 4094206 w 5117757"/>
              <a:gd name="connsiteY14" fmla="*/ 2295933 h 2295933"/>
              <a:gd name="connsiteX15" fmla="*/ 3608019 w 5117757"/>
              <a:gd name="connsiteY15" fmla="*/ 2295933 h 2295933"/>
              <a:gd name="connsiteX16" fmla="*/ 2917121 w 5117757"/>
              <a:gd name="connsiteY16" fmla="*/ 2295933 h 2295933"/>
              <a:gd name="connsiteX17" fmla="*/ 2430935 w 5117757"/>
              <a:gd name="connsiteY17" fmla="*/ 2295933 h 2295933"/>
              <a:gd name="connsiteX18" fmla="*/ 1791215 w 5117757"/>
              <a:gd name="connsiteY18" fmla="*/ 2295933 h 2295933"/>
              <a:gd name="connsiteX19" fmla="*/ 1253850 w 5117757"/>
              <a:gd name="connsiteY19" fmla="*/ 2295933 h 2295933"/>
              <a:gd name="connsiteX20" fmla="*/ 614131 w 5117757"/>
              <a:gd name="connsiteY20" fmla="*/ 2295933 h 2295933"/>
              <a:gd name="connsiteX21" fmla="*/ 0 w 5117757"/>
              <a:gd name="connsiteY21" fmla="*/ 2295933 h 2295933"/>
              <a:gd name="connsiteX22" fmla="*/ 0 w 5117757"/>
              <a:gd name="connsiteY22" fmla="*/ 1721950 h 2295933"/>
              <a:gd name="connsiteX23" fmla="*/ 0 w 5117757"/>
              <a:gd name="connsiteY23" fmla="*/ 1170926 h 2295933"/>
              <a:gd name="connsiteX24" fmla="*/ 0 w 5117757"/>
              <a:gd name="connsiteY24" fmla="*/ 619902 h 2295933"/>
              <a:gd name="connsiteX25" fmla="*/ 0 w 5117757"/>
              <a:gd name="connsiteY25" fmla="*/ 0 h 22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117757" h="2295933" fill="none" extrusionOk="0">
                <a:moveTo>
                  <a:pt x="0" y="0"/>
                </a:moveTo>
                <a:cubicBezTo>
                  <a:pt x="142937" y="19075"/>
                  <a:pt x="355268" y="8425"/>
                  <a:pt x="588542" y="0"/>
                </a:cubicBezTo>
                <a:cubicBezTo>
                  <a:pt x="821816" y="-8425"/>
                  <a:pt x="1045528" y="1953"/>
                  <a:pt x="1228262" y="0"/>
                </a:cubicBezTo>
                <a:cubicBezTo>
                  <a:pt x="1410996" y="-1953"/>
                  <a:pt x="1803568" y="18517"/>
                  <a:pt x="1970336" y="0"/>
                </a:cubicBezTo>
                <a:cubicBezTo>
                  <a:pt x="2137104" y="-18517"/>
                  <a:pt x="2405862" y="-24022"/>
                  <a:pt x="2661234" y="0"/>
                </a:cubicBezTo>
                <a:cubicBezTo>
                  <a:pt x="2916606" y="24022"/>
                  <a:pt x="3026339" y="-23099"/>
                  <a:pt x="3147421" y="0"/>
                </a:cubicBezTo>
                <a:cubicBezTo>
                  <a:pt x="3268503" y="23099"/>
                  <a:pt x="3587076" y="17667"/>
                  <a:pt x="3735963" y="0"/>
                </a:cubicBezTo>
                <a:cubicBezTo>
                  <a:pt x="3884850" y="-17667"/>
                  <a:pt x="4292453" y="2617"/>
                  <a:pt x="4478037" y="0"/>
                </a:cubicBezTo>
                <a:cubicBezTo>
                  <a:pt x="4663621" y="-2617"/>
                  <a:pt x="4927128" y="23614"/>
                  <a:pt x="5117757" y="0"/>
                </a:cubicBezTo>
                <a:cubicBezTo>
                  <a:pt x="5104219" y="179800"/>
                  <a:pt x="5096770" y="387519"/>
                  <a:pt x="5117757" y="596943"/>
                </a:cubicBezTo>
                <a:cubicBezTo>
                  <a:pt x="5138744" y="806367"/>
                  <a:pt x="5142719" y="996487"/>
                  <a:pt x="5117757" y="1102048"/>
                </a:cubicBezTo>
                <a:cubicBezTo>
                  <a:pt x="5092795" y="1207609"/>
                  <a:pt x="5102240" y="1445112"/>
                  <a:pt x="5117757" y="1630112"/>
                </a:cubicBezTo>
                <a:cubicBezTo>
                  <a:pt x="5133274" y="1815112"/>
                  <a:pt x="5090732" y="2021459"/>
                  <a:pt x="5117757" y="2295933"/>
                </a:cubicBezTo>
                <a:cubicBezTo>
                  <a:pt x="4911697" y="2288194"/>
                  <a:pt x="4727921" y="2274541"/>
                  <a:pt x="4580393" y="2295933"/>
                </a:cubicBezTo>
                <a:cubicBezTo>
                  <a:pt x="4432865" y="2317325"/>
                  <a:pt x="4280266" y="2288666"/>
                  <a:pt x="4094206" y="2295933"/>
                </a:cubicBezTo>
                <a:cubicBezTo>
                  <a:pt x="3908146" y="2303200"/>
                  <a:pt x="3796788" y="2295538"/>
                  <a:pt x="3608019" y="2295933"/>
                </a:cubicBezTo>
                <a:cubicBezTo>
                  <a:pt x="3419250" y="2296328"/>
                  <a:pt x="3157012" y="2264325"/>
                  <a:pt x="2917121" y="2295933"/>
                </a:cubicBezTo>
                <a:cubicBezTo>
                  <a:pt x="2677230" y="2327541"/>
                  <a:pt x="2576201" y="2289353"/>
                  <a:pt x="2430935" y="2295933"/>
                </a:cubicBezTo>
                <a:cubicBezTo>
                  <a:pt x="2285669" y="2302513"/>
                  <a:pt x="2102467" y="2273992"/>
                  <a:pt x="1791215" y="2295933"/>
                </a:cubicBezTo>
                <a:cubicBezTo>
                  <a:pt x="1479963" y="2317874"/>
                  <a:pt x="1430199" y="2321148"/>
                  <a:pt x="1253850" y="2295933"/>
                </a:cubicBezTo>
                <a:cubicBezTo>
                  <a:pt x="1077501" y="2270718"/>
                  <a:pt x="871388" y="2324538"/>
                  <a:pt x="614131" y="2295933"/>
                </a:cubicBezTo>
                <a:cubicBezTo>
                  <a:pt x="356874" y="2267328"/>
                  <a:pt x="157281" y="2319775"/>
                  <a:pt x="0" y="2295933"/>
                </a:cubicBezTo>
                <a:cubicBezTo>
                  <a:pt x="11729" y="2047941"/>
                  <a:pt x="26543" y="1974735"/>
                  <a:pt x="0" y="1721950"/>
                </a:cubicBezTo>
                <a:cubicBezTo>
                  <a:pt x="-26543" y="1469165"/>
                  <a:pt x="-23109" y="1442529"/>
                  <a:pt x="0" y="1170926"/>
                </a:cubicBezTo>
                <a:cubicBezTo>
                  <a:pt x="23109" y="899323"/>
                  <a:pt x="-6955" y="743421"/>
                  <a:pt x="0" y="619902"/>
                </a:cubicBezTo>
                <a:cubicBezTo>
                  <a:pt x="6955" y="496383"/>
                  <a:pt x="-18383" y="302983"/>
                  <a:pt x="0" y="0"/>
                </a:cubicBezTo>
                <a:close/>
              </a:path>
              <a:path w="5117757" h="229593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2385" y="292399"/>
                  <a:pt x="5116179" y="371008"/>
                  <a:pt x="5117757" y="619902"/>
                </a:cubicBezTo>
                <a:cubicBezTo>
                  <a:pt x="5119335" y="868796"/>
                  <a:pt x="5126098" y="917803"/>
                  <a:pt x="5117757" y="1147967"/>
                </a:cubicBezTo>
                <a:cubicBezTo>
                  <a:pt x="5109416" y="1378131"/>
                  <a:pt x="5126776" y="1538451"/>
                  <a:pt x="5117757" y="1721950"/>
                </a:cubicBezTo>
                <a:cubicBezTo>
                  <a:pt x="5108738" y="1905449"/>
                  <a:pt x="5107275" y="2072487"/>
                  <a:pt x="5117757" y="2295933"/>
                </a:cubicBezTo>
                <a:cubicBezTo>
                  <a:pt x="4881700" y="2275815"/>
                  <a:pt x="4815598" y="2305719"/>
                  <a:pt x="4631570" y="2295933"/>
                </a:cubicBezTo>
                <a:cubicBezTo>
                  <a:pt x="4447542" y="2286147"/>
                  <a:pt x="4227401" y="2332113"/>
                  <a:pt x="3889495" y="2295933"/>
                </a:cubicBezTo>
                <a:cubicBezTo>
                  <a:pt x="3551589" y="2259753"/>
                  <a:pt x="3540712" y="2298046"/>
                  <a:pt x="3352131" y="2295933"/>
                </a:cubicBezTo>
                <a:cubicBezTo>
                  <a:pt x="3163550" y="2293820"/>
                  <a:pt x="2989796" y="2272308"/>
                  <a:pt x="2712411" y="2295933"/>
                </a:cubicBezTo>
                <a:cubicBezTo>
                  <a:pt x="2435026" y="2319558"/>
                  <a:pt x="2252709" y="2304759"/>
                  <a:pt x="1970336" y="2295933"/>
                </a:cubicBezTo>
                <a:cubicBezTo>
                  <a:pt x="1687964" y="2287107"/>
                  <a:pt x="1593618" y="2292822"/>
                  <a:pt x="1330617" y="2295933"/>
                </a:cubicBezTo>
                <a:cubicBezTo>
                  <a:pt x="1067616" y="2299044"/>
                  <a:pt x="1049103" y="2277278"/>
                  <a:pt x="844430" y="2295933"/>
                </a:cubicBezTo>
                <a:cubicBezTo>
                  <a:pt x="639757" y="2314588"/>
                  <a:pt x="276306" y="2306501"/>
                  <a:pt x="0" y="2295933"/>
                </a:cubicBezTo>
                <a:cubicBezTo>
                  <a:pt x="13478" y="2105335"/>
                  <a:pt x="-14883" y="1924895"/>
                  <a:pt x="0" y="1676031"/>
                </a:cubicBezTo>
                <a:cubicBezTo>
                  <a:pt x="14883" y="1427167"/>
                  <a:pt x="-1427" y="1223316"/>
                  <a:pt x="0" y="1056129"/>
                </a:cubicBezTo>
                <a:cubicBezTo>
                  <a:pt x="1427" y="888942"/>
                  <a:pt x="-32673" y="371070"/>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Applications store some state</a:t>
            </a:r>
            <a:br>
              <a:rPr lang="en-US" sz="2400" dirty="0">
                <a:solidFill>
                  <a:schemeClr val="tx1"/>
                </a:solidFill>
                <a:latin typeface="Avenir Light" panose="020B0402020203020204" pitchFamily="34" charset="77"/>
              </a:rPr>
            </a:br>
            <a:r>
              <a:rPr lang="en-US" sz="2400" dirty="0">
                <a:solidFill>
                  <a:schemeClr val="tx1"/>
                </a:solidFill>
                <a:latin typeface="Avenir Light" panose="020B0402020203020204" pitchFamily="34" charset="77"/>
              </a:rPr>
              <a:t>(often a small amount of data)</a:t>
            </a:r>
          </a:p>
          <a:p>
            <a:pPr marL="342900" indent="-342900">
              <a:buClr>
                <a:srgbClr val="FFC000"/>
              </a:buClr>
              <a:buFont typeface="Wingdings" pitchFamily="2" charset="2"/>
              <a:buChar char="ü"/>
            </a:pPr>
            <a:endParaRPr lang="en-US" sz="2400" dirty="0">
              <a:solidFill>
                <a:schemeClr val="tx1"/>
              </a:solidFill>
              <a:latin typeface="Avenir Light" panose="020B0402020203020204" pitchFamily="34" charset="77"/>
            </a:endParaRPr>
          </a:p>
          <a:p>
            <a:pPr marL="342900" indent="-342900">
              <a:buClr>
                <a:srgbClr val="FFC000"/>
              </a:buClr>
              <a:buFont typeface="Wingdings" pitchFamily="2" charset="2"/>
              <a:buChar char="ü"/>
            </a:pPr>
            <a:r>
              <a:rPr lang="en-US" sz="2400" dirty="0">
                <a:solidFill>
                  <a:schemeClr val="tx1"/>
                </a:solidFill>
                <a:latin typeface="Avenir Light" panose="020B0402020203020204" pitchFamily="34" charset="77"/>
              </a:rPr>
              <a:t>Internally, these stores replicate the data to multiple servers</a:t>
            </a:r>
          </a:p>
        </p:txBody>
      </p:sp>
    </p:spTree>
    <p:extLst>
      <p:ext uri="{BB962C8B-B14F-4D97-AF65-F5344CB8AC3E}">
        <p14:creationId xmlns:p14="http://schemas.microsoft.com/office/powerpoint/2010/main" val="405006719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8E571-E3AD-1CAA-921C-E58471E0B0F4}"/>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3FBF431A-FB90-0C3C-4400-8226C2A6325A}"/>
              </a:ext>
            </a:extLst>
          </p:cNvPr>
          <p:cNvSpPr txBox="1">
            <a:spLocks/>
          </p:cNvSpPr>
          <p:nvPr/>
        </p:nvSpPr>
        <p:spPr>
          <a:xfrm>
            <a:off x="838200" y="3651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endParaRPr lang="en-US" sz="4000" dirty="0">
              <a:latin typeface="Avenir Light" panose="020B0402020203020204" pitchFamily="34" charset="77"/>
            </a:endParaRPr>
          </a:p>
        </p:txBody>
      </p:sp>
      <p:sp>
        <p:nvSpPr>
          <p:cNvPr id="10" name="Title 1">
            <a:extLst>
              <a:ext uri="{FF2B5EF4-FFF2-40B4-BE49-F238E27FC236}">
                <a16:creationId xmlns:a16="http://schemas.microsoft.com/office/drawing/2014/main" id="{15862ED6-C1F8-A689-0562-FBAA1B625324}"/>
              </a:ext>
            </a:extLst>
          </p:cNvPr>
          <p:cNvSpPr txBox="1">
            <a:spLocks/>
          </p:cNvSpPr>
          <p:nvPr/>
        </p:nvSpPr>
        <p:spPr>
          <a:xfrm>
            <a:off x="837169" y="391726"/>
            <a:ext cx="10515600" cy="1325563"/>
          </a:xfrm>
          <a:custGeom>
            <a:avLst/>
            <a:gdLst>
              <a:gd name="connsiteX0" fmla="*/ 0 w 10515600"/>
              <a:gd name="connsiteY0" fmla="*/ 0 h 1325563"/>
              <a:gd name="connsiteX1" fmla="*/ 867537 w 10515600"/>
              <a:gd name="connsiteY1" fmla="*/ 0 h 1325563"/>
              <a:gd name="connsiteX2" fmla="*/ 1209294 w 10515600"/>
              <a:gd name="connsiteY2" fmla="*/ 0 h 1325563"/>
              <a:gd name="connsiteX3" fmla="*/ 1971675 w 10515600"/>
              <a:gd name="connsiteY3" fmla="*/ 0 h 1325563"/>
              <a:gd name="connsiteX4" fmla="*/ 2313432 w 10515600"/>
              <a:gd name="connsiteY4" fmla="*/ 0 h 1325563"/>
              <a:gd name="connsiteX5" fmla="*/ 2865501 w 10515600"/>
              <a:gd name="connsiteY5" fmla="*/ 0 h 1325563"/>
              <a:gd name="connsiteX6" fmla="*/ 3417570 w 10515600"/>
              <a:gd name="connsiteY6" fmla="*/ 0 h 1325563"/>
              <a:gd name="connsiteX7" fmla="*/ 4179951 w 10515600"/>
              <a:gd name="connsiteY7" fmla="*/ 0 h 1325563"/>
              <a:gd name="connsiteX8" fmla="*/ 5047488 w 10515600"/>
              <a:gd name="connsiteY8" fmla="*/ 0 h 1325563"/>
              <a:gd name="connsiteX9" fmla="*/ 5599557 w 10515600"/>
              <a:gd name="connsiteY9" fmla="*/ 0 h 1325563"/>
              <a:gd name="connsiteX10" fmla="*/ 6046470 w 10515600"/>
              <a:gd name="connsiteY10" fmla="*/ 0 h 1325563"/>
              <a:gd name="connsiteX11" fmla="*/ 6808851 w 10515600"/>
              <a:gd name="connsiteY11" fmla="*/ 0 h 1325563"/>
              <a:gd name="connsiteX12" fmla="*/ 7255764 w 10515600"/>
              <a:gd name="connsiteY12" fmla="*/ 0 h 1325563"/>
              <a:gd name="connsiteX13" fmla="*/ 8018145 w 10515600"/>
              <a:gd name="connsiteY13" fmla="*/ 0 h 1325563"/>
              <a:gd name="connsiteX14" fmla="*/ 8780526 w 10515600"/>
              <a:gd name="connsiteY14" fmla="*/ 0 h 1325563"/>
              <a:gd name="connsiteX15" fmla="*/ 9648063 w 10515600"/>
              <a:gd name="connsiteY15" fmla="*/ 0 h 1325563"/>
              <a:gd name="connsiteX16" fmla="*/ 10515600 w 10515600"/>
              <a:gd name="connsiteY16" fmla="*/ 0 h 1325563"/>
              <a:gd name="connsiteX17" fmla="*/ 10515600 w 10515600"/>
              <a:gd name="connsiteY17" fmla="*/ 649526 h 1325563"/>
              <a:gd name="connsiteX18" fmla="*/ 10515600 w 10515600"/>
              <a:gd name="connsiteY18" fmla="*/ 1325563 h 1325563"/>
              <a:gd name="connsiteX19" fmla="*/ 9753219 w 10515600"/>
              <a:gd name="connsiteY19" fmla="*/ 1325563 h 1325563"/>
              <a:gd name="connsiteX20" fmla="*/ 8990838 w 10515600"/>
              <a:gd name="connsiteY20" fmla="*/ 1325563 h 1325563"/>
              <a:gd name="connsiteX21" fmla="*/ 8649081 w 10515600"/>
              <a:gd name="connsiteY21" fmla="*/ 1325563 h 1325563"/>
              <a:gd name="connsiteX22" fmla="*/ 8307324 w 10515600"/>
              <a:gd name="connsiteY22" fmla="*/ 1325563 h 1325563"/>
              <a:gd name="connsiteX23" fmla="*/ 7860411 w 10515600"/>
              <a:gd name="connsiteY23" fmla="*/ 1325563 h 1325563"/>
              <a:gd name="connsiteX24" fmla="*/ 7203186 w 10515600"/>
              <a:gd name="connsiteY24" fmla="*/ 1325563 h 1325563"/>
              <a:gd name="connsiteX25" fmla="*/ 6545961 w 10515600"/>
              <a:gd name="connsiteY25" fmla="*/ 1325563 h 1325563"/>
              <a:gd name="connsiteX26" fmla="*/ 5678424 w 10515600"/>
              <a:gd name="connsiteY26" fmla="*/ 1325563 h 1325563"/>
              <a:gd name="connsiteX27" fmla="*/ 4810887 w 10515600"/>
              <a:gd name="connsiteY27" fmla="*/ 1325563 h 1325563"/>
              <a:gd name="connsiteX28" fmla="*/ 4469130 w 10515600"/>
              <a:gd name="connsiteY28" fmla="*/ 1325563 h 1325563"/>
              <a:gd name="connsiteX29" fmla="*/ 3917061 w 10515600"/>
              <a:gd name="connsiteY29" fmla="*/ 1325563 h 1325563"/>
              <a:gd name="connsiteX30" fmla="*/ 3259836 w 10515600"/>
              <a:gd name="connsiteY30" fmla="*/ 1325563 h 1325563"/>
              <a:gd name="connsiteX31" fmla="*/ 2392299 w 10515600"/>
              <a:gd name="connsiteY31" fmla="*/ 1325563 h 1325563"/>
              <a:gd name="connsiteX32" fmla="*/ 2050542 w 10515600"/>
              <a:gd name="connsiteY32" fmla="*/ 1325563 h 1325563"/>
              <a:gd name="connsiteX33" fmla="*/ 1708785 w 10515600"/>
              <a:gd name="connsiteY33" fmla="*/ 1325563 h 1325563"/>
              <a:gd name="connsiteX34" fmla="*/ 1051560 w 10515600"/>
              <a:gd name="connsiteY34" fmla="*/ 1325563 h 1325563"/>
              <a:gd name="connsiteX35" fmla="*/ 604647 w 10515600"/>
              <a:gd name="connsiteY35" fmla="*/ 1325563 h 1325563"/>
              <a:gd name="connsiteX36" fmla="*/ 0 w 10515600"/>
              <a:gd name="connsiteY36" fmla="*/ 1325563 h 1325563"/>
              <a:gd name="connsiteX37" fmla="*/ 0 w 10515600"/>
              <a:gd name="connsiteY37" fmla="*/ 662782 h 1325563"/>
              <a:gd name="connsiteX38" fmla="*/ 0 w 10515600"/>
              <a:gd name="connsiteY38"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15600" h="1325563" fill="none" extrusionOk="0">
                <a:moveTo>
                  <a:pt x="0" y="0"/>
                </a:moveTo>
                <a:cubicBezTo>
                  <a:pt x="414732" y="38846"/>
                  <a:pt x="634625" y="7974"/>
                  <a:pt x="867537" y="0"/>
                </a:cubicBezTo>
                <a:cubicBezTo>
                  <a:pt x="1100449" y="-7974"/>
                  <a:pt x="1046891" y="16970"/>
                  <a:pt x="1209294" y="0"/>
                </a:cubicBezTo>
                <a:cubicBezTo>
                  <a:pt x="1371697" y="-16970"/>
                  <a:pt x="1769621" y="13320"/>
                  <a:pt x="1971675" y="0"/>
                </a:cubicBezTo>
                <a:cubicBezTo>
                  <a:pt x="2173729" y="-13320"/>
                  <a:pt x="2225061" y="-8258"/>
                  <a:pt x="2313432" y="0"/>
                </a:cubicBezTo>
                <a:cubicBezTo>
                  <a:pt x="2401803" y="8258"/>
                  <a:pt x="2697427" y="-19180"/>
                  <a:pt x="2865501" y="0"/>
                </a:cubicBezTo>
                <a:cubicBezTo>
                  <a:pt x="3033575" y="19180"/>
                  <a:pt x="3222134" y="21193"/>
                  <a:pt x="3417570" y="0"/>
                </a:cubicBezTo>
                <a:cubicBezTo>
                  <a:pt x="3613006" y="-21193"/>
                  <a:pt x="3924508" y="-37145"/>
                  <a:pt x="4179951" y="0"/>
                </a:cubicBezTo>
                <a:cubicBezTo>
                  <a:pt x="4435394" y="37145"/>
                  <a:pt x="4648700" y="13044"/>
                  <a:pt x="5047488" y="0"/>
                </a:cubicBezTo>
                <a:cubicBezTo>
                  <a:pt x="5446276" y="-13044"/>
                  <a:pt x="5472648" y="-17397"/>
                  <a:pt x="5599557" y="0"/>
                </a:cubicBezTo>
                <a:cubicBezTo>
                  <a:pt x="5726466" y="17397"/>
                  <a:pt x="5831964" y="-8747"/>
                  <a:pt x="6046470" y="0"/>
                </a:cubicBezTo>
                <a:cubicBezTo>
                  <a:pt x="6260976" y="8747"/>
                  <a:pt x="6497783" y="-25361"/>
                  <a:pt x="6808851" y="0"/>
                </a:cubicBezTo>
                <a:cubicBezTo>
                  <a:pt x="7119919" y="25361"/>
                  <a:pt x="7143597" y="8670"/>
                  <a:pt x="7255764" y="0"/>
                </a:cubicBezTo>
                <a:cubicBezTo>
                  <a:pt x="7367931" y="-8670"/>
                  <a:pt x="7778905" y="-13205"/>
                  <a:pt x="8018145" y="0"/>
                </a:cubicBezTo>
                <a:cubicBezTo>
                  <a:pt x="8257385" y="13205"/>
                  <a:pt x="8432063" y="631"/>
                  <a:pt x="8780526" y="0"/>
                </a:cubicBezTo>
                <a:cubicBezTo>
                  <a:pt x="9128989" y="-631"/>
                  <a:pt x="9408708" y="26408"/>
                  <a:pt x="9648063" y="0"/>
                </a:cubicBezTo>
                <a:cubicBezTo>
                  <a:pt x="9887418" y="-26408"/>
                  <a:pt x="10325841" y="24707"/>
                  <a:pt x="10515600" y="0"/>
                </a:cubicBezTo>
                <a:cubicBezTo>
                  <a:pt x="10493601" y="283176"/>
                  <a:pt x="10483441" y="354022"/>
                  <a:pt x="10515600" y="649526"/>
                </a:cubicBezTo>
                <a:cubicBezTo>
                  <a:pt x="10547759" y="945030"/>
                  <a:pt x="10484214" y="1053393"/>
                  <a:pt x="10515600" y="1325563"/>
                </a:cubicBezTo>
                <a:cubicBezTo>
                  <a:pt x="10145693" y="1307613"/>
                  <a:pt x="10089953" y="1339805"/>
                  <a:pt x="9753219" y="1325563"/>
                </a:cubicBezTo>
                <a:cubicBezTo>
                  <a:pt x="9416485" y="1311321"/>
                  <a:pt x="9259088" y="1348606"/>
                  <a:pt x="8990838" y="1325563"/>
                </a:cubicBezTo>
                <a:cubicBezTo>
                  <a:pt x="8722588" y="1302520"/>
                  <a:pt x="8791519" y="1341977"/>
                  <a:pt x="8649081" y="1325563"/>
                </a:cubicBezTo>
                <a:cubicBezTo>
                  <a:pt x="8506643" y="1309149"/>
                  <a:pt x="8384916" y="1326083"/>
                  <a:pt x="8307324" y="1325563"/>
                </a:cubicBezTo>
                <a:cubicBezTo>
                  <a:pt x="8229732" y="1325043"/>
                  <a:pt x="8065827" y="1318940"/>
                  <a:pt x="7860411" y="1325563"/>
                </a:cubicBezTo>
                <a:cubicBezTo>
                  <a:pt x="7654995" y="1332186"/>
                  <a:pt x="7478772" y="1330230"/>
                  <a:pt x="7203186" y="1325563"/>
                </a:cubicBezTo>
                <a:cubicBezTo>
                  <a:pt x="6927600" y="1320896"/>
                  <a:pt x="6788612" y="1354565"/>
                  <a:pt x="6545961" y="1325563"/>
                </a:cubicBezTo>
                <a:cubicBezTo>
                  <a:pt x="6303311" y="1296561"/>
                  <a:pt x="5894367" y="1301933"/>
                  <a:pt x="5678424" y="1325563"/>
                </a:cubicBezTo>
                <a:cubicBezTo>
                  <a:pt x="5462481" y="1349193"/>
                  <a:pt x="5111975" y="1288015"/>
                  <a:pt x="4810887" y="1325563"/>
                </a:cubicBezTo>
                <a:cubicBezTo>
                  <a:pt x="4509799" y="1363111"/>
                  <a:pt x="4603047" y="1321681"/>
                  <a:pt x="4469130" y="1325563"/>
                </a:cubicBezTo>
                <a:cubicBezTo>
                  <a:pt x="4335213" y="1329445"/>
                  <a:pt x="4103546" y="1316601"/>
                  <a:pt x="3917061" y="1325563"/>
                </a:cubicBezTo>
                <a:cubicBezTo>
                  <a:pt x="3730576" y="1334525"/>
                  <a:pt x="3457997" y="1316857"/>
                  <a:pt x="3259836" y="1325563"/>
                </a:cubicBezTo>
                <a:cubicBezTo>
                  <a:pt x="3061675" y="1334269"/>
                  <a:pt x="2657674" y="1359552"/>
                  <a:pt x="2392299" y="1325563"/>
                </a:cubicBezTo>
                <a:cubicBezTo>
                  <a:pt x="2126924" y="1291574"/>
                  <a:pt x="2185903" y="1340558"/>
                  <a:pt x="2050542" y="1325563"/>
                </a:cubicBezTo>
                <a:cubicBezTo>
                  <a:pt x="1915181" y="1310568"/>
                  <a:pt x="1808505" y="1336683"/>
                  <a:pt x="1708785" y="1325563"/>
                </a:cubicBezTo>
                <a:cubicBezTo>
                  <a:pt x="1609065" y="1314443"/>
                  <a:pt x="1327733" y="1295587"/>
                  <a:pt x="1051560" y="1325563"/>
                </a:cubicBezTo>
                <a:cubicBezTo>
                  <a:pt x="775388" y="1355539"/>
                  <a:pt x="787004" y="1307525"/>
                  <a:pt x="604647" y="1325563"/>
                </a:cubicBezTo>
                <a:cubicBezTo>
                  <a:pt x="422290" y="1343601"/>
                  <a:pt x="187530" y="1319917"/>
                  <a:pt x="0" y="1325563"/>
                </a:cubicBezTo>
                <a:cubicBezTo>
                  <a:pt x="24018" y="1049554"/>
                  <a:pt x="894" y="981584"/>
                  <a:pt x="0" y="662782"/>
                </a:cubicBezTo>
                <a:cubicBezTo>
                  <a:pt x="-894" y="343980"/>
                  <a:pt x="-109" y="173827"/>
                  <a:pt x="0" y="0"/>
                </a:cubicBezTo>
                <a:close/>
              </a:path>
              <a:path w="10515600" h="1325563" stroke="0" extrusionOk="0">
                <a:moveTo>
                  <a:pt x="0" y="0"/>
                </a:moveTo>
                <a:cubicBezTo>
                  <a:pt x="262117" y="-2612"/>
                  <a:pt x="486260" y="-24916"/>
                  <a:pt x="762381" y="0"/>
                </a:cubicBezTo>
                <a:cubicBezTo>
                  <a:pt x="1038502" y="24916"/>
                  <a:pt x="1126580" y="-24529"/>
                  <a:pt x="1314450" y="0"/>
                </a:cubicBezTo>
                <a:cubicBezTo>
                  <a:pt x="1502320" y="24529"/>
                  <a:pt x="1808530" y="13043"/>
                  <a:pt x="1971675" y="0"/>
                </a:cubicBezTo>
                <a:cubicBezTo>
                  <a:pt x="2134821" y="-13043"/>
                  <a:pt x="2244737" y="-5119"/>
                  <a:pt x="2418588" y="0"/>
                </a:cubicBezTo>
                <a:cubicBezTo>
                  <a:pt x="2592439" y="5119"/>
                  <a:pt x="2815249" y="-3941"/>
                  <a:pt x="3075813" y="0"/>
                </a:cubicBezTo>
                <a:cubicBezTo>
                  <a:pt x="3336377" y="3941"/>
                  <a:pt x="3378037" y="-14418"/>
                  <a:pt x="3522726" y="0"/>
                </a:cubicBezTo>
                <a:cubicBezTo>
                  <a:pt x="3667415" y="14418"/>
                  <a:pt x="3997018" y="18407"/>
                  <a:pt x="4179951" y="0"/>
                </a:cubicBezTo>
                <a:cubicBezTo>
                  <a:pt x="4362884" y="-18407"/>
                  <a:pt x="4580154" y="4097"/>
                  <a:pt x="4732020" y="0"/>
                </a:cubicBezTo>
                <a:cubicBezTo>
                  <a:pt x="4883886" y="-4097"/>
                  <a:pt x="4959119" y="-6251"/>
                  <a:pt x="5178933" y="0"/>
                </a:cubicBezTo>
                <a:cubicBezTo>
                  <a:pt x="5398747" y="6251"/>
                  <a:pt x="5602510" y="-23658"/>
                  <a:pt x="5941314" y="0"/>
                </a:cubicBezTo>
                <a:cubicBezTo>
                  <a:pt x="6280118" y="23658"/>
                  <a:pt x="6375193" y="32601"/>
                  <a:pt x="6808851" y="0"/>
                </a:cubicBezTo>
                <a:cubicBezTo>
                  <a:pt x="7242509" y="-32601"/>
                  <a:pt x="7337749" y="-6378"/>
                  <a:pt x="7676388" y="0"/>
                </a:cubicBezTo>
                <a:cubicBezTo>
                  <a:pt x="8015027" y="6378"/>
                  <a:pt x="8011229" y="-23761"/>
                  <a:pt x="8228457" y="0"/>
                </a:cubicBezTo>
                <a:cubicBezTo>
                  <a:pt x="8445685" y="23761"/>
                  <a:pt x="8558215" y="-22780"/>
                  <a:pt x="8780526" y="0"/>
                </a:cubicBezTo>
                <a:cubicBezTo>
                  <a:pt x="9002837" y="22780"/>
                  <a:pt x="9462632" y="6403"/>
                  <a:pt x="9648063" y="0"/>
                </a:cubicBezTo>
                <a:cubicBezTo>
                  <a:pt x="9833494" y="-6403"/>
                  <a:pt x="10248663" y="24743"/>
                  <a:pt x="10515600" y="0"/>
                </a:cubicBezTo>
                <a:cubicBezTo>
                  <a:pt x="10487833" y="325417"/>
                  <a:pt x="10497814" y="517017"/>
                  <a:pt x="10515600" y="676037"/>
                </a:cubicBezTo>
                <a:cubicBezTo>
                  <a:pt x="10533386" y="835057"/>
                  <a:pt x="10513926" y="1064788"/>
                  <a:pt x="10515600" y="1325563"/>
                </a:cubicBezTo>
                <a:cubicBezTo>
                  <a:pt x="10241972" y="1365816"/>
                  <a:pt x="10047982" y="1323561"/>
                  <a:pt x="9648063" y="1325563"/>
                </a:cubicBezTo>
                <a:cubicBezTo>
                  <a:pt x="9248144" y="1327565"/>
                  <a:pt x="9357072" y="1298277"/>
                  <a:pt x="9095994" y="1325563"/>
                </a:cubicBezTo>
                <a:cubicBezTo>
                  <a:pt x="8834916" y="1352849"/>
                  <a:pt x="8629119" y="1285972"/>
                  <a:pt x="8228457" y="1325563"/>
                </a:cubicBezTo>
                <a:cubicBezTo>
                  <a:pt x="7827795" y="1365154"/>
                  <a:pt x="7893968" y="1334571"/>
                  <a:pt x="7781544" y="1325563"/>
                </a:cubicBezTo>
                <a:cubicBezTo>
                  <a:pt x="7669120" y="1316555"/>
                  <a:pt x="7521492" y="1330721"/>
                  <a:pt x="7334631" y="1325563"/>
                </a:cubicBezTo>
                <a:cubicBezTo>
                  <a:pt x="7147770" y="1320405"/>
                  <a:pt x="6952334" y="1301784"/>
                  <a:pt x="6677406" y="1325563"/>
                </a:cubicBezTo>
                <a:cubicBezTo>
                  <a:pt x="6402478" y="1349342"/>
                  <a:pt x="6251698" y="1310228"/>
                  <a:pt x="6125337" y="1325563"/>
                </a:cubicBezTo>
                <a:cubicBezTo>
                  <a:pt x="5998976" y="1340898"/>
                  <a:pt x="5684123" y="1311878"/>
                  <a:pt x="5362956" y="1325563"/>
                </a:cubicBezTo>
                <a:cubicBezTo>
                  <a:pt x="5041789" y="1339248"/>
                  <a:pt x="4876090" y="1325900"/>
                  <a:pt x="4600575" y="1325563"/>
                </a:cubicBezTo>
                <a:cubicBezTo>
                  <a:pt x="4325060" y="1325226"/>
                  <a:pt x="4034462" y="1319281"/>
                  <a:pt x="3733038" y="1325563"/>
                </a:cubicBezTo>
                <a:cubicBezTo>
                  <a:pt x="3431614" y="1331845"/>
                  <a:pt x="3183003" y="1344372"/>
                  <a:pt x="2865501" y="1325563"/>
                </a:cubicBezTo>
                <a:cubicBezTo>
                  <a:pt x="2547999" y="1306754"/>
                  <a:pt x="2611757" y="1304358"/>
                  <a:pt x="2418588" y="1325563"/>
                </a:cubicBezTo>
                <a:cubicBezTo>
                  <a:pt x="2225419" y="1346768"/>
                  <a:pt x="1761314" y="1328568"/>
                  <a:pt x="1551051" y="1325563"/>
                </a:cubicBezTo>
                <a:cubicBezTo>
                  <a:pt x="1340788" y="1322558"/>
                  <a:pt x="1264452" y="1317871"/>
                  <a:pt x="998982" y="1325563"/>
                </a:cubicBezTo>
                <a:cubicBezTo>
                  <a:pt x="733512" y="1333255"/>
                  <a:pt x="797533" y="1327722"/>
                  <a:pt x="657225" y="1325563"/>
                </a:cubicBezTo>
                <a:cubicBezTo>
                  <a:pt x="516917" y="1323404"/>
                  <a:pt x="210762" y="1336596"/>
                  <a:pt x="0" y="1325563"/>
                </a:cubicBezTo>
                <a:cubicBezTo>
                  <a:pt x="18652" y="1164873"/>
                  <a:pt x="15774" y="994876"/>
                  <a:pt x="0" y="702548"/>
                </a:cubicBezTo>
                <a:cubicBezTo>
                  <a:pt x="-15774" y="410220"/>
                  <a:pt x="-11772" y="223597"/>
                  <a:pt x="0" y="0"/>
                </a:cubicBezTo>
                <a:close/>
              </a:path>
            </a:pathLst>
          </a:custGeom>
          <a:ln w="28575">
            <a:no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Replication aka Consensus</a:t>
            </a:r>
          </a:p>
        </p:txBody>
      </p:sp>
      <p:sp>
        <p:nvSpPr>
          <p:cNvPr id="12" name="Title 1">
            <a:extLst>
              <a:ext uri="{FF2B5EF4-FFF2-40B4-BE49-F238E27FC236}">
                <a16:creationId xmlns:a16="http://schemas.microsoft.com/office/drawing/2014/main" id="{3AD87C1F-ED0A-8452-16F3-78B8459334EA}"/>
              </a:ext>
            </a:extLst>
          </p:cNvPr>
          <p:cNvSpPr txBox="1">
            <a:spLocks/>
          </p:cNvSpPr>
          <p:nvPr/>
        </p:nvSpPr>
        <p:spPr>
          <a:xfrm>
            <a:off x="837169"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Abstractions</a:t>
            </a:r>
          </a:p>
        </p:txBody>
      </p:sp>
      <p:sp>
        <p:nvSpPr>
          <p:cNvPr id="13" name="Title 1">
            <a:extLst>
              <a:ext uri="{FF2B5EF4-FFF2-40B4-BE49-F238E27FC236}">
                <a16:creationId xmlns:a16="http://schemas.microsoft.com/office/drawing/2014/main" id="{330D77E6-549E-E7FC-50DD-99AEB82E6C47}"/>
              </a:ext>
            </a:extLst>
          </p:cNvPr>
          <p:cNvSpPr txBox="1">
            <a:spLocks/>
          </p:cNvSpPr>
          <p:nvPr/>
        </p:nvSpPr>
        <p:spPr>
          <a:xfrm>
            <a:off x="3536090"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Guarantees</a:t>
            </a:r>
          </a:p>
        </p:txBody>
      </p:sp>
      <p:sp>
        <p:nvSpPr>
          <p:cNvPr id="14" name="Title 1">
            <a:extLst>
              <a:ext uri="{FF2B5EF4-FFF2-40B4-BE49-F238E27FC236}">
                <a16:creationId xmlns:a16="http://schemas.microsoft.com/office/drawing/2014/main" id="{986DC9D5-0C4E-9DDD-42F4-8E1179EF4BFC}"/>
              </a:ext>
            </a:extLst>
          </p:cNvPr>
          <p:cNvSpPr txBox="1">
            <a:spLocks/>
          </p:cNvSpPr>
          <p:nvPr/>
        </p:nvSpPr>
        <p:spPr>
          <a:xfrm>
            <a:off x="6233981"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Performance</a:t>
            </a:r>
          </a:p>
        </p:txBody>
      </p:sp>
      <p:sp>
        <p:nvSpPr>
          <p:cNvPr id="16" name="Oval 15">
            <a:extLst>
              <a:ext uri="{FF2B5EF4-FFF2-40B4-BE49-F238E27FC236}">
                <a16:creationId xmlns:a16="http://schemas.microsoft.com/office/drawing/2014/main" id="{55B691A1-BC5C-8114-7C4A-1AB9D84EE95D}"/>
              </a:ext>
            </a:extLst>
          </p:cNvPr>
          <p:cNvSpPr/>
          <p:nvPr/>
        </p:nvSpPr>
        <p:spPr>
          <a:xfrm>
            <a:off x="2253047" y="2141838"/>
            <a:ext cx="2286000" cy="2286000"/>
          </a:xfrm>
          <a:prstGeom prst="ellipse">
            <a:avLst/>
          </a:prstGeom>
          <a:noFill/>
          <a:ln w="38100">
            <a:solidFill>
              <a:schemeClr val="accent5"/>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330CC304-2E42-5411-8212-D60CD451939D}"/>
              </a:ext>
            </a:extLst>
          </p:cNvPr>
          <p:cNvSpPr/>
          <p:nvPr/>
        </p:nvSpPr>
        <p:spPr>
          <a:xfrm>
            <a:off x="4951969" y="2160009"/>
            <a:ext cx="2286000" cy="2286000"/>
          </a:xfrm>
          <a:prstGeom prst="ellipse">
            <a:avLst/>
          </a:prstGeom>
          <a:noFill/>
          <a:ln w="38100">
            <a:solidFill>
              <a:schemeClr val="accent5"/>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7ECD7DFD-6F39-2C3C-511E-EC0E314C09C2}"/>
              </a:ext>
            </a:extLst>
          </p:cNvPr>
          <p:cNvSpPr/>
          <p:nvPr/>
        </p:nvSpPr>
        <p:spPr>
          <a:xfrm>
            <a:off x="7649859" y="2141838"/>
            <a:ext cx="2286000" cy="2286000"/>
          </a:xfrm>
          <a:prstGeom prst="ellipse">
            <a:avLst/>
          </a:prstGeom>
          <a:noFill/>
          <a:ln w="38100">
            <a:solidFill>
              <a:srgbClr val="24918C"/>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5EE5DEB4-7243-7D40-B108-590DC3308642}"/>
              </a:ext>
            </a:extLst>
          </p:cNvPr>
          <p:cNvGrpSpPr/>
          <p:nvPr/>
        </p:nvGrpSpPr>
        <p:grpSpPr>
          <a:xfrm>
            <a:off x="9367783" y="3513455"/>
            <a:ext cx="1236595" cy="1237028"/>
            <a:chOff x="156948" y="2358787"/>
            <a:chExt cx="2140425" cy="2140425"/>
          </a:xfrm>
        </p:grpSpPr>
        <p:sp>
          <p:nvSpPr>
            <p:cNvPr id="20" name="Oval 19">
              <a:extLst>
                <a:ext uri="{FF2B5EF4-FFF2-40B4-BE49-F238E27FC236}">
                  <a16:creationId xmlns:a16="http://schemas.microsoft.com/office/drawing/2014/main" id="{9A390D0D-A31D-0DCD-E905-EEBAD52D141A}"/>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descr="Metronome with solid fill">
              <a:extLst>
                <a:ext uri="{FF2B5EF4-FFF2-40B4-BE49-F238E27FC236}">
                  <a16:creationId xmlns:a16="http://schemas.microsoft.com/office/drawing/2014/main" id="{14486EE3-2207-751B-B44B-DC791FDAE4B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948" y="2358787"/>
              <a:ext cx="2140425" cy="2140425"/>
            </a:xfrm>
            <a:prstGeom prst="ellipse">
              <a:avLst/>
            </a:prstGeom>
            <a:effectLst/>
          </p:spPr>
        </p:pic>
      </p:grpSp>
      <p:grpSp>
        <p:nvGrpSpPr>
          <p:cNvPr id="24" name="Group 23">
            <a:extLst>
              <a:ext uri="{FF2B5EF4-FFF2-40B4-BE49-F238E27FC236}">
                <a16:creationId xmlns:a16="http://schemas.microsoft.com/office/drawing/2014/main" id="{E8B03AF0-70BC-DA5F-8269-5C49B25FBCB2}"/>
              </a:ext>
            </a:extLst>
          </p:cNvPr>
          <p:cNvGrpSpPr/>
          <p:nvPr/>
        </p:nvGrpSpPr>
        <p:grpSpPr>
          <a:xfrm>
            <a:off x="4099752" y="3427043"/>
            <a:ext cx="1147234" cy="1125822"/>
            <a:chOff x="393700" y="5115018"/>
            <a:chExt cx="1147234" cy="1125822"/>
          </a:xfrm>
        </p:grpSpPr>
        <p:sp>
          <p:nvSpPr>
            <p:cNvPr id="23" name="Oval 22">
              <a:extLst>
                <a:ext uri="{FF2B5EF4-FFF2-40B4-BE49-F238E27FC236}">
                  <a16:creationId xmlns:a16="http://schemas.microsoft.com/office/drawing/2014/main" id="{EB6B6AF8-D50E-D57B-3A9B-4A4984337920}"/>
                </a:ext>
              </a:extLst>
            </p:cNvPr>
            <p:cNvSpPr/>
            <p:nvPr/>
          </p:nvSpPr>
          <p:spPr>
            <a:xfrm>
              <a:off x="393700" y="5115018"/>
              <a:ext cx="1147234" cy="1125822"/>
            </a:xfrm>
            <a:prstGeom prst="ellipse">
              <a:avLst/>
            </a:prstGeom>
            <a:solidFill>
              <a:schemeClr val="bg1"/>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77472193-ECA0-ADEC-B3C8-FAA80604B8F5}"/>
                </a:ext>
              </a:extLst>
            </p:cNvPr>
            <p:cNvPicPr>
              <a:picLocks noChangeAspect="1"/>
            </p:cNvPicPr>
            <p:nvPr/>
          </p:nvPicPr>
          <p:blipFill>
            <a:blip r:embed="rId5">
              <a:duotone>
                <a:schemeClr val="accent5">
                  <a:shade val="45000"/>
                  <a:satMod val="135000"/>
                </a:schemeClr>
                <a:prstClr val="white"/>
              </a:duotone>
            </a:blip>
            <a:stretch>
              <a:fillRect/>
            </a:stretch>
          </p:blipFill>
          <p:spPr>
            <a:xfrm>
              <a:off x="609943" y="5315807"/>
              <a:ext cx="724245" cy="724245"/>
            </a:xfrm>
            <a:prstGeom prst="rect">
              <a:avLst/>
            </a:prstGeom>
          </p:spPr>
        </p:pic>
      </p:grpSp>
      <p:sp>
        <p:nvSpPr>
          <p:cNvPr id="25" name="Title 1">
            <a:extLst>
              <a:ext uri="{FF2B5EF4-FFF2-40B4-BE49-F238E27FC236}">
                <a16:creationId xmlns:a16="http://schemas.microsoft.com/office/drawing/2014/main" id="{F68E9F5B-03D3-D45C-D9D3-22B25F543771}"/>
              </a:ext>
            </a:extLst>
          </p:cNvPr>
          <p:cNvSpPr txBox="1">
            <a:spLocks/>
          </p:cNvSpPr>
          <p:nvPr/>
        </p:nvSpPr>
        <p:spPr>
          <a:xfrm>
            <a:off x="2162951" y="3872552"/>
            <a:ext cx="1597078" cy="482077"/>
          </a:xfrm>
          <a:custGeom>
            <a:avLst/>
            <a:gdLst>
              <a:gd name="connsiteX0" fmla="*/ 0 w 1597078"/>
              <a:gd name="connsiteY0" fmla="*/ 0 h 482077"/>
              <a:gd name="connsiteX1" fmla="*/ 564301 w 1597078"/>
              <a:gd name="connsiteY1" fmla="*/ 0 h 482077"/>
              <a:gd name="connsiteX2" fmla="*/ 1112631 w 1597078"/>
              <a:gd name="connsiteY2" fmla="*/ 0 h 482077"/>
              <a:gd name="connsiteX3" fmla="*/ 1597078 w 1597078"/>
              <a:gd name="connsiteY3" fmla="*/ 0 h 482077"/>
              <a:gd name="connsiteX4" fmla="*/ 1597078 w 1597078"/>
              <a:gd name="connsiteY4" fmla="*/ 482077 h 482077"/>
              <a:gd name="connsiteX5" fmla="*/ 1096660 w 1597078"/>
              <a:gd name="connsiteY5" fmla="*/ 482077 h 482077"/>
              <a:gd name="connsiteX6" fmla="*/ 564301 w 1597078"/>
              <a:gd name="connsiteY6" fmla="*/ 482077 h 482077"/>
              <a:gd name="connsiteX7" fmla="*/ 0 w 1597078"/>
              <a:gd name="connsiteY7" fmla="*/ 482077 h 482077"/>
              <a:gd name="connsiteX8" fmla="*/ 0 w 1597078"/>
              <a:gd name="connsiteY8" fmla="*/ 0 h 48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7078" h="482077" fill="none" extrusionOk="0">
                <a:moveTo>
                  <a:pt x="0" y="0"/>
                </a:moveTo>
                <a:cubicBezTo>
                  <a:pt x="162351" y="-11820"/>
                  <a:pt x="357356" y="-4941"/>
                  <a:pt x="564301" y="0"/>
                </a:cubicBezTo>
                <a:cubicBezTo>
                  <a:pt x="771246" y="4941"/>
                  <a:pt x="974100" y="16366"/>
                  <a:pt x="1112631" y="0"/>
                </a:cubicBezTo>
                <a:cubicBezTo>
                  <a:pt x="1251162" y="-16366"/>
                  <a:pt x="1370721" y="8305"/>
                  <a:pt x="1597078" y="0"/>
                </a:cubicBezTo>
                <a:cubicBezTo>
                  <a:pt x="1609085" y="230761"/>
                  <a:pt x="1582861" y="324072"/>
                  <a:pt x="1597078" y="482077"/>
                </a:cubicBezTo>
                <a:cubicBezTo>
                  <a:pt x="1453852" y="467467"/>
                  <a:pt x="1280494" y="501726"/>
                  <a:pt x="1096660" y="482077"/>
                </a:cubicBezTo>
                <a:cubicBezTo>
                  <a:pt x="912826" y="462428"/>
                  <a:pt x="723748" y="479531"/>
                  <a:pt x="564301" y="482077"/>
                </a:cubicBezTo>
                <a:cubicBezTo>
                  <a:pt x="404854" y="484623"/>
                  <a:pt x="185455" y="509085"/>
                  <a:pt x="0" y="482077"/>
                </a:cubicBezTo>
                <a:cubicBezTo>
                  <a:pt x="-5807" y="306006"/>
                  <a:pt x="2588" y="140503"/>
                  <a:pt x="0" y="0"/>
                </a:cubicBezTo>
                <a:close/>
              </a:path>
              <a:path w="1597078" h="482077" stroke="0" extrusionOk="0">
                <a:moveTo>
                  <a:pt x="0" y="0"/>
                </a:moveTo>
                <a:cubicBezTo>
                  <a:pt x="144767" y="8549"/>
                  <a:pt x="333912" y="8336"/>
                  <a:pt x="516389" y="0"/>
                </a:cubicBezTo>
                <a:cubicBezTo>
                  <a:pt x="698866" y="-8336"/>
                  <a:pt x="761913" y="-11392"/>
                  <a:pt x="1000836" y="0"/>
                </a:cubicBezTo>
                <a:cubicBezTo>
                  <a:pt x="1239759" y="11392"/>
                  <a:pt x="1392962" y="-11715"/>
                  <a:pt x="1597078" y="0"/>
                </a:cubicBezTo>
                <a:cubicBezTo>
                  <a:pt x="1585271" y="240600"/>
                  <a:pt x="1620202" y="244122"/>
                  <a:pt x="1597078" y="482077"/>
                </a:cubicBezTo>
                <a:cubicBezTo>
                  <a:pt x="1399753" y="482540"/>
                  <a:pt x="1256478" y="466265"/>
                  <a:pt x="1096660" y="482077"/>
                </a:cubicBezTo>
                <a:cubicBezTo>
                  <a:pt x="936842" y="497889"/>
                  <a:pt x="732356" y="464767"/>
                  <a:pt x="532359" y="482077"/>
                </a:cubicBezTo>
                <a:cubicBezTo>
                  <a:pt x="332362" y="499387"/>
                  <a:pt x="200076" y="506064"/>
                  <a:pt x="0" y="482077"/>
                </a:cubicBezTo>
                <a:cubicBezTo>
                  <a:pt x="-7705" y="267826"/>
                  <a:pt x="-9359" y="197640"/>
                  <a:pt x="0" y="0"/>
                </a:cubicBezTo>
                <a:close/>
              </a:path>
            </a:pathLst>
          </a:custGeom>
          <a:solidFill>
            <a:schemeClr val="bg1"/>
          </a:solidFill>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solidFill>
                  <a:schemeClr val="tx1"/>
                </a:solidFill>
                <a:latin typeface="Avenir Light" panose="020B0402020203020204" pitchFamily="34" charset="77"/>
              </a:rPr>
              <a:t>HotOS’25</a:t>
            </a:r>
          </a:p>
        </p:txBody>
      </p:sp>
      <p:sp>
        <p:nvSpPr>
          <p:cNvPr id="26" name="Title 1">
            <a:extLst>
              <a:ext uri="{FF2B5EF4-FFF2-40B4-BE49-F238E27FC236}">
                <a16:creationId xmlns:a16="http://schemas.microsoft.com/office/drawing/2014/main" id="{CA9859D6-CC11-74D1-BA52-2CF8F6D23CCB}"/>
              </a:ext>
            </a:extLst>
          </p:cNvPr>
          <p:cNvSpPr txBox="1">
            <a:spLocks/>
          </p:cNvSpPr>
          <p:nvPr/>
        </p:nvSpPr>
        <p:spPr>
          <a:xfrm>
            <a:off x="7410678" y="3765464"/>
            <a:ext cx="1817578" cy="558568"/>
          </a:xfrm>
          <a:custGeom>
            <a:avLst/>
            <a:gdLst>
              <a:gd name="connsiteX0" fmla="*/ 0 w 1817578"/>
              <a:gd name="connsiteY0" fmla="*/ 0 h 558568"/>
              <a:gd name="connsiteX1" fmla="*/ 642211 w 1817578"/>
              <a:gd name="connsiteY1" fmla="*/ 0 h 558568"/>
              <a:gd name="connsiteX2" fmla="*/ 1266246 w 1817578"/>
              <a:gd name="connsiteY2" fmla="*/ 0 h 558568"/>
              <a:gd name="connsiteX3" fmla="*/ 1817578 w 1817578"/>
              <a:gd name="connsiteY3" fmla="*/ 0 h 558568"/>
              <a:gd name="connsiteX4" fmla="*/ 1817578 w 1817578"/>
              <a:gd name="connsiteY4" fmla="*/ 558568 h 558568"/>
              <a:gd name="connsiteX5" fmla="*/ 1248070 w 1817578"/>
              <a:gd name="connsiteY5" fmla="*/ 558568 h 558568"/>
              <a:gd name="connsiteX6" fmla="*/ 642211 w 1817578"/>
              <a:gd name="connsiteY6" fmla="*/ 558568 h 558568"/>
              <a:gd name="connsiteX7" fmla="*/ 0 w 1817578"/>
              <a:gd name="connsiteY7" fmla="*/ 558568 h 558568"/>
              <a:gd name="connsiteX8" fmla="*/ 0 w 1817578"/>
              <a:gd name="connsiteY8" fmla="*/ 0 h 55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7578" h="558568" fill="none" extrusionOk="0">
                <a:moveTo>
                  <a:pt x="0" y="0"/>
                </a:moveTo>
                <a:cubicBezTo>
                  <a:pt x="281126" y="-31082"/>
                  <a:pt x="500624" y="-17613"/>
                  <a:pt x="642211" y="0"/>
                </a:cubicBezTo>
                <a:cubicBezTo>
                  <a:pt x="783798" y="17613"/>
                  <a:pt x="1133714" y="13280"/>
                  <a:pt x="1266246" y="0"/>
                </a:cubicBezTo>
                <a:cubicBezTo>
                  <a:pt x="1398778" y="-13280"/>
                  <a:pt x="1645837" y="-1344"/>
                  <a:pt x="1817578" y="0"/>
                </a:cubicBezTo>
                <a:cubicBezTo>
                  <a:pt x="1796400" y="147828"/>
                  <a:pt x="1799113" y="434278"/>
                  <a:pt x="1817578" y="558568"/>
                </a:cubicBezTo>
                <a:cubicBezTo>
                  <a:pt x="1679286" y="558088"/>
                  <a:pt x="1369638" y="578128"/>
                  <a:pt x="1248070" y="558568"/>
                </a:cubicBezTo>
                <a:cubicBezTo>
                  <a:pt x="1126502" y="539008"/>
                  <a:pt x="842569" y="551191"/>
                  <a:pt x="642211" y="558568"/>
                </a:cubicBezTo>
                <a:cubicBezTo>
                  <a:pt x="441853" y="565945"/>
                  <a:pt x="248502" y="563778"/>
                  <a:pt x="0" y="558568"/>
                </a:cubicBezTo>
                <a:cubicBezTo>
                  <a:pt x="4886" y="308614"/>
                  <a:pt x="26211" y="143640"/>
                  <a:pt x="0" y="0"/>
                </a:cubicBezTo>
                <a:close/>
              </a:path>
              <a:path w="1817578" h="558568" stroke="0" extrusionOk="0">
                <a:moveTo>
                  <a:pt x="0" y="0"/>
                </a:moveTo>
                <a:cubicBezTo>
                  <a:pt x="147204" y="-8215"/>
                  <a:pt x="325244" y="-7101"/>
                  <a:pt x="587684" y="0"/>
                </a:cubicBezTo>
                <a:cubicBezTo>
                  <a:pt x="850124" y="7101"/>
                  <a:pt x="894482" y="21644"/>
                  <a:pt x="1139016" y="0"/>
                </a:cubicBezTo>
                <a:cubicBezTo>
                  <a:pt x="1383550" y="-21644"/>
                  <a:pt x="1553875" y="12951"/>
                  <a:pt x="1817578" y="0"/>
                </a:cubicBezTo>
                <a:cubicBezTo>
                  <a:pt x="1824342" y="210531"/>
                  <a:pt x="1809574" y="302798"/>
                  <a:pt x="1817578" y="558568"/>
                </a:cubicBezTo>
                <a:cubicBezTo>
                  <a:pt x="1620331" y="581713"/>
                  <a:pt x="1379789" y="538280"/>
                  <a:pt x="1248070" y="558568"/>
                </a:cubicBezTo>
                <a:cubicBezTo>
                  <a:pt x="1116351" y="578856"/>
                  <a:pt x="913526" y="553273"/>
                  <a:pt x="605859" y="558568"/>
                </a:cubicBezTo>
                <a:cubicBezTo>
                  <a:pt x="298192" y="563863"/>
                  <a:pt x="285232" y="578381"/>
                  <a:pt x="0" y="558568"/>
                </a:cubicBezTo>
                <a:cubicBezTo>
                  <a:pt x="-13387" y="406930"/>
                  <a:pt x="27113" y="143985"/>
                  <a:pt x="0" y="0"/>
                </a:cubicBezTo>
                <a:close/>
              </a:path>
            </a:pathLst>
          </a:custGeom>
          <a:solidFill>
            <a:schemeClr val="bg1"/>
          </a:solidFill>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solidFill>
                  <a:schemeClr val="tx1"/>
                </a:solidFill>
                <a:latin typeface="Avenir Light" panose="020B0402020203020204" pitchFamily="34" charset="77"/>
              </a:rPr>
              <a:t>Under</a:t>
            </a:r>
            <a:br>
              <a:rPr lang="en-US" sz="2400" dirty="0">
                <a:solidFill>
                  <a:schemeClr val="tx1"/>
                </a:solidFill>
                <a:latin typeface="Avenir Light" panose="020B0402020203020204" pitchFamily="34" charset="77"/>
              </a:rPr>
            </a:br>
            <a:r>
              <a:rPr lang="en-US" sz="2400" dirty="0">
                <a:solidFill>
                  <a:schemeClr val="tx1"/>
                </a:solidFill>
                <a:latin typeface="Avenir Light" panose="020B0402020203020204" pitchFamily="34" charset="77"/>
              </a:rPr>
              <a:t>submission</a:t>
            </a:r>
          </a:p>
        </p:txBody>
      </p:sp>
      <p:sp>
        <p:nvSpPr>
          <p:cNvPr id="2" name="Title 1">
            <a:extLst>
              <a:ext uri="{FF2B5EF4-FFF2-40B4-BE49-F238E27FC236}">
                <a16:creationId xmlns:a16="http://schemas.microsoft.com/office/drawing/2014/main" id="{8F09928E-D098-ED52-B37B-72C7EABCA0DA}"/>
              </a:ext>
            </a:extLst>
          </p:cNvPr>
          <p:cNvSpPr txBox="1">
            <a:spLocks/>
          </p:cNvSpPr>
          <p:nvPr/>
        </p:nvSpPr>
        <p:spPr>
          <a:xfrm>
            <a:off x="836138" y="395845"/>
            <a:ext cx="10515600" cy="1325563"/>
          </a:xfrm>
          <a:custGeom>
            <a:avLst/>
            <a:gdLst>
              <a:gd name="connsiteX0" fmla="*/ 0 w 10515600"/>
              <a:gd name="connsiteY0" fmla="*/ 0 h 1325563"/>
              <a:gd name="connsiteX1" fmla="*/ 867537 w 10515600"/>
              <a:gd name="connsiteY1" fmla="*/ 0 h 1325563"/>
              <a:gd name="connsiteX2" fmla="*/ 1209294 w 10515600"/>
              <a:gd name="connsiteY2" fmla="*/ 0 h 1325563"/>
              <a:gd name="connsiteX3" fmla="*/ 1971675 w 10515600"/>
              <a:gd name="connsiteY3" fmla="*/ 0 h 1325563"/>
              <a:gd name="connsiteX4" fmla="*/ 2313432 w 10515600"/>
              <a:gd name="connsiteY4" fmla="*/ 0 h 1325563"/>
              <a:gd name="connsiteX5" fmla="*/ 2865501 w 10515600"/>
              <a:gd name="connsiteY5" fmla="*/ 0 h 1325563"/>
              <a:gd name="connsiteX6" fmla="*/ 3417570 w 10515600"/>
              <a:gd name="connsiteY6" fmla="*/ 0 h 1325563"/>
              <a:gd name="connsiteX7" fmla="*/ 4179951 w 10515600"/>
              <a:gd name="connsiteY7" fmla="*/ 0 h 1325563"/>
              <a:gd name="connsiteX8" fmla="*/ 5047488 w 10515600"/>
              <a:gd name="connsiteY8" fmla="*/ 0 h 1325563"/>
              <a:gd name="connsiteX9" fmla="*/ 5599557 w 10515600"/>
              <a:gd name="connsiteY9" fmla="*/ 0 h 1325563"/>
              <a:gd name="connsiteX10" fmla="*/ 6046470 w 10515600"/>
              <a:gd name="connsiteY10" fmla="*/ 0 h 1325563"/>
              <a:gd name="connsiteX11" fmla="*/ 6808851 w 10515600"/>
              <a:gd name="connsiteY11" fmla="*/ 0 h 1325563"/>
              <a:gd name="connsiteX12" fmla="*/ 7255764 w 10515600"/>
              <a:gd name="connsiteY12" fmla="*/ 0 h 1325563"/>
              <a:gd name="connsiteX13" fmla="*/ 8018145 w 10515600"/>
              <a:gd name="connsiteY13" fmla="*/ 0 h 1325563"/>
              <a:gd name="connsiteX14" fmla="*/ 8780526 w 10515600"/>
              <a:gd name="connsiteY14" fmla="*/ 0 h 1325563"/>
              <a:gd name="connsiteX15" fmla="*/ 9648063 w 10515600"/>
              <a:gd name="connsiteY15" fmla="*/ 0 h 1325563"/>
              <a:gd name="connsiteX16" fmla="*/ 10515600 w 10515600"/>
              <a:gd name="connsiteY16" fmla="*/ 0 h 1325563"/>
              <a:gd name="connsiteX17" fmla="*/ 10515600 w 10515600"/>
              <a:gd name="connsiteY17" fmla="*/ 649526 h 1325563"/>
              <a:gd name="connsiteX18" fmla="*/ 10515600 w 10515600"/>
              <a:gd name="connsiteY18" fmla="*/ 1325563 h 1325563"/>
              <a:gd name="connsiteX19" fmla="*/ 9753219 w 10515600"/>
              <a:gd name="connsiteY19" fmla="*/ 1325563 h 1325563"/>
              <a:gd name="connsiteX20" fmla="*/ 8990838 w 10515600"/>
              <a:gd name="connsiteY20" fmla="*/ 1325563 h 1325563"/>
              <a:gd name="connsiteX21" fmla="*/ 8649081 w 10515600"/>
              <a:gd name="connsiteY21" fmla="*/ 1325563 h 1325563"/>
              <a:gd name="connsiteX22" fmla="*/ 8307324 w 10515600"/>
              <a:gd name="connsiteY22" fmla="*/ 1325563 h 1325563"/>
              <a:gd name="connsiteX23" fmla="*/ 7860411 w 10515600"/>
              <a:gd name="connsiteY23" fmla="*/ 1325563 h 1325563"/>
              <a:gd name="connsiteX24" fmla="*/ 7203186 w 10515600"/>
              <a:gd name="connsiteY24" fmla="*/ 1325563 h 1325563"/>
              <a:gd name="connsiteX25" fmla="*/ 6545961 w 10515600"/>
              <a:gd name="connsiteY25" fmla="*/ 1325563 h 1325563"/>
              <a:gd name="connsiteX26" fmla="*/ 5678424 w 10515600"/>
              <a:gd name="connsiteY26" fmla="*/ 1325563 h 1325563"/>
              <a:gd name="connsiteX27" fmla="*/ 4810887 w 10515600"/>
              <a:gd name="connsiteY27" fmla="*/ 1325563 h 1325563"/>
              <a:gd name="connsiteX28" fmla="*/ 4469130 w 10515600"/>
              <a:gd name="connsiteY28" fmla="*/ 1325563 h 1325563"/>
              <a:gd name="connsiteX29" fmla="*/ 3917061 w 10515600"/>
              <a:gd name="connsiteY29" fmla="*/ 1325563 h 1325563"/>
              <a:gd name="connsiteX30" fmla="*/ 3259836 w 10515600"/>
              <a:gd name="connsiteY30" fmla="*/ 1325563 h 1325563"/>
              <a:gd name="connsiteX31" fmla="*/ 2392299 w 10515600"/>
              <a:gd name="connsiteY31" fmla="*/ 1325563 h 1325563"/>
              <a:gd name="connsiteX32" fmla="*/ 2050542 w 10515600"/>
              <a:gd name="connsiteY32" fmla="*/ 1325563 h 1325563"/>
              <a:gd name="connsiteX33" fmla="*/ 1708785 w 10515600"/>
              <a:gd name="connsiteY33" fmla="*/ 1325563 h 1325563"/>
              <a:gd name="connsiteX34" fmla="*/ 1051560 w 10515600"/>
              <a:gd name="connsiteY34" fmla="*/ 1325563 h 1325563"/>
              <a:gd name="connsiteX35" fmla="*/ 604647 w 10515600"/>
              <a:gd name="connsiteY35" fmla="*/ 1325563 h 1325563"/>
              <a:gd name="connsiteX36" fmla="*/ 0 w 10515600"/>
              <a:gd name="connsiteY36" fmla="*/ 1325563 h 1325563"/>
              <a:gd name="connsiteX37" fmla="*/ 0 w 10515600"/>
              <a:gd name="connsiteY37" fmla="*/ 662782 h 1325563"/>
              <a:gd name="connsiteX38" fmla="*/ 0 w 10515600"/>
              <a:gd name="connsiteY38"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15600" h="1325563" fill="none" extrusionOk="0">
                <a:moveTo>
                  <a:pt x="0" y="0"/>
                </a:moveTo>
                <a:cubicBezTo>
                  <a:pt x="414732" y="38846"/>
                  <a:pt x="634625" y="7974"/>
                  <a:pt x="867537" y="0"/>
                </a:cubicBezTo>
                <a:cubicBezTo>
                  <a:pt x="1100449" y="-7974"/>
                  <a:pt x="1046891" y="16970"/>
                  <a:pt x="1209294" y="0"/>
                </a:cubicBezTo>
                <a:cubicBezTo>
                  <a:pt x="1371697" y="-16970"/>
                  <a:pt x="1769621" y="13320"/>
                  <a:pt x="1971675" y="0"/>
                </a:cubicBezTo>
                <a:cubicBezTo>
                  <a:pt x="2173729" y="-13320"/>
                  <a:pt x="2225061" y="-8258"/>
                  <a:pt x="2313432" y="0"/>
                </a:cubicBezTo>
                <a:cubicBezTo>
                  <a:pt x="2401803" y="8258"/>
                  <a:pt x="2697427" y="-19180"/>
                  <a:pt x="2865501" y="0"/>
                </a:cubicBezTo>
                <a:cubicBezTo>
                  <a:pt x="3033575" y="19180"/>
                  <a:pt x="3222134" y="21193"/>
                  <a:pt x="3417570" y="0"/>
                </a:cubicBezTo>
                <a:cubicBezTo>
                  <a:pt x="3613006" y="-21193"/>
                  <a:pt x="3924508" y="-37145"/>
                  <a:pt x="4179951" y="0"/>
                </a:cubicBezTo>
                <a:cubicBezTo>
                  <a:pt x="4435394" y="37145"/>
                  <a:pt x="4648700" y="13044"/>
                  <a:pt x="5047488" y="0"/>
                </a:cubicBezTo>
                <a:cubicBezTo>
                  <a:pt x="5446276" y="-13044"/>
                  <a:pt x="5472648" y="-17397"/>
                  <a:pt x="5599557" y="0"/>
                </a:cubicBezTo>
                <a:cubicBezTo>
                  <a:pt x="5726466" y="17397"/>
                  <a:pt x="5831964" y="-8747"/>
                  <a:pt x="6046470" y="0"/>
                </a:cubicBezTo>
                <a:cubicBezTo>
                  <a:pt x="6260976" y="8747"/>
                  <a:pt x="6497783" y="-25361"/>
                  <a:pt x="6808851" y="0"/>
                </a:cubicBezTo>
                <a:cubicBezTo>
                  <a:pt x="7119919" y="25361"/>
                  <a:pt x="7143597" y="8670"/>
                  <a:pt x="7255764" y="0"/>
                </a:cubicBezTo>
                <a:cubicBezTo>
                  <a:pt x="7367931" y="-8670"/>
                  <a:pt x="7778905" y="-13205"/>
                  <a:pt x="8018145" y="0"/>
                </a:cubicBezTo>
                <a:cubicBezTo>
                  <a:pt x="8257385" y="13205"/>
                  <a:pt x="8432063" y="631"/>
                  <a:pt x="8780526" y="0"/>
                </a:cubicBezTo>
                <a:cubicBezTo>
                  <a:pt x="9128989" y="-631"/>
                  <a:pt x="9408708" y="26408"/>
                  <a:pt x="9648063" y="0"/>
                </a:cubicBezTo>
                <a:cubicBezTo>
                  <a:pt x="9887418" y="-26408"/>
                  <a:pt x="10325841" y="24707"/>
                  <a:pt x="10515600" y="0"/>
                </a:cubicBezTo>
                <a:cubicBezTo>
                  <a:pt x="10493601" y="283176"/>
                  <a:pt x="10483441" y="354022"/>
                  <a:pt x="10515600" y="649526"/>
                </a:cubicBezTo>
                <a:cubicBezTo>
                  <a:pt x="10547759" y="945030"/>
                  <a:pt x="10484214" y="1053393"/>
                  <a:pt x="10515600" y="1325563"/>
                </a:cubicBezTo>
                <a:cubicBezTo>
                  <a:pt x="10145693" y="1307613"/>
                  <a:pt x="10089953" y="1339805"/>
                  <a:pt x="9753219" y="1325563"/>
                </a:cubicBezTo>
                <a:cubicBezTo>
                  <a:pt x="9416485" y="1311321"/>
                  <a:pt x="9259088" y="1348606"/>
                  <a:pt x="8990838" y="1325563"/>
                </a:cubicBezTo>
                <a:cubicBezTo>
                  <a:pt x="8722588" y="1302520"/>
                  <a:pt x="8791519" y="1341977"/>
                  <a:pt x="8649081" y="1325563"/>
                </a:cubicBezTo>
                <a:cubicBezTo>
                  <a:pt x="8506643" y="1309149"/>
                  <a:pt x="8384916" y="1326083"/>
                  <a:pt x="8307324" y="1325563"/>
                </a:cubicBezTo>
                <a:cubicBezTo>
                  <a:pt x="8229732" y="1325043"/>
                  <a:pt x="8065827" y="1318940"/>
                  <a:pt x="7860411" y="1325563"/>
                </a:cubicBezTo>
                <a:cubicBezTo>
                  <a:pt x="7654995" y="1332186"/>
                  <a:pt x="7478772" y="1330230"/>
                  <a:pt x="7203186" y="1325563"/>
                </a:cubicBezTo>
                <a:cubicBezTo>
                  <a:pt x="6927600" y="1320896"/>
                  <a:pt x="6788612" y="1354565"/>
                  <a:pt x="6545961" y="1325563"/>
                </a:cubicBezTo>
                <a:cubicBezTo>
                  <a:pt x="6303311" y="1296561"/>
                  <a:pt x="5894367" y="1301933"/>
                  <a:pt x="5678424" y="1325563"/>
                </a:cubicBezTo>
                <a:cubicBezTo>
                  <a:pt x="5462481" y="1349193"/>
                  <a:pt x="5111975" y="1288015"/>
                  <a:pt x="4810887" y="1325563"/>
                </a:cubicBezTo>
                <a:cubicBezTo>
                  <a:pt x="4509799" y="1363111"/>
                  <a:pt x="4603047" y="1321681"/>
                  <a:pt x="4469130" y="1325563"/>
                </a:cubicBezTo>
                <a:cubicBezTo>
                  <a:pt x="4335213" y="1329445"/>
                  <a:pt x="4103546" y="1316601"/>
                  <a:pt x="3917061" y="1325563"/>
                </a:cubicBezTo>
                <a:cubicBezTo>
                  <a:pt x="3730576" y="1334525"/>
                  <a:pt x="3457997" y="1316857"/>
                  <a:pt x="3259836" y="1325563"/>
                </a:cubicBezTo>
                <a:cubicBezTo>
                  <a:pt x="3061675" y="1334269"/>
                  <a:pt x="2657674" y="1359552"/>
                  <a:pt x="2392299" y="1325563"/>
                </a:cubicBezTo>
                <a:cubicBezTo>
                  <a:pt x="2126924" y="1291574"/>
                  <a:pt x="2185903" y="1340558"/>
                  <a:pt x="2050542" y="1325563"/>
                </a:cubicBezTo>
                <a:cubicBezTo>
                  <a:pt x="1915181" y="1310568"/>
                  <a:pt x="1808505" y="1336683"/>
                  <a:pt x="1708785" y="1325563"/>
                </a:cubicBezTo>
                <a:cubicBezTo>
                  <a:pt x="1609065" y="1314443"/>
                  <a:pt x="1327733" y="1295587"/>
                  <a:pt x="1051560" y="1325563"/>
                </a:cubicBezTo>
                <a:cubicBezTo>
                  <a:pt x="775388" y="1355539"/>
                  <a:pt x="787004" y="1307525"/>
                  <a:pt x="604647" y="1325563"/>
                </a:cubicBezTo>
                <a:cubicBezTo>
                  <a:pt x="422290" y="1343601"/>
                  <a:pt x="187530" y="1319917"/>
                  <a:pt x="0" y="1325563"/>
                </a:cubicBezTo>
                <a:cubicBezTo>
                  <a:pt x="24018" y="1049554"/>
                  <a:pt x="894" y="981584"/>
                  <a:pt x="0" y="662782"/>
                </a:cubicBezTo>
                <a:cubicBezTo>
                  <a:pt x="-894" y="343980"/>
                  <a:pt x="-109" y="173827"/>
                  <a:pt x="0" y="0"/>
                </a:cubicBezTo>
                <a:close/>
              </a:path>
              <a:path w="10515600" h="1325563" stroke="0" extrusionOk="0">
                <a:moveTo>
                  <a:pt x="0" y="0"/>
                </a:moveTo>
                <a:cubicBezTo>
                  <a:pt x="262117" y="-2612"/>
                  <a:pt x="486260" y="-24916"/>
                  <a:pt x="762381" y="0"/>
                </a:cubicBezTo>
                <a:cubicBezTo>
                  <a:pt x="1038502" y="24916"/>
                  <a:pt x="1126580" y="-24529"/>
                  <a:pt x="1314450" y="0"/>
                </a:cubicBezTo>
                <a:cubicBezTo>
                  <a:pt x="1502320" y="24529"/>
                  <a:pt x="1808530" y="13043"/>
                  <a:pt x="1971675" y="0"/>
                </a:cubicBezTo>
                <a:cubicBezTo>
                  <a:pt x="2134821" y="-13043"/>
                  <a:pt x="2244737" y="-5119"/>
                  <a:pt x="2418588" y="0"/>
                </a:cubicBezTo>
                <a:cubicBezTo>
                  <a:pt x="2592439" y="5119"/>
                  <a:pt x="2815249" y="-3941"/>
                  <a:pt x="3075813" y="0"/>
                </a:cubicBezTo>
                <a:cubicBezTo>
                  <a:pt x="3336377" y="3941"/>
                  <a:pt x="3378037" y="-14418"/>
                  <a:pt x="3522726" y="0"/>
                </a:cubicBezTo>
                <a:cubicBezTo>
                  <a:pt x="3667415" y="14418"/>
                  <a:pt x="3997018" y="18407"/>
                  <a:pt x="4179951" y="0"/>
                </a:cubicBezTo>
                <a:cubicBezTo>
                  <a:pt x="4362884" y="-18407"/>
                  <a:pt x="4580154" y="4097"/>
                  <a:pt x="4732020" y="0"/>
                </a:cubicBezTo>
                <a:cubicBezTo>
                  <a:pt x="4883886" y="-4097"/>
                  <a:pt x="4959119" y="-6251"/>
                  <a:pt x="5178933" y="0"/>
                </a:cubicBezTo>
                <a:cubicBezTo>
                  <a:pt x="5398747" y="6251"/>
                  <a:pt x="5602510" y="-23658"/>
                  <a:pt x="5941314" y="0"/>
                </a:cubicBezTo>
                <a:cubicBezTo>
                  <a:pt x="6280118" y="23658"/>
                  <a:pt x="6375193" y="32601"/>
                  <a:pt x="6808851" y="0"/>
                </a:cubicBezTo>
                <a:cubicBezTo>
                  <a:pt x="7242509" y="-32601"/>
                  <a:pt x="7337749" y="-6378"/>
                  <a:pt x="7676388" y="0"/>
                </a:cubicBezTo>
                <a:cubicBezTo>
                  <a:pt x="8015027" y="6378"/>
                  <a:pt x="8011229" y="-23761"/>
                  <a:pt x="8228457" y="0"/>
                </a:cubicBezTo>
                <a:cubicBezTo>
                  <a:pt x="8445685" y="23761"/>
                  <a:pt x="8558215" y="-22780"/>
                  <a:pt x="8780526" y="0"/>
                </a:cubicBezTo>
                <a:cubicBezTo>
                  <a:pt x="9002837" y="22780"/>
                  <a:pt x="9462632" y="6403"/>
                  <a:pt x="9648063" y="0"/>
                </a:cubicBezTo>
                <a:cubicBezTo>
                  <a:pt x="9833494" y="-6403"/>
                  <a:pt x="10248663" y="24743"/>
                  <a:pt x="10515600" y="0"/>
                </a:cubicBezTo>
                <a:cubicBezTo>
                  <a:pt x="10487833" y="325417"/>
                  <a:pt x="10497814" y="517017"/>
                  <a:pt x="10515600" y="676037"/>
                </a:cubicBezTo>
                <a:cubicBezTo>
                  <a:pt x="10533386" y="835057"/>
                  <a:pt x="10513926" y="1064788"/>
                  <a:pt x="10515600" y="1325563"/>
                </a:cubicBezTo>
                <a:cubicBezTo>
                  <a:pt x="10241972" y="1365816"/>
                  <a:pt x="10047982" y="1323561"/>
                  <a:pt x="9648063" y="1325563"/>
                </a:cubicBezTo>
                <a:cubicBezTo>
                  <a:pt x="9248144" y="1327565"/>
                  <a:pt x="9357072" y="1298277"/>
                  <a:pt x="9095994" y="1325563"/>
                </a:cubicBezTo>
                <a:cubicBezTo>
                  <a:pt x="8834916" y="1352849"/>
                  <a:pt x="8629119" y="1285972"/>
                  <a:pt x="8228457" y="1325563"/>
                </a:cubicBezTo>
                <a:cubicBezTo>
                  <a:pt x="7827795" y="1365154"/>
                  <a:pt x="7893968" y="1334571"/>
                  <a:pt x="7781544" y="1325563"/>
                </a:cubicBezTo>
                <a:cubicBezTo>
                  <a:pt x="7669120" y="1316555"/>
                  <a:pt x="7521492" y="1330721"/>
                  <a:pt x="7334631" y="1325563"/>
                </a:cubicBezTo>
                <a:cubicBezTo>
                  <a:pt x="7147770" y="1320405"/>
                  <a:pt x="6952334" y="1301784"/>
                  <a:pt x="6677406" y="1325563"/>
                </a:cubicBezTo>
                <a:cubicBezTo>
                  <a:pt x="6402478" y="1349342"/>
                  <a:pt x="6251698" y="1310228"/>
                  <a:pt x="6125337" y="1325563"/>
                </a:cubicBezTo>
                <a:cubicBezTo>
                  <a:pt x="5998976" y="1340898"/>
                  <a:pt x="5684123" y="1311878"/>
                  <a:pt x="5362956" y="1325563"/>
                </a:cubicBezTo>
                <a:cubicBezTo>
                  <a:pt x="5041789" y="1339248"/>
                  <a:pt x="4876090" y="1325900"/>
                  <a:pt x="4600575" y="1325563"/>
                </a:cubicBezTo>
                <a:cubicBezTo>
                  <a:pt x="4325060" y="1325226"/>
                  <a:pt x="4034462" y="1319281"/>
                  <a:pt x="3733038" y="1325563"/>
                </a:cubicBezTo>
                <a:cubicBezTo>
                  <a:pt x="3431614" y="1331845"/>
                  <a:pt x="3183003" y="1344372"/>
                  <a:pt x="2865501" y="1325563"/>
                </a:cubicBezTo>
                <a:cubicBezTo>
                  <a:pt x="2547999" y="1306754"/>
                  <a:pt x="2611757" y="1304358"/>
                  <a:pt x="2418588" y="1325563"/>
                </a:cubicBezTo>
                <a:cubicBezTo>
                  <a:pt x="2225419" y="1346768"/>
                  <a:pt x="1761314" y="1328568"/>
                  <a:pt x="1551051" y="1325563"/>
                </a:cubicBezTo>
                <a:cubicBezTo>
                  <a:pt x="1340788" y="1322558"/>
                  <a:pt x="1264452" y="1317871"/>
                  <a:pt x="998982" y="1325563"/>
                </a:cubicBezTo>
                <a:cubicBezTo>
                  <a:pt x="733512" y="1333255"/>
                  <a:pt x="797533" y="1327722"/>
                  <a:pt x="657225" y="1325563"/>
                </a:cubicBezTo>
                <a:cubicBezTo>
                  <a:pt x="516917" y="1323404"/>
                  <a:pt x="210762" y="1336596"/>
                  <a:pt x="0" y="1325563"/>
                </a:cubicBezTo>
                <a:cubicBezTo>
                  <a:pt x="18652" y="1164873"/>
                  <a:pt x="15774" y="994876"/>
                  <a:pt x="0" y="702548"/>
                </a:cubicBezTo>
                <a:cubicBezTo>
                  <a:pt x="-15774" y="410220"/>
                  <a:pt x="-11772" y="223597"/>
                  <a:pt x="0" y="0"/>
                </a:cubicBezTo>
                <a:close/>
              </a:path>
            </a:pathLst>
          </a:custGeom>
          <a:ln w="28575">
            <a:no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Replication aka Consensus | Three Pillars</a:t>
            </a:r>
          </a:p>
        </p:txBody>
      </p:sp>
    </p:spTree>
    <p:extLst>
      <p:ext uri="{BB962C8B-B14F-4D97-AF65-F5344CB8AC3E}">
        <p14:creationId xmlns:p14="http://schemas.microsoft.com/office/powerpoint/2010/main" val="74119611"/>
      </p:ext>
    </p:extLst>
  </p:cSld>
  <p:clrMapOvr>
    <a:masterClrMapping/>
  </p:clrMapOvr>
  <mc:AlternateContent xmlns:mc="http://schemas.openxmlformats.org/markup-compatibility/2006">
    <mc:Choice xmlns:p159="http://schemas.microsoft.com/office/powerpoint/2015/09/main" Requires="p159">
      <p:transitio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6" grpId="0" animBg="1"/>
      <p:bldP spid="17" grpId="0" animBg="1"/>
      <p:bldP spid="18" grpId="0" animBg="1"/>
      <p:bldP spid="25" grpId="0" animBg="1"/>
      <p:bldP spid="26"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8" name="Title 1"/>
          <p:cNvSpPr txBox="1">
            <a:spLocks noGrp="1"/>
          </p:cNvSpPr>
          <p:nvPr>
            <p:ph type="title"/>
          </p:nvPr>
        </p:nvSpPr>
        <p:spPr>
          <a:prstGeom prst="rect">
            <a:avLst/>
          </a:prstGeom>
        </p:spPr>
        <p:txBody>
          <a:bodyPr/>
          <a:lstStyle/>
          <a:p>
            <a:r>
              <a:rPr dirty="0">
                <a:latin typeface="Avenir Light" panose="020B0402020203020204" pitchFamily="34" charset="77"/>
              </a:rPr>
              <a:t>Insurance Polic</a:t>
            </a:r>
            <a:r>
              <a:rPr lang="en-US" dirty="0">
                <a:latin typeface="Avenir Light" panose="020B0402020203020204" pitchFamily="34" charset="77"/>
              </a:rPr>
              <a:t>y</a:t>
            </a:r>
            <a:endParaRPr dirty="0">
              <a:latin typeface="Avenir Light" panose="020B0402020203020204" pitchFamily="34" charset="77"/>
            </a:endParaRPr>
          </a:p>
        </p:txBody>
      </p:sp>
      <p:sp>
        <p:nvSpPr>
          <p:cNvPr id="1169"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11</a:t>
            </a:fld>
            <a:endParaRPr>
              <a:latin typeface="Avenir Light" panose="020B0402020203020204" pitchFamily="34" charset="77"/>
            </a:endParaRPr>
          </a:p>
        </p:txBody>
      </p:sp>
      <p:grpSp>
        <p:nvGrpSpPr>
          <p:cNvPr id="1174" name="Group"/>
          <p:cNvGrpSpPr/>
          <p:nvPr/>
        </p:nvGrpSpPr>
        <p:grpSpPr>
          <a:xfrm>
            <a:off x="838200" y="1982498"/>
            <a:ext cx="2917335" cy="4138733"/>
            <a:chOff x="0" y="0"/>
            <a:chExt cx="2917334" cy="4138732"/>
          </a:xfrm>
        </p:grpSpPr>
        <p:grpSp>
          <p:nvGrpSpPr>
            <p:cNvPr id="1172" name="Content Placeholder 38"/>
            <p:cNvGrpSpPr/>
            <p:nvPr/>
          </p:nvGrpSpPr>
          <p:grpSpPr>
            <a:xfrm>
              <a:off x="0" y="0"/>
              <a:ext cx="2917334" cy="4138732"/>
              <a:chOff x="0" y="0"/>
              <a:chExt cx="2917333" cy="4138731"/>
            </a:xfrm>
          </p:grpSpPr>
          <p:sp>
            <p:nvSpPr>
              <p:cNvPr id="1170" name="Rectangle"/>
              <p:cNvSpPr/>
              <p:nvPr/>
            </p:nvSpPr>
            <p:spPr>
              <a:xfrm>
                <a:off x="0" y="0"/>
                <a:ext cx="2917333" cy="1166933"/>
              </a:xfrm>
              <a:prstGeom prst="rect">
                <a:avLst/>
              </a:prstGeom>
              <a:solidFill>
                <a:srgbClr val="A02B93"/>
              </a:solidFill>
              <a:ln w="19050" cap="flat">
                <a:solidFill>
                  <a:srgbClr val="A02B93"/>
                </a:solidFill>
                <a:prstDash val="solid"/>
                <a:miter lim="800000"/>
              </a:ln>
              <a:effectLst/>
            </p:spPr>
            <p:txBody>
              <a:bodyPr wrap="square" lIns="45719" tIns="45719" rIns="45719" bIns="45719" numCol="1" anchor="ctr">
                <a:noAutofit/>
              </a:bodyPr>
              <a:lstStyle/>
              <a:p>
                <a:pPr algn="ctr" defTabSz="2711450">
                  <a:lnSpc>
                    <a:spcPct val="90000"/>
                  </a:lnSpc>
                  <a:spcBef>
                    <a:spcPts val="11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171" name="Rectangle"/>
              <p:cNvSpPr/>
              <p:nvPr/>
            </p:nvSpPr>
            <p:spPr>
              <a:xfrm>
                <a:off x="0" y="1166933"/>
                <a:ext cx="2917333" cy="2971798"/>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pic>
          <p:nvPicPr>
            <p:cNvPr id="1173" name="Graphic 131" descr="Graphic 131"/>
            <p:cNvPicPr>
              <a:picLocks noChangeAspect="1"/>
            </p:cNvPicPr>
            <p:nvPr/>
          </p:nvPicPr>
          <p:blipFill>
            <a:blip r:embed="rId5"/>
            <a:srcRect t="8724" b="8724"/>
            <a:stretch>
              <a:fillRect/>
            </a:stretch>
          </p:blipFill>
          <p:spPr>
            <a:xfrm>
              <a:off x="793900" y="74652"/>
              <a:ext cx="1329724" cy="1092269"/>
            </a:xfrm>
            <a:prstGeom prst="rect">
              <a:avLst/>
            </a:prstGeom>
            <a:ln w="12700" cap="flat">
              <a:noFill/>
              <a:miter lim="400000"/>
            </a:ln>
            <a:effectLst/>
          </p:spPr>
        </p:pic>
      </p:grpSp>
      <p:grpSp>
        <p:nvGrpSpPr>
          <p:cNvPr id="1179" name="Group"/>
          <p:cNvGrpSpPr/>
          <p:nvPr/>
        </p:nvGrpSpPr>
        <p:grpSpPr>
          <a:xfrm>
            <a:off x="5178135" y="1985582"/>
            <a:ext cx="2917335" cy="4138733"/>
            <a:chOff x="0" y="0"/>
            <a:chExt cx="2917334" cy="4138732"/>
          </a:xfrm>
        </p:grpSpPr>
        <p:grpSp>
          <p:nvGrpSpPr>
            <p:cNvPr id="1177" name="Content Placeholder 38"/>
            <p:cNvGrpSpPr/>
            <p:nvPr/>
          </p:nvGrpSpPr>
          <p:grpSpPr>
            <a:xfrm>
              <a:off x="0" y="0"/>
              <a:ext cx="2917334" cy="4138732"/>
              <a:chOff x="0" y="0"/>
              <a:chExt cx="2917333" cy="4138731"/>
            </a:xfrm>
          </p:grpSpPr>
          <p:sp>
            <p:nvSpPr>
              <p:cNvPr id="1175" name="Rectangle"/>
              <p:cNvSpPr/>
              <p:nvPr/>
            </p:nvSpPr>
            <p:spPr>
              <a:xfrm>
                <a:off x="0" y="0"/>
                <a:ext cx="2917333" cy="1166933"/>
              </a:xfrm>
              <a:prstGeom prst="rect">
                <a:avLst/>
              </a:prstGeom>
              <a:solidFill>
                <a:srgbClr val="0F9ED5"/>
              </a:solidFill>
              <a:ln w="19050" cap="flat">
                <a:solidFill>
                  <a:srgbClr val="0F9ED5"/>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176" name="Rectangle"/>
              <p:cNvSpPr/>
              <p:nvPr/>
            </p:nvSpPr>
            <p:spPr>
              <a:xfrm>
                <a:off x="0" y="1166933"/>
                <a:ext cx="2916934" cy="2971798"/>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pic>
          <p:nvPicPr>
            <p:cNvPr id="1178" name="Graphic 161" descr="Graphic 161"/>
            <p:cNvPicPr>
              <a:picLocks noChangeAspect="1"/>
            </p:cNvPicPr>
            <p:nvPr/>
          </p:nvPicPr>
          <p:blipFill>
            <a:blip r:embed="rId6"/>
            <a:srcRect t="10626" b="10626"/>
            <a:stretch>
              <a:fillRect/>
            </a:stretch>
          </p:blipFill>
          <p:spPr>
            <a:xfrm>
              <a:off x="751037" y="32692"/>
              <a:ext cx="1415102" cy="1135048"/>
            </a:xfrm>
            <a:prstGeom prst="rect">
              <a:avLst/>
            </a:prstGeom>
            <a:ln w="12700" cap="flat">
              <a:noFill/>
              <a:miter lim="400000"/>
            </a:ln>
            <a:effectLst/>
          </p:spPr>
        </p:pic>
      </p:grpSp>
      <p:grpSp>
        <p:nvGrpSpPr>
          <p:cNvPr id="1184" name="Group"/>
          <p:cNvGrpSpPr/>
          <p:nvPr/>
        </p:nvGrpSpPr>
        <p:grpSpPr>
          <a:xfrm>
            <a:off x="8439726" y="1982498"/>
            <a:ext cx="2917335" cy="4138733"/>
            <a:chOff x="0" y="0"/>
            <a:chExt cx="2917334" cy="4138732"/>
          </a:xfrm>
        </p:grpSpPr>
        <p:grpSp>
          <p:nvGrpSpPr>
            <p:cNvPr id="1182" name="Content Placeholder 38"/>
            <p:cNvGrpSpPr/>
            <p:nvPr/>
          </p:nvGrpSpPr>
          <p:grpSpPr>
            <a:xfrm>
              <a:off x="0" y="0"/>
              <a:ext cx="2917334" cy="4138732"/>
              <a:chOff x="0" y="0"/>
              <a:chExt cx="2917333" cy="4138731"/>
            </a:xfrm>
          </p:grpSpPr>
          <p:sp>
            <p:nvSpPr>
              <p:cNvPr id="1180" name="Rectangle"/>
              <p:cNvSpPr/>
              <p:nvPr/>
            </p:nvSpPr>
            <p:spPr>
              <a:xfrm>
                <a:off x="0" y="0"/>
                <a:ext cx="2917333" cy="1166933"/>
              </a:xfrm>
              <a:prstGeom prst="rect">
                <a:avLst/>
              </a:prstGeom>
              <a:solidFill>
                <a:srgbClr val="196B24"/>
              </a:solidFill>
              <a:ln w="19050" cap="flat">
                <a:solidFill>
                  <a:srgbClr val="196B24"/>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181" name="Rectangle"/>
              <p:cNvSpPr/>
              <p:nvPr/>
            </p:nvSpPr>
            <p:spPr>
              <a:xfrm>
                <a:off x="0" y="1166932"/>
                <a:ext cx="2917333" cy="2971799"/>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pic>
          <p:nvPicPr>
            <p:cNvPr id="1183" name="Graphic 177" descr="Graphic 177"/>
            <p:cNvPicPr>
              <a:picLocks noChangeAspect="1"/>
            </p:cNvPicPr>
            <p:nvPr/>
          </p:nvPicPr>
          <p:blipFill>
            <a:blip r:embed="rId7"/>
            <a:srcRect l="13709" r="13709"/>
            <a:stretch>
              <a:fillRect/>
            </a:stretch>
          </p:blipFill>
          <p:spPr>
            <a:xfrm>
              <a:off x="983381" y="24839"/>
              <a:ext cx="829537" cy="1142919"/>
            </a:xfrm>
            <a:prstGeom prst="rect">
              <a:avLst/>
            </a:prstGeom>
            <a:ln w="12700" cap="flat">
              <a:noFill/>
              <a:miter lim="400000"/>
            </a:ln>
            <a:effectLst/>
          </p:spPr>
        </p:pic>
      </p:grpSp>
      <p:cxnSp>
        <p:nvCxnSpPr>
          <p:cNvPr id="7" name="Straight Connector 6">
            <a:extLst>
              <a:ext uri="{FF2B5EF4-FFF2-40B4-BE49-F238E27FC236}">
                <a16:creationId xmlns:a16="http://schemas.microsoft.com/office/drawing/2014/main" id="{C70A2A4D-8A93-901B-6C57-B9FCE0334452}"/>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3711368640"/>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174"/>
                                        </p:tgtEl>
                                        <p:attrNameLst>
                                          <p:attrName>style.visibility</p:attrName>
                                        </p:attrNameLst>
                                      </p:cBhvr>
                                      <p:to>
                                        <p:strVal val="visible"/>
                                      </p:to>
                                    </p:set>
                                    <p:animEffect transition="in" filter="fade">
                                      <p:cBhvr>
                                        <p:cTn id="7" dur="250"/>
                                        <p:tgtEl>
                                          <p:spTgt spid="11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50"/>
                                        <p:tgtEl>
                                          <p:spTgt spid="7"/>
                                        </p:tgtEl>
                                      </p:cBhvr>
                                    </p:animEffect>
                                  </p:childTnLst>
                                </p:cTn>
                              </p:par>
                              <p:par>
                                <p:cTn id="13" presetID="10" presetClass="entr" fill="hold" grpId="0" nodeType="withEffect">
                                  <p:stCondLst>
                                    <p:cond delay="500"/>
                                  </p:stCondLst>
                                  <p:iterate>
                                    <p:tmAbs val="0"/>
                                  </p:iterate>
                                  <p:childTnLst>
                                    <p:set>
                                      <p:cBhvr>
                                        <p:cTn id="14" fill="hold"/>
                                        <p:tgtEl>
                                          <p:spTgt spid="1179"/>
                                        </p:tgtEl>
                                        <p:attrNameLst>
                                          <p:attrName>style.visibility</p:attrName>
                                        </p:attrNameLst>
                                      </p:cBhvr>
                                      <p:to>
                                        <p:strVal val="visible"/>
                                      </p:to>
                                    </p:set>
                                    <p:animEffect transition="in" filter="fade">
                                      <p:cBhvr>
                                        <p:cTn id="15" dur="250"/>
                                        <p:tgtEl>
                                          <p:spTgt spid="117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fill="hold" grpId="0" nodeType="clickEffect">
                                  <p:stCondLst>
                                    <p:cond delay="0"/>
                                  </p:stCondLst>
                                  <p:iterate>
                                    <p:tmAbs val="0"/>
                                  </p:iterate>
                                  <p:childTnLst>
                                    <p:set>
                                      <p:cBhvr>
                                        <p:cTn id="19" fill="hold"/>
                                        <p:tgtEl>
                                          <p:spTgt spid="1184"/>
                                        </p:tgtEl>
                                        <p:attrNameLst>
                                          <p:attrName>style.visibility</p:attrName>
                                        </p:attrNameLst>
                                      </p:cBhvr>
                                      <p:to>
                                        <p:strVal val="visible"/>
                                      </p:to>
                                    </p:set>
                                    <p:animEffect transition="in" filter="fade">
                                      <p:cBhvr>
                                        <p:cTn id="20" dur="250"/>
                                        <p:tgtEl>
                                          <p:spTgt spid="1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4" grpId="0" animBg="1" advAuto="0"/>
      <p:bldP spid="1179" grpId="0" animBg="1" advAuto="0"/>
      <p:bldP spid="1184" grpId="0" animBg="1" advAuto="0"/>
    </p:bldLst>
  </p:timing>
  <p:extLst>
    <p:ext uri="{6950BFC3-D8DA-4A85-94F7-54DA5524770B}">
      <p188:commentRel xmlns:p188="http://schemas.microsoft.com/office/powerpoint/2018/8/main" r:id="rId4"/>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92" name="Group"/>
          <p:cNvGrpSpPr/>
          <p:nvPr/>
        </p:nvGrpSpPr>
        <p:grpSpPr>
          <a:xfrm>
            <a:off x="838200" y="1982498"/>
            <a:ext cx="2917335" cy="4138733"/>
            <a:chOff x="0" y="0"/>
            <a:chExt cx="2917334" cy="4138732"/>
          </a:xfrm>
        </p:grpSpPr>
        <p:grpSp>
          <p:nvGrpSpPr>
            <p:cNvPr id="1190" name="Content Placeholder 38"/>
            <p:cNvGrpSpPr/>
            <p:nvPr/>
          </p:nvGrpSpPr>
          <p:grpSpPr>
            <a:xfrm>
              <a:off x="0" y="0"/>
              <a:ext cx="2917334" cy="4138732"/>
              <a:chOff x="0" y="0"/>
              <a:chExt cx="2917333" cy="4138731"/>
            </a:xfrm>
          </p:grpSpPr>
          <p:sp>
            <p:nvSpPr>
              <p:cNvPr id="1188" name="Rectangle"/>
              <p:cNvSpPr/>
              <p:nvPr/>
            </p:nvSpPr>
            <p:spPr>
              <a:xfrm>
                <a:off x="0" y="0"/>
                <a:ext cx="2917333" cy="1166933"/>
              </a:xfrm>
              <a:prstGeom prst="rect">
                <a:avLst/>
              </a:prstGeom>
              <a:solidFill>
                <a:srgbClr val="A02B93"/>
              </a:solidFill>
              <a:ln w="19050" cap="flat">
                <a:solidFill>
                  <a:srgbClr val="A02B93"/>
                </a:solidFill>
                <a:prstDash val="solid"/>
                <a:miter lim="800000"/>
              </a:ln>
              <a:effectLst/>
            </p:spPr>
            <p:txBody>
              <a:bodyPr wrap="square" lIns="45719" tIns="45719" rIns="45719" bIns="45719" numCol="1" anchor="ctr">
                <a:noAutofit/>
              </a:bodyPr>
              <a:lstStyle/>
              <a:p>
                <a:pPr algn="ctr" defTabSz="2711450">
                  <a:lnSpc>
                    <a:spcPct val="90000"/>
                  </a:lnSpc>
                  <a:spcBef>
                    <a:spcPts val="1100"/>
                  </a:spcBef>
                  <a:defRPr sz="6100">
                    <a:solidFill>
                      <a:srgbClr val="FFFFFF"/>
                    </a:solidFill>
                    <a:latin typeface="+mn-lt"/>
                    <a:ea typeface="+mn-ea"/>
                    <a:cs typeface="+mn-cs"/>
                    <a:sym typeface="Avenir Book"/>
                  </a:defRPr>
                </a:pPr>
                <a:endParaRPr>
                  <a:latin typeface="Avenir Book" panose="02000503020000020003" pitchFamily="2" charset="0"/>
                </a:endParaRPr>
              </a:p>
            </p:txBody>
          </p:sp>
          <p:sp>
            <p:nvSpPr>
              <p:cNvPr id="1189" name="Rectangle"/>
              <p:cNvSpPr/>
              <p:nvPr/>
            </p:nvSpPr>
            <p:spPr>
              <a:xfrm>
                <a:off x="0" y="1166933"/>
                <a:ext cx="2917333" cy="2971798"/>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Book" panose="02000503020000020003" pitchFamily="2" charset="0"/>
                </a:endParaRPr>
              </a:p>
            </p:txBody>
          </p:sp>
        </p:grpSp>
        <p:pic>
          <p:nvPicPr>
            <p:cNvPr id="1191" name="Graphic 131" descr="Graphic 131"/>
            <p:cNvPicPr>
              <a:picLocks noChangeAspect="1"/>
            </p:cNvPicPr>
            <p:nvPr/>
          </p:nvPicPr>
          <p:blipFill>
            <a:blip r:embed="rId5"/>
            <a:srcRect t="8724" b="8724"/>
            <a:stretch>
              <a:fillRect/>
            </a:stretch>
          </p:blipFill>
          <p:spPr>
            <a:xfrm>
              <a:off x="793900" y="74652"/>
              <a:ext cx="1329724" cy="1092269"/>
            </a:xfrm>
            <a:prstGeom prst="rect">
              <a:avLst/>
            </a:prstGeom>
            <a:ln w="12700" cap="flat">
              <a:noFill/>
              <a:miter lim="400000"/>
            </a:ln>
            <a:effectLst/>
          </p:spPr>
        </p:pic>
      </p:grpSp>
      <p:grpSp>
        <p:nvGrpSpPr>
          <p:cNvPr id="1197" name="Group"/>
          <p:cNvGrpSpPr/>
          <p:nvPr/>
        </p:nvGrpSpPr>
        <p:grpSpPr>
          <a:xfrm>
            <a:off x="5178135" y="1985582"/>
            <a:ext cx="2917335" cy="4139910"/>
            <a:chOff x="0" y="0"/>
            <a:chExt cx="2917334" cy="4135740"/>
          </a:xfrm>
        </p:grpSpPr>
        <p:grpSp>
          <p:nvGrpSpPr>
            <p:cNvPr id="1195" name="Content Placeholder 38"/>
            <p:cNvGrpSpPr/>
            <p:nvPr/>
          </p:nvGrpSpPr>
          <p:grpSpPr>
            <a:xfrm>
              <a:off x="0" y="0"/>
              <a:ext cx="2917334" cy="4135740"/>
              <a:chOff x="0" y="0"/>
              <a:chExt cx="2917333" cy="4135739"/>
            </a:xfrm>
          </p:grpSpPr>
          <p:sp>
            <p:nvSpPr>
              <p:cNvPr id="1193" name="Rectangle"/>
              <p:cNvSpPr/>
              <p:nvPr/>
            </p:nvSpPr>
            <p:spPr>
              <a:xfrm>
                <a:off x="0" y="0"/>
                <a:ext cx="2917333" cy="1166933"/>
              </a:xfrm>
              <a:prstGeom prst="rect">
                <a:avLst/>
              </a:prstGeom>
              <a:solidFill>
                <a:srgbClr val="0F9ED5"/>
              </a:solidFill>
              <a:ln w="19050" cap="flat">
                <a:solidFill>
                  <a:srgbClr val="0F9ED5"/>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Book" panose="02000503020000020003" pitchFamily="2" charset="0"/>
                </a:endParaRPr>
              </a:p>
            </p:txBody>
          </p:sp>
          <p:sp>
            <p:nvSpPr>
              <p:cNvPr id="1194" name="Rectangle"/>
              <p:cNvSpPr/>
              <p:nvPr/>
            </p:nvSpPr>
            <p:spPr>
              <a:xfrm>
                <a:off x="0" y="1166933"/>
                <a:ext cx="2917333" cy="2968806"/>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Book" panose="02000503020000020003" pitchFamily="2" charset="0"/>
                </a:endParaRPr>
              </a:p>
            </p:txBody>
          </p:sp>
        </p:grpSp>
        <p:pic>
          <p:nvPicPr>
            <p:cNvPr id="1196" name="Graphic 161" descr="Graphic 161"/>
            <p:cNvPicPr>
              <a:picLocks noChangeAspect="1"/>
            </p:cNvPicPr>
            <p:nvPr/>
          </p:nvPicPr>
          <p:blipFill>
            <a:blip r:embed="rId6"/>
            <a:srcRect t="10626" b="10626"/>
            <a:stretch>
              <a:fillRect/>
            </a:stretch>
          </p:blipFill>
          <p:spPr>
            <a:xfrm>
              <a:off x="751037" y="32692"/>
              <a:ext cx="1415102" cy="1135048"/>
            </a:xfrm>
            <a:prstGeom prst="rect">
              <a:avLst/>
            </a:prstGeom>
            <a:ln w="12700" cap="flat">
              <a:noFill/>
              <a:miter lim="400000"/>
            </a:ln>
            <a:effectLst/>
          </p:spPr>
        </p:pic>
      </p:grpSp>
      <p:grpSp>
        <p:nvGrpSpPr>
          <p:cNvPr id="1202" name="Group"/>
          <p:cNvGrpSpPr/>
          <p:nvPr/>
        </p:nvGrpSpPr>
        <p:grpSpPr>
          <a:xfrm>
            <a:off x="8439726" y="1982498"/>
            <a:ext cx="2917335" cy="4139909"/>
            <a:chOff x="0" y="0"/>
            <a:chExt cx="2917334" cy="4135740"/>
          </a:xfrm>
        </p:grpSpPr>
        <p:grpSp>
          <p:nvGrpSpPr>
            <p:cNvPr id="1200" name="Content Placeholder 38"/>
            <p:cNvGrpSpPr/>
            <p:nvPr/>
          </p:nvGrpSpPr>
          <p:grpSpPr>
            <a:xfrm>
              <a:off x="0" y="0"/>
              <a:ext cx="2917334" cy="4135740"/>
              <a:chOff x="0" y="0"/>
              <a:chExt cx="2917333" cy="4135739"/>
            </a:xfrm>
          </p:grpSpPr>
          <p:sp>
            <p:nvSpPr>
              <p:cNvPr id="1198" name="Rectangle"/>
              <p:cNvSpPr/>
              <p:nvPr/>
            </p:nvSpPr>
            <p:spPr>
              <a:xfrm>
                <a:off x="0" y="0"/>
                <a:ext cx="2917333" cy="1166933"/>
              </a:xfrm>
              <a:prstGeom prst="rect">
                <a:avLst/>
              </a:prstGeom>
              <a:solidFill>
                <a:srgbClr val="196B24"/>
              </a:solidFill>
              <a:ln w="19050" cap="flat">
                <a:solidFill>
                  <a:srgbClr val="196B24"/>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Book" panose="02000503020000020003" pitchFamily="2" charset="0"/>
                </a:endParaRPr>
              </a:p>
            </p:txBody>
          </p:sp>
          <p:sp>
            <p:nvSpPr>
              <p:cNvPr id="1199" name="Rectangle"/>
              <p:cNvSpPr/>
              <p:nvPr/>
            </p:nvSpPr>
            <p:spPr>
              <a:xfrm>
                <a:off x="0" y="1166933"/>
                <a:ext cx="2917333" cy="2968806"/>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Book" panose="02000503020000020003" pitchFamily="2" charset="0"/>
                </a:endParaRPr>
              </a:p>
            </p:txBody>
          </p:sp>
        </p:grpSp>
        <p:pic>
          <p:nvPicPr>
            <p:cNvPr id="1201" name="Graphic 177" descr="Graphic 177"/>
            <p:cNvPicPr>
              <a:picLocks noChangeAspect="1"/>
            </p:cNvPicPr>
            <p:nvPr/>
          </p:nvPicPr>
          <p:blipFill>
            <a:blip r:embed="rId7"/>
            <a:srcRect l="13709" r="13709"/>
            <a:stretch>
              <a:fillRect/>
            </a:stretch>
          </p:blipFill>
          <p:spPr>
            <a:xfrm>
              <a:off x="983381" y="24839"/>
              <a:ext cx="829537" cy="1142919"/>
            </a:xfrm>
            <a:prstGeom prst="rect">
              <a:avLst/>
            </a:prstGeom>
            <a:ln w="12700" cap="flat">
              <a:noFill/>
              <a:miter lim="400000"/>
            </a:ln>
            <a:effectLst/>
          </p:spPr>
        </p:pic>
      </p:grpSp>
      <p:sp>
        <p:nvSpPr>
          <p:cNvPr id="1204" name="Slide Number Placeholder 3"/>
          <p:cNvSpPr txBox="1">
            <a:spLocks noGrp="1"/>
          </p:cNvSpPr>
          <p:nvPr>
            <p:ph type="sldNum" sz="quarter" idx="4294967295"/>
          </p:nvPr>
        </p:nvSpPr>
        <p:spPr>
          <a:xfrm>
            <a:off x="11176510" y="6400413"/>
            <a:ext cx="177290"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Book" panose="02000503020000020003" pitchFamily="2" charset="0"/>
              </a:rPr>
              <a:pPr/>
              <a:t>12</a:t>
            </a:fld>
            <a:endParaRPr>
              <a:latin typeface="Avenir Book" panose="02000503020000020003" pitchFamily="2" charset="0"/>
            </a:endParaRPr>
          </a:p>
        </p:txBody>
      </p:sp>
      <p:grpSp>
        <p:nvGrpSpPr>
          <p:cNvPr id="1207" name="Group"/>
          <p:cNvGrpSpPr/>
          <p:nvPr/>
        </p:nvGrpSpPr>
        <p:grpSpPr>
          <a:xfrm>
            <a:off x="5164564" y="3481658"/>
            <a:ext cx="2944475" cy="1061535"/>
            <a:chOff x="0" y="0"/>
            <a:chExt cx="2944473" cy="1061534"/>
          </a:xfrm>
        </p:grpSpPr>
        <p:sp>
          <p:nvSpPr>
            <p:cNvPr id="1205" name="Rectangle: Rounded Corners 24"/>
            <p:cNvSpPr/>
            <p:nvPr/>
          </p:nvSpPr>
          <p:spPr>
            <a:xfrm>
              <a:off x="0" y="0"/>
              <a:ext cx="2944474" cy="1061535"/>
            </a:xfrm>
            <a:prstGeom prst="rect">
              <a:avLst/>
            </a:prstGeom>
            <a:solidFill>
              <a:srgbClr val="0D9ED5"/>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Book" panose="02000503020000020003" pitchFamily="2" charset="0"/>
              </a:endParaRPr>
            </a:p>
          </p:txBody>
        </p:sp>
        <p:pic>
          <p:nvPicPr>
            <p:cNvPr id="1206" name="Graphic 30" descr="Graphic 30"/>
            <p:cNvPicPr>
              <a:picLocks noChangeAspect="1"/>
            </p:cNvPicPr>
            <p:nvPr/>
          </p:nvPicPr>
          <p:blipFill>
            <a:blip r:embed="rId8"/>
            <a:stretch>
              <a:fillRect/>
            </a:stretch>
          </p:blipFill>
          <p:spPr>
            <a:xfrm>
              <a:off x="886500" y="10151"/>
              <a:ext cx="1062090" cy="1049467"/>
            </a:xfrm>
            <a:prstGeom prst="rect">
              <a:avLst/>
            </a:prstGeom>
            <a:ln w="12700" cap="flat">
              <a:noFill/>
              <a:miter lim="400000"/>
            </a:ln>
            <a:effectLst/>
          </p:spPr>
        </p:pic>
      </p:grpSp>
      <p:grpSp>
        <p:nvGrpSpPr>
          <p:cNvPr id="1212" name="Group"/>
          <p:cNvGrpSpPr/>
          <p:nvPr/>
        </p:nvGrpSpPr>
        <p:grpSpPr>
          <a:xfrm>
            <a:off x="845907" y="3468460"/>
            <a:ext cx="2917333" cy="1087931"/>
            <a:chOff x="0" y="0"/>
            <a:chExt cx="2917332" cy="1087930"/>
          </a:xfrm>
        </p:grpSpPr>
        <p:sp>
          <p:nvSpPr>
            <p:cNvPr id="1208" name="Rectangle: Rounded Corners 22"/>
            <p:cNvSpPr/>
            <p:nvPr/>
          </p:nvSpPr>
          <p:spPr>
            <a:xfrm>
              <a:off x="0" y="0"/>
              <a:ext cx="2917333" cy="1034884"/>
            </a:xfrm>
            <a:prstGeom prst="rect">
              <a:avLst/>
            </a:prstGeom>
            <a:solidFill>
              <a:srgbClr val="A02B93"/>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Book" panose="02000503020000020003" pitchFamily="2" charset="0"/>
              </a:endParaRPr>
            </a:p>
          </p:txBody>
        </p:sp>
        <p:pic>
          <p:nvPicPr>
            <p:cNvPr id="1209" name="Graphic 28" descr="Graphic 28"/>
            <p:cNvPicPr>
              <a:picLocks noChangeAspect="1"/>
            </p:cNvPicPr>
            <p:nvPr/>
          </p:nvPicPr>
          <p:blipFill>
            <a:blip r:embed="rId9"/>
            <a:stretch>
              <a:fillRect/>
            </a:stretch>
          </p:blipFill>
          <p:spPr>
            <a:xfrm>
              <a:off x="1872016" y="93090"/>
              <a:ext cx="800356" cy="813532"/>
            </a:xfrm>
            <a:prstGeom prst="rect">
              <a:avLst/>
            </a:prstGeom>
            <a:ln w="12700" cap="flat">
              <a:noFill/>
              <a:miter lim="400000"/>
            </a:ln>
            <a:effectLst/>
          </p:spPr>
        </p:pic>
        <p:pic>
          <p:nvPicPr>
            <p:cNvPr id="1210" name="Graphic 32" descr="Graphic 32"/>
            <p:cNvPicPr>
              <a:picLocks noChangeAspect="1"/>
            </p:cNvPicPr>
            <p:nvPr/>
          </p:nvPicPr>
          <p:blipFill>
            <a:blip r:embed="rId10"/>
            <a:stretch>
              <a:fillRect/>
            </a:stretch>
          </p:blipFill>
          <p:spPr>
            <a:xfrm>
              <a:off x="201449" y="175420"/>
              <a:ext cx="603521" cy="594454"/>
            </a:xfrm>
            <a:prstGeom prst="rect">
              <a:avLst/>
            </a:prstGeom>
            <a:ln w="12700" cap="flat">
              <a:noFill/>
              <a:miter lim="400000"/>
            </a:ln>
            <a:effectLst/>
          </p:spPr>
        </p:pic>
        <p:pic>
          <p:nvPicPr>
            <p:cNvPr id="1211" name="Graphic 36" descr="Graphic 36"/>
            <p:cNvPicPr>
              <a:picLocks noChangeAspect="1"/>
            </p:cNvPicPr>
            <p:nvPr/>
          </p:nvPicPr>
          <p:blipFill>
            <a:blip r:embed="rId11"/>
            <a:stretch>
              <a:fillRect/>
            </a:stretch>
          </p:blipFill>
          <p:spPr>
            <a:xfrm>
              <a:off x="493663" y="97147"/>
              <a:ext cx="967171" cy="990784"/>
            </a:xfrm>
            <a:prstGeom prst="rect">
              <a:avLst/>
            </a:prstGeom>
            <a:ln w="12700" cap="flat">
              <a:noFill/>
              <a:miter lim="400000"/>
            </a:ln>
            <a:effectLst/>
          </p:spPr>
        </p:pic>
      </p:grpSp>
      <p:grpSp>
        <p:nvGrpSpPr>
          <p:cNvPr id="1215" name="Group"/>
          <p:cNvGrpSpPr/>
          <p:nvPr/>
        </p:nvGrpSpPr>
        <p:grpSpPr>
          <a:xfrm>
            <a:off x="8419808" y="3494856"/>
            <a:ext cx="2944475" cy="1061535"/>
            <a:chOff x="0" y="0"/>
            <a:chExt cx="2944473" cy="1061534"/>
          </a:xfrm>
        </p:grpSpPr>
        <p:sp>
          <p:nvSpPr>
            <p:cNvPr id="1213" name="Rectangle: Rounded Corners 26"/>
            <p:cNvSpPr/>
            <p:nvPr/>
          </p:nvSpPr>
          <p:spPr>
            <a:xfrm>
              <a:off x="0" y="0"/>
              <a:ext cx="2944474" cy="1061535"/>
            </a:xfrm>
            <a:prstGeom prst="rect">
              <a:avLst/>
            </a:prstGeom>
            <a:solidFill>
              <a:srgbClr val="196B24"/>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a:latin typeface="Avenir Book" panose="02000503020000020003" pitchFamily="2" charset="0"/>
              </a:endParaRPr>
            </a:p>
          </p:txBody>
        </p:sp>
        <p:sp>
          <p:nvSpPr>
            <p:cNvPr id="1214" name="Shape"/>
            <p:cNvSpPr/>
            <p:nvPr/>
          </p:nvSpPr>
          <p:spPr>
            <a:xfrm>
              <a:off x="1082727" y="141258"/>
              <a:ext cx="779019" cy="779018"/>
            </a:xfrm>
            <a:custGeom>
              <a:avLst/>
              <a:gdLst/>
              <a:ahLst/>
              <a:cxnLst>
                <a:cxn ang="0">
                  <a:pos x="wd2" y="hd2"/>
                </a:cxn>
                <a:cxn ang="5400000">
                  <a:pos x="wd2" y="hd2"/>
                </a:cxn>
                <a:cxn ang="10800000">
                  <a:pos x="wd2" y="hd2"/>
                </a:cxn>
                <a:cxn ang="16200000">
                  <a:pos x="wd2" y="hd2"/>
                </a:cxn>
              </a:cxnLst>
              <a:rect l="0" t="0" r="r" b="b"/>
              <a:pathLst>
                <a:path w="21600" h="21600" extrusionOk="0">
                  <a:moveTo>
                    <a:pt x="2408" y="0"/>
                  </a:moveTo>
                  <a:cubicBezTo>
                    <a:pt x="1744" y="0"/>
                    <a:pt x="1142" y="270"/>
                    <a:pt x="706" y="706"/>
                  </a:cubicBezTo>
                  <a:cubicBezTo>
                    <a:pt x="270" y="1142"/>
                    <a:pt x="0" y="1744"/>
                    <a:pt x="0" y="2408"/>
                  </a:cubicBezTo>
                  <a:lnTo>
                    <a:pt x="0" y="19192"/>
                  </a:lnTo>
                  <a:cubicBezTo>
                    <a:pt x="0" y="19856"/>
                    <a:pt x="270" y="20458"/>
                    <a:pt x="706" y="20894"/>
                  </a:cubicBezTo>
                  <a:cubicBezTo>
                    <a:pt x="1142" y="21330"/>
                    <a:pt x="1744" y="21600"/>
                    <a:pt x="2408" y="21600"/>
                  </a:cubicBezTo>
                  <a:lnTo>
                    <a:pt x="19192" y="21600"/>
                  </a:lnTo>
                  <a:cubicBezTo>
                    <a:pt x="19856" y="21600"/>
                    <a:pt x="20458" y="21330"/>
                    <a:pt x="20894" y="20894"/>
                  </a:cubicBezTo>
                  <a:cubicBezTo>
                    <a:pt x="21330" y="20458"/>
                    <a:pt x="21600" y="19856"/>
                    <a:pt x="21600" y="19192"/>
                  </a:cubicBezTo>
                  <a:lnTo>
                    <a:pt x="21600" y="2408"/>
                  </a:lnTo>
                  <a:cubicBezTo>
                    <a:pt x="21600" y="1744"/>
                    <a:pt x="21330" y="1142"/>
                    <a:pt x="20894" y="706"/>
                  </a:cubicBezTo>
                  <a:cubicBezTo>
                    <a:pt x="20458" y="270"/>
                    <a:pt x="19856" y="0"/>
                    <a:pt x="19192" y="0"/>
                  </a:cubicBezTo>
                  <a:lnTo>
                    <a:pt x="2408" y="0"/>
                  </a:lnTo>
                  <a:close/>
                  <a:moveTo>
                    <a:pt x="2408" y="913"/>
                  </a:moveTo>
                  <a:lnTo>
                    <a:pt x="19192" y="913"/>
                  </a:lnTo>
                  <a:cubicBezTo>
                    <a:pt x="19605" y="913"/>
                    <a:pt x="19979" y="1080"/>
                    <a:pt x="20249" y="1351"/>
                  </a:cubicBezTo>
                  <a:cubicBezTo>
                    <a:pt x="20520" y="1621"/>
                    <a:pt x="20687" y="1995"/>
                    <a:pt x="20687" y="2408"/>
                  </a:cubicBezTo>
                  <a:lnTo>
                    <a:pt x="20687" y="19192"/>
                  </a:lnTo>
                  <a:cubicBezTo>
                    <a:pt x="20687" y="19605"/>
                    <a:pt x="20520" y="19979"/>
                    <a:pt x="20249" y="20249"/>
                  </a:cubicBezTo>
                  <a:cubicBezTo>
                    <a:pt x="19979" y="20520"/>
                    <a:pt x="19605" y="20687"/>
                    <a:pt x="19192" y="20687"/>
                  </a:cubicBezTo>
                  <a:lnTo>
                    <a:pt x="2408" y="20687"/>
                  </a:lnTo>
                  <a:cubicBezTo>
                    <a:pt x="1995" y="20687"/>
                    <a:pt x="1621" y="20520"/>
                    <a:pt x="1351" y="20249"/>
                  </a:cubicBezTo>
                  <a:cubicBezTo>
                    <a:pt x="1080" y="19979"/>
                    <a:pt x="913" y="19605"/>
                    <a:pt x="913" y="19192"/>
                  </a:cubicBezTo>
                  <a:lnTo>
                    <a:pt x="913" y="2408"/>
                  </a:lnTo>
                  <a:cubicBezTo>
                    <a:pt x="913" y="1995"/>
                    <a:pt x="1080" y="1621"/>
                    <a:pt x="1351" y="1351"/>
                  </a:cubicBezTo>
                  <a:cubicBezTo>
                    <a:pt x="1621" y="1080"/>
                    <a:pt x="1995" y="913"/>
                    <a:pt x="2408" y="913"/>
                  </a:cubicBezTo>
                  <a:close/>
                  <a:moveTo>
                    <a:pt x="10800" y="1971"/>
                  </a:moveTo>
                  <a:cubicBezTo>
                    <a:pt x="5924" y="1971"/>
                    <a:pt x="1971" y="5924"/>
                    <a:pt x="1971" y="10800"/>
                  </a:cubicBezTo>
                  <a:cubicBezTo>
                    <a:pt x="1971" y="15676"/>
                    <a:pt x="5924" y="19629"/>
                    <a:pt x="10800" y="19629"/>
                  </a:cubicBezTo>
                  <a:cubicBezTo>
                    <a:pt x="15676" y="19629"/>
                    <a:pt x="19629" y="15676"/>
                    <a:pt x="19629" y="10800"/>
                  </a:cubicBezTo>
                  <a:cubicBezTo>
                    <a:pt x="19629" y="5924"/>
                    <a:pt x="15676" y="1971"/>
                    <a:pt x="10800" y="1971"/>
                  </a:cubicBezTo>
                  <a:close/>
                  <a:moveTo>
                    <a:pt x="4379" y="9477"/>
                  </a:moveTo>
                  <a:lnTo>
                    <a:pt x="17221" y="9477"/>
                  </a:lnTo>
                  <a:lnTo>
                    <a:pt x="17221" y="12123"/>
                  </a:lnTo>
                  <a:lnTo>
                    <a:pt x="4379" y="12123"/>
                  </a:lnTo>
                  <a:lnTo>
                    <a:pt x="4379" y="9477"/>
                  </a:lnTo>
                  <a:close/>
                </a:path>
              </a:pathLst>
            </a:custGeom>
            <a:solidFill>
              <a:srgbClr val="FFFFFF"/>
            </a:solidFill>
            <a:ln w="25400" cap="flat">
              <a:solidFill>
                <a:srgbClr val="FFFFFF"/>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Book" panose="02000503020000020003" pitchFamily="2" charset="0"/>
              </a:endParaRPr>
            </a:p>
          </p:txBody>
        </p:sp>
      </p:grpSp>
      <p:grpSp>
        <p:nvGrpSpPr>
          <p:cNvPr id="4" name="Group 3">
            <a:extLst>
              <a:ext uri="{FF2B5EF4-FFF2-40B4-BE49-F238E27FC236}">
                <a16:creationId xmlns:a16="http://schemas.microsoft.com/office/drawing/2014/main" id="{53544A1D-0207-940A-4595-5B2049BDEC25}"/>
              </a:ext>
            </a:extLst>
          </p:cNvPr>
          <p:cNvGrpSpPr/>
          <p:nvPr/>
        </p:nvGrpSpPr>
        <p:grpSpPr>
          <a:xfrm rot="20779545">
            <a:off x="8393252" y="3083312"/>
            <a:ext cx="3010282" cy="1858226"/>
            <a:chOff x="8393252" y="3083312"/>
            <a:chExt cx="3010282" cy="1858226"/>
          </a:xfrm>
        </p:grpSpPr>
        <p:sp>
          <p:nvSpPr>
            <p:cNvPr id="1216" name="Rectangle: Rounded Corners 26"/>
            <p:cNvSpPr/>
            <p:nvPr/>
          </p:nvSpPr>
          <p:spPr>
            <a:xfrm rot="795176">
              <a:off x="8565063" y="3228018"/>
              <a:ext cx="2784895" cy="1503840"/>
            </a:xfrm>
            <a:prstGeom prst="ellipse">
              <a:avLst/>
            </a:prstGeom>
            <a:solidFill>
              <a:srgbClr val="C00000"/>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dirty="0">
                <a:latin typeface="Avenir Book" panose="02000503020000020003" pitchFamily="2" charset="0"/>
              </a:endParaRPr>
            </a:p>
          </p:txBody>
        </p:sp>
        <p:grpSp>
          <p:nvGrpSpPr>
            <p:cNvPr id="1221" name="Group 6"/>
            <p:cNvGrpSpPr/>
            <p:nvPr/>
          </p:nvGrpSpPr>
          <p:grpSpPr>
            <a:xfrm>
              <a:off x="8393252" y="3083312"/>
              <a:ext cx="3010282" cy="1858226"/>
              <a:chOff x="0" y="0"/>
              <a:chExt cx="3010278" cy="1858222"/>
            </a:xfrm>
          </p:grpSpPr>
          <p:pic>
            <p:nvPicPr>
              <p:cNvPr id="1217" name="Graphic 139" descr="Graphic 139"/>
              <p:cNvPicPr>
                <a:picLocks noChangeAspect="1"/>
              </p:cNvPicPr>
              <p:nvPr/>
            </p:nvPicPr>
            <p:blipFill>
              <a:blip r:embed="rId12"/>
              <a:stretch>
                <a:fillRect/>
              </a:stretch>
            </p:blipFill>
            <p:spPr>
              <a:xfrm rot="795176">
                <a:off x="1901092" y="597936"/>
                <a:ext cx="1003280" cy="1040503"/>
              </a:xfrm>
              <a:prstGeom prst="rect">
                <a:avLst/>
              </a:prstGeom>
              <a:ln w="12700" cap="flat">
                <a:noFill/>
                <a:miter lim="400000"/>
              </a:ln>
              <a:effectLst/>
            </p:spPr>
          </p:pic>
          <p:pic>
            <p:nvPicPr>
              <p:cNvPr id="1218" name="Graphic 8" descr="Graphic 8"/>
              <p:cNvPicPr>
                <a:picLocks noChangeAspect="1"/>
              </p:cNvPicPr>
              <p:nvPr/>
            </p:nvPicPr>
            <p:blipFill>
              <a:blip r:embed="rId13"/>
              <a:stretch>
                <a:fillRect/>
              </a:stretch>
            </p:blipFill>
            <p:spPr>
              <a:xfrm rot="795176">
                <a:off x="882315" y="145965"/>
                <a:ext cx="1455382" cy="1566291"/>
              </a:xfrm>
              <a:prstGeom prst="rect">
                <a:avLst/>
              </a:prstGeom>
              <a:ln w="12700" cap="flat">
                <a:noFill/>
                <a:miter lim="400000"/>
              </a:ln>
              <a:effectLst/>
            </p:spPr>
          </p:pic>
          <p:pic>
            <p:nvPicPr>
              <p:cNvPr id="1219" name="Graphic 9" descr="Graphic 9"/>
              <p:cNvPicPr>
                <a:picLocks noChangeAspect="1"/>
              </p:cNvPicPr>
              <p:nvPr/>
            </p:nvPicPr>
            <p:blipFill>
              <a:blip r:embed="rId14"/>
              <a:stretch>
                <a:fillRect/>
              </a:stretch>
            </p:blipFill>
            <p:spPr>
              <a:xfrm rot="795176">
                <a:off x="102473" y="153135"/>
                <a:ext cx="906196" cy="999264"/>
              </a:xfrm>
              <a:prstGeom prst="rect">
                <a:avLst/>
              </a:prstGeom>
              <a:ln w="12700" cap="flat">
                <a:noFill/>
                <a:miter lim="400000"/>
              </a:ln>
              <a:effectLst/>
            </p:spPr>
          </p:pic>
          <p:pic>
            <p:nvPicPr>
              <p:cNvPr id="1220" name="Graphic 10" descr="Graphic 10"/>
              <p:cNvPicPr>
                <a:picLocks noChangeAspect="1"/>
              </p:cNvPicPr>
              <p:nvPr/>
            </p:nvPicPr>
            <p:blipFill>
              <a:blip r:embed="rId14"/>
              <a:stretch>
                <a:fillRect/>
              </a:stretch>
            </p:blipFill>
            <p:spPr>
              <a:xfrm rot="795176">
                <a:off x="302269" y="200191"/>
                <a:ext cx="906196" cy="999264"/>
              </a:xfrm>
              <a:prstGeom prst="rect">
                <a:avLst/>
              </a:prstGeom>
              <a:ln w="12700" cap="flat">
                <a:noFill/>
                <a:miter lim="400000"/>
              </a:ln>
              <a:effectLst/>
            </p:spPr>
          </p:pic>
        </p:grpSp>
      </p:grpSp>
      <p:sp>
        <p:nvSpPr>
          <p:cNvPr id="8" name="Title 7">
            <a:extLst>
              <a:ext uri="{FF2B5EF4-FFF2-40B4-BE49-F238E27FC236}">
                <a16:creationId xmlns:a16="http://schemas.microsoft.com/office/drawing/2014/main" id="{340D7A3B-BB5A-9116-FD78-38D64285D32D}"/>
              </a:ext>
            </a:extLst>
          </p:cNvPr>
          <p:cNvSpPr>
            <a:spLocks noGrp="1"/>
          </p:cNvSpPr>
          <p:nvPr>
            <p:ph type="title"/>
          </p:nvPr>
        </p:nvSpPr>
        <p:spPr/>
        <p:txBody>
          <a:bodyPr/>
          <a:lstStyle/>
          <a:p>
            <a:r>
              <a:rPr lang="en-US" dirty="0">
                <a:latin typeface="Avenir Light" panose="020B0402020203020204" pitchFamily="34" charset="77"/>
              </a:rPr>
              <a:t>Insurance Policy</a:t>
            </a:r>
            <a:endParaRPr lang="en-US" dirty="0"/>
          </a:p>
        </p:txBody>
      </p:sp>
      <p:sp>
        <p:nvSpPr>
          <p:cNvPr id="9" name="Title 1">
            <a:extLst>
              <a:ext uri="{FF2B5EF4-FFF2-40B4-BE49-F238E27FC236}">
                <a16:creationId xmlns:a16="http://schemas.microsoft.com/office/drawing/2014/main" id="{BCDDC26A-3901-D2BA-47BD-D80FCA0F2133}"/>
              </a:ext>
            </a:extLst>
          </p:cNvPr>
          <p:cNvSpPr txBox="1">
            <a:spLocks/>
          </p:cNvSpPr>
          <p:nvPr/>
        </p:nvSpPr>
        <p:spPr>
          <a:xfrm>
            <a:off x="279825" y="9171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2060"/>
                </a:solidFill>
                <a:latin typeface="Avenir Book" panose="02000503020000020003" pitchFamily="2" charset="0"/>
                <a:ea typeface="+mj-ea"/>
                <a:cs typeface="+mj-cs"/>
              </a:defRPr>
            </a:lvl1pPr>
          </a:lstStyle>
          <a:p>
            <a:endParaRPr lang="en-US">
              <a:latin typeface="Avenir Light" panose="020B0402020203020204" pitchFamily="34" charset="77"/>
            </a:endParaRPr>
          </a:p>
        </p:txBody>
      </p:sp>
      <p:cxnSp>
        <p:nvCxnSpPr>
          <p:cNvPr id="3" name="Straight Connector 2">
            <a:extLst>
              <a:ext uri="{FF2B5EF4-FFF2-40B4-BE49-F238E27FC236}">
                <a16:creationId xmlns:a16="http://schemas.microsoft.com/office/drawing/2014/main" id="{630F203F-B3E0-284E-348F-ADBAFDB1DDFB}"/>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3449481971"/>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212"/>
                                        </p:tgtEl>
                                        <p:attrNameLst>
                                          <p:attrName>style.visibility</p:attrName>
                                        </p:attrNameLst>
                                      </p:cBhvr>
                                      <p:to>
                                        <p:strVal val="visible"/>
                                      </p:to>
                                    </p:set>
                                    <p:animEffect transition="in" filter="fade">
                                      <p:cBhvr>
                                        <p:cTn id="7" dur="250"/>
                                        <p:tgtEl>
                                          <p:spTgt spid="12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207"/>
                                        </p:tgtEl>
                                        <p:attrNameLst>
                                          <p:attrName>style.visibility</p:attrName>
                                        </p:attrNameLst>
                                      </p:cBhvr>
                                      <p:to>
                                        <p:strVal val="visible"/>
                                      </p:to>
                                    </p:set>
                                    <p:animEffect transition="in" filter="fade">
                                      <p:cBhvr>
                                        <p:cTn id="12" dur="250"/>
                                        <p:tgtEl>
                                          <p:spTgt spid="120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215"/>
                                        </p:tgtEl>
                                        <p:attrNameLst>
                                          <p:attrName>style.visibility</p:attrName>
                                        </p:attrNameLst>
                                      </p:cBhvr>
                                      <p:to>
                                        <p:strVal val="visible"/>
                                      </p:to>
                                    </p:set>
                                    <p:animEffect transition="in" filter="fade">
                                      <p:cBhvr>
                                        <p:cTn id="17" dur="250"/>
                                        <p:tgtEl>
                                          <p:spTgt spid="12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7" grpId="0" animBg="1" advAuto="0"/>
      <p:bldP spid="1212" grpId="0" animBg="1" advAuto="0"/>
      <p:bldP spid="1215" grpId="0" animBg="1" advAuto="0"/>
    </p:bldLst>
  </p:timing>
  <p:extLst>
    <p:ext uri="{6950BFC3-D8DA-4A85-94F7-54DA5524770B}">
      <p188:commentRel xmlns:p188="http://schemas.microsoft.com/office/powerpoint/2018/8/main" r:id="rId4"/>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3" name="Group"/>
          <p:cNvGrpSpPr/>
          <p:nvPr/>
        </p:nvGrpSpPr>
        <p:grpSpPr>
          <a:xfrm>
            <a:off x="838200" y="1982498"/>
            <a:ext cx="2917335" cy="4139979"/>
            <a:chOff x="0" y="0"/>
            <a:chExt cx="2917334" cy="4139978"/>
          </a:xfrm>
        </p:grpSpPr>
        <p:grpSp>
          <p:nvGrpSpPr>
            <p:cNvPr id="1231" name="Content Placeholder 38"/>
            <p:cNvGrpSpPr/>
            <p:nvPr/>
          </p:nvGrpSpPr>
          <p:grpSpPr>
            <a:xfrm>
              <a:off x="0" y="0"/>
              <a:ext cx="2917334" cy="4139978"/>
              <a:chOff x="0" y="0"/>
              <a:chExt cx="2917333" cy="4139977"/>
            </a:xfrm>
          </p:grpSpPr>
          <p:sp>
            <p:nvSpPr>
              <p:cNvPr id="1229" name="Rectangle"/>
              <p:cNvSpPr/>
              <p:nvPr/>
            </p:nvSpPr>
            <p:spPr>
              <a:xfrm>
                <a:off x="0" y="0"/>
                <a:ext cx="2917333" cy="1166933"/>
              </a:xfrm>
              <a:prstGeom prst="rect">
                <a:avLst/>
              </a:prstGeom>
              <a:solidFill>
                <a:srgbClr val="A02B93"/>
              </a:solidFill>
              <a:ln w="19050" cap="flat">
                <a:solidFill>
                  <a:srgbClr val="A02B93"/>
                </a:solidFill>
                <a:prstDash val="solid"/>
                <a:miter lim="800000"/>
              </a:ln>
              <a:effectLst/>
            </p:spPr>
            <p:txBody>
              <a:bodyPr wrap="square" lIns="45719" tIns="45719" rIns="45719" bIns="45719" numCol="1" anchor="ctr">
                <a:noAutofit/>
              </a:bodyPr>
              <a:lstStyle/>
              <a:p>
                <a:pPr algn="ctr" defTabSz="2711450">
                  <a:lnSpc>
                    <a:spcPct val="90000"/>
                  </a:lnSpc>
                  <a:spcBef>
                    <a:spcPts val="11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230" name="Rectangle"/>
              <p:cNvSpPr/>
              <p:nvPr/>
            </p:nvSpPr>
            <p:spPr>
              <a:xfrm>
                <a:off x="0" y="1166933"/>
                <a:ext cx="2917333" cy="2973044"/>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pic>
          <p:nvPicPr>
            <p:cNvPr id="1232" name="Graphic 131" descr="Graphic 131"/>
            <p:cNvPicPr>
              <a:picLocks noChangeAspect="1"/>
            </p:cNvPicPr>
            <p:nvPr/>
          </p:nvPicPr>
          <p:blipFill>
            <a:blip r:embed="rId5"/>
            <a:srcRect t="8724" b="8724"/>
            <a:stretch>
              <a:fillRect/>
            </a:stretch>
          </p:blipFill>
          <p:spPr>
            <a:xfrm>
              <a:off x="793900" y="74652"/>
              <a:ext cx="1329724" cy="1092269"/>
            </a:xfrm>
            <a:prstGeom prst="rect">
              <a:avLst/>
            </a:prstGeom>
            <a:ln w="12700" cap="flat">
              <a:noFill/>
              <a:miter lim="400000"/>
            </a:ln>
            <a:effectLst/>
          </p:spPr>
        </p:pic>
      </p:grpSp>
      <p:grpSp>
        <p:nvGrpSpPr>
          <p:cNvPr id="1238" name="Group"/>
          <p:cNvGrpSpPr/>
          <p:nvPr/>
        </p:nvGrpSpPr>
        <p:grpSpPr>
          <a:xfrm>
            <a:off x="5178135" y="1985582"/>
            <a:ext cx="2917335" cy="4138733"/>
            <a:chOff x="0" y="0"/>
            <a:chExt cx="2917334" cy="4138732"/>
          </a:xfrm>
        </p:grpSpPr>
        <p:grpSp>
          <p:nvGrpSpPr>
            <p:cNvPr id="1236" name="Content Placeholder 38"/>
            <p:cNvGrpSpPr/>
            <p:nvPr/>
          </p:nvGrpSpPr>
          <p:grpSpPr>
            <a:xfrm>
              <a:off x="0" y="0"/>
              <a:ext cx="2917334" cy="4138732"/>
              <a:chOff x="0" y="0"/>
              <a:chExt cx="2917333" cy="4138731"/>
            </a:xfrm>
          </p:grpSpPr>
          <p:sp>
            <p:nvSpPr>
              <p:cNvPr id="1234" name="Rectangle"/>
              <p:cNvSpPr/>
              <p:nvPr/>
            </p:nvSpPr>
            <p:spPr>
              <a:xfrm>
                <a:off x="0" y="0"/>
                <a:ext cx="2917333" cy="1166933"/>
              </a:xfrm>
              <a:prstGeom prst="rect">
                <a:avLst/>
              </a:prstGeom>
              <a:solidFill>
                <a:srgbClr val="0F9ED5"/>
              </a:solidFill>
              <a:ln w="19050" cap="flat">
                <a:solidFill>
                  <a:srgbClr val="0F9ED5"/>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235" name="Rectangle"/>
              <p:cNvSpPr/>
              <p:nvPr/>
            </p:nvSpPr>
            <p:spPr>
              <a:xfrm>
                <a:off x="0" y="1166932"/>
                <a:ext cx="2916934" cy="2971799"/>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pic>
          <p:nvPicPr>
            <p:cNvPr id="1237" name="Graphic 161" descr="Graphic 161"/>
            <p:cNvPicPr>
              <a:picLocks noChangeAspect="1"/>
            </p:cNvPicPr>
            <p:nvPr/>
          </p:nvPicPr>
          <p:blipFill>
            <a:blip r:embed="rId6"/>
            <a:srcRect t="10626" b="10626"/>
            <a:stretch>
              <a:fillRect/>
            </a:stretch>
          </p:blipFill>
          <p:spPr>
            <a:xfrm>
              <a:off x="751037" y="32692"/>
              <a:ext cx="1415102" cy="1135048"/>
            </a:xfrm>
            <a:prstGeom prst="rect">
              <a:avLst/>
            </a:prstGeom>
            <a:ln w="12700" cap="flat">
              <a:noFill/>
              <a:miter lim="400000"/>
            </a:ln>
            <a:effectLst/>
          </p:spPr>
        </p:pic>
      </p:grpSp>
      <p:grpSp>
        <p:nvGrpSpPr>
          <p:cNvPr id="1243" name="Group"/>
          <p:cNvGrpSpPr/>
          <p:nvPr/>
        </p:nvGrpSpPr>
        <p:grpSpPr>
          <a:xfrm>
            <a:off x="8439726" y="1982498"/>
            <a:ext cx="2917335" cy="4138733"/>
            <a:chOff x="0" y="0"/>
            <a:chExt cx="2917334" cy="4138732"/>
          </a:xfrm>
        </p:grpSpPr>
        <p:grpSp>
          <p:nvGrpSpPr>
            <p:cNvPr id="1241" name="Content Placeholder 38"/>
            <p:cNvGrpSpPr/>
            <p:nvPr/>
          </p:nvGrpSpPr>
          <p:grpSpPr>
            <a:xfrm>
              <a:off x="0" y="0"/>
              <a:ext cx="2917334" cy="4138732"/>
              <a:chOff x="0" y="0"/>
              <a:chExt cx="2917333" cy="4138731"/>
            </a:xfrm>
          </p:grpSpPr>
          <p:sp>
            <p:nvSpPr>
              <p:cNvPr id="1239" name="Rectangle"/>
              <p:cNvSpPr/>
              <p:nvPr/>
            </p:nvSpPr>
            <p:spPr>
              <a:xfrm>
                <a:off x="0" y="0"/>
                <a:ext cx="2917333" cy="1166933"/>
              </a:xfrm>
              <a:prstGeom prst="rect">
                <a:avLst/>
              </a:prstGeom>
              <a:solidFill>
                <a:srgbClr val="196B24"/>
              </a:solidFill>
              <a:ln w="19050" cap="flat">
                <a:solidFill>
                  <a:srgbClr val="196B24"/>
                </a:solidFill>
                <a:prstDash val="solid"/>
                <a:miter lim="800000"/>
              </a:ln>
              <a:effectLst/>
            </p:spPr>
            <p:txBody>
              <a:bodyPr wrap="square" lIns="45719" tIns="45719" rIns="45719" bIns="45719" numCol="1" anchor="ctr">
                <a:noAutofit/>
              </a:bodyPr>
              <a:lstStyle/>
              <a:p>
                <a:pPr algn="ctr" defTabSz="2711450">
                  <a:lnSpc>
                    <a:spcPct val="90000"/>
                  </a:lnSpc>
                  <a:spcBef>
                    <a:spcPts val="700"/>
                  </a:spcBef>
                  <a:defRPr sz="6100">
                    <a:solidFill>
                      <a:srgbClr val="FFFFFF"/>
                    </a:solidFill>
                    <a:latin typeface="+mn-lt"/>
                    <a:ea typeface="+mn-ea"/>
                    <a:cs typeface="+mn-cs"/>
                    <a:sym typeface="Avenir Book"/>
                  </a:defRPr>
                </a:pPr>
                <a:endParaRPr>
                  <a:latin typeface="Avenir Light" panose="020B0402020203020204" pitchFamily="34" charset="77"/>
                </a:endParaRPr>
              </a:p>
            </p:txBody>
          </p:sp>
          <p:sp>
            <p:nvSpPr>
              <p:cNvPr id="1240" name="Rectangle"/>
              <p:cNvSpPr/>
              <p:nvPr/>
            </p:nvSpPr>
            <p:spPr>
              <a:xfrm>
                <a:off x="0" y="1166932"/>
                <a:ext cx="2917333" cy="2971799"/>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pic>
          <p:nvPicPr>
            <p:cNvPr id="1242" name="Graphic 177" descr="Graphic 177"/>
            <p:cNvPicPr>
              <a:picLocks noChangeAspect="1"/>
            </p:cNvPicPr>
            <p:nvPr/>
          </p:nvPicPr>
          <p:blipFill>
            <a:blip r:embed="rId7"/>
            <a:srcRect l="13709" r="13709"/>
            <a:stretch>
              <a:fillRect/>
            </a:stretch>
          </p:blipFill>
          <p:spPr>
            <a:xfrm>
              <a:off x="983381" y="24839"/>
              <a:ext cx="829537" cy="1142919"/>
            </a:xfrm>
            <a:prstGeom prst="rect">
              <a:avLst/>
            </a:prstGeom>
            <a:ln w="12700" cap="flat">
              <a:noFill/>
              <a:miter lim="400000"/>
            </a:ln>
            <a:effectLst/>
          </p:spPr>
        </p:pic>
      </p:grpSp>
      <p:sp>
        <p:nvSpPr>
          <p:cNvPr id="1244" name="Title 1"/>
          <p:cNvSpPr txBox="1">
            <a:spLocks noGrp="1"/>
          </p:cNvSpPr>
          <p:nvPr>
            <p:ph type="title"/>
          </p:nvPr>
        </p:nvSpPr>
        <p:spPr>
          <a:prstGeom prst="rect">
            <a:avLst/>
          </a:prstGeom>
        </p:spPr>
        <p:txBody>
          <a:bodyPr/>
          <a:lstStyle/>
          <a:p>
            <a:r>
              <a:rPr dirty="0">
                <a:latin typeface="Avenir Light" panose="020B0402020203020204" pitchFamily="34" charset="77"/>
              </a:rPr>
              <a:t>Insurance Polic</a:t>
            </a:r>
            <a:r>
              <a:rPr lang="en-US" dirty="0">
                <a:latin typeface="Avenir Light" panose="020B0402020203020204" pitchFamily="34" charset="77"/>
              </a:rPr>
              <a:t>y</a:t>
            </a:r>
            <a:endParaRPr dirty="0">
              <a:latin typeface="Avenir Light" panose="020B0402020203020204" pitchFamily="34" charset="77"/>
            </a:endParaRPr>
          </a:p>
        </p:txBody>
      </p:sp>
      <p:sp>
        <p:nvSpPr>
          <p:cNvPr id="1245"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13</a:t>
            </a:fld>
            <a:endParaRPr>
              <a:latin typeface="Avenir Light" panose="020B0402020203020204" pitchFamily="34" charset="77"/>
            </a:endParaRPr>
          </a:p>
        </p:txBody>
      </p:sp>
      <p:grpSp>
        <p:nvGrpSpPr>
          <p:cNvPr id="1250" name="Group"/>
          <p:cNvGrpSpPr/>
          <p:nvPr/>
        </p:nvGrpSpPr>
        <p:grpSpPr>
          <a:xfrm>
            <a:off x="847947" y="4754481"/>
            <a:ext cx="2927019" cy="1069990"/>
            <a:chOff x="0" y="0"/>
            <a:chExt cx="2927018" cy="1069988"/>
          </a:xfrm>
        </p:grpSpPr>
        <p:sp>
          <p:nvSpPr>
            <p:cNvPr id="1246" name="Rectangle: Rounded Corners 22"/>
            <p:cNvSpPr/>
            <p:nvPr/>
          </p:nvSpPr>
          <p:spPr>
            <a:xfrm>
              <a:off x="0" y="31669"/>
              <a:ext cx="2927019" cy="1038320"/>
            </a:xfrm>
            <a:prstGeom prst="rect">
              <a:avLst/>
            </a:prstGeom>
            <a:solidFill>
              <a:srgbClr val="A02B93"/>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247" name="Graphic 29" descr="Graphic 29"/>
            <p:cNvPicPr>
              <a:picLocks noChangeAspect="1"/>
            </p:cNvPicPr>
            <p:nvPr/>
          </p:nvPicPr>
          <p:blipFill>
            <a:blip r:embed="rId8"/>
            <a:stretch>
              <a:fillRect/>
            </a:stretch>
          </p:blipFill>
          <p:spPr>
            <a:xfrm rot="900000">
              <a:off x="226614" y="95775"/>
              <a:ext cx="852304" cy="852304"/>
            </a:xfrm>
            <a:prstGeom prst="rect">
              <a:avLst/>
            </a:prstGeom>
            <a:ln w="12700" cap="flat">
              <a:noFill/>
              <a:miter lim="400000"/>
            </a:ln>
            <a:effectLst/>
          </p:spPr>
        </p:pic>
        <p:pic>
          <p:nvPicPr>
            <p:cNvPr id="1248" name="Graphic 33" descr="Graphic 33"/>
            <p:cNvPicPr>
              <a:picLocks noChangeAspect="1"/>
            </p:cNvPicPr>
            <p:nvPr/>
          </p:nvPicPr>
          <p:blipFill>
            <a:blip r:embed="rId9"/>
            <a:stretch>
              <a:fillRect/>
            </a:stretch>
          </p:blipFill>
          <p:spPr>
            <a:xfrm>
              <a:off x="1931197" y="96278"/>
              <a:ext cx="852304" cy="852305"/>
            </a:xfrm>
            <a:prstGeom prst="rect">
              <a:avLst/>
            </a:prstGeom>
            <a:ln w="12700" cap="flat">
              <a:noFill/>
              <a:miter lim="400000"/>
            </a:ln>
            <a:effectLst/>
          </p:spPr>
        </p:pic>
        <p:pic>
          <p:nvPicPr>
            <p:cNvPr id="1249" name="Graphic 35" descr="Graphic 35"/>
            <p:cNvPicPr>
              <a:picLocks noChangeAspect="1"/>
            </p:cNvPicPr>
            <p:nvPr/>
          </p:nvPicPr>
          <p:blipFill>
            <a:blip r:embed="rId10"/>
            <a:stretch>
              <a:fillRect/>
            </a:stretch>
          </p:blipFill>
          <p:spPr>
            <a:xfrm>
              <a:off x="700095" y="95115"/>
              <a:ext cx="852304" cy="852304"/>
            </a:xfrm>
            <a:prstGeom prst="rect">
              <a:avLst/>
            </a:prstGeom>
            <a:ln w="12700" cap="flat">
              <a:noFill/>
              <a:miter lim="400000"/>
            </a:ln>
            <a:effectLst/>
          </p:spPr>
        </p:pic>
      </p:grpSp>
      <p:grpSp>
        <p:nvGrpSpPr>
          <p:cNvPr id="1255" name="Group"/>
          <p:cNvGrpSpPr/>
          <p:nvPr/>
        </p:nvGrpSpPr>
        <p:grpSpPr>
          <a:xfrm>
            <a:off x="5178135" y="4727059"/>
            <a:ext cx="2926982" cy="1124835"/>
            <a:chOff x="0" y="0"/>
            <a:chExt cx="2926980" cy="1124833"/>
          </a:xfrm>
        </p:grpSpPr>
        <p:sp>
          <p:nvSpPr>
            <p:cNvPr id="1251" name="Rectangle: Rounded Corners 24"/>
            <p:cNvSpPr/>
            <p:nvPr/>
          </p:nvSpPr>
          <p:spPr>
            <a:xfrm>
              <a:off x="0" y="14667"/>
              <a:ext cx="2926981" cy="1055228"/>
            </a:xfrm>
            <a:prstGeom prst="rect">
              <a:avLst/>
            </a:prstGeom>
            <a:solidFill>
              <a:srgbClr val="0D9ED5"/>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grpSp>
          <p:nvGrpSpPr>
            <p:cNvPr id="1254" name="Group"/>
            <p:cNvGrpSpPr/>
            <p:nvPr/>
          </p:nvGrpSpPr>
          <p:grpSpPr>
            <a:xfrm>
              <a:off x="878165" y="0"/>
              <a:ext cx="1093414" cy="1124834"/>
              <a:chOff x="0" y="0"/>
              <a:chExt cx="1093412" cy="1124833"/>
            </a:xfrm>
          </p:grpSpPr>
          <p:pic>
            <p:nvPicPr>
              <p:cNvPr id="1252" name="Graphic 39" descr="Graphic 39"/>
              <p:cNvPicPr>
                <a:picLocks noChangeAspect="1"/>
              </p:cNvPicPr>
              <p:nvPr/>
            </p:nvPicPr>
            <p:blipFill>
              <a:blip r:embed="rId11"/>
              <a:srcRect/>
              <a:stretch>
                <a:fillRect/>
              </a:stretch>
            </p:blipFill>
            <p:spPr>
              <a:xfrm>
                <a:off x="0" y="0"/>
                <a:ext cx="852522" cy="852522"/>
              </a:xfrm>
              <a:prstGeom prst="rect">
                <a:avLst/>
              </a:prstGeom>
              <a:ln w="12700" cap="flat">
                <a:noFill/>
                <a:miter lim="400000"/>
              </a:ln>
              <a:effectLst/>
            </p:spPr>
          </p:pic>
          <p:pic>
            <p:nvPicPr>
              <p:cNvPr id="1253" name="Graphic 41" descr="Graphic 41"/>
              <p:cNvPicPr>
                <a:picLocks noChangeAspect="1"/>
              </p:cNvPicPr>
              <p:nvPr/>
            </p:nvPicPr>
            <p:blipFill>
              <a:blip r:embed="rId11"/>
              <a:stretch>
                <a:fillRect/>
              </a:stretch>
            </p:blipFill>
            <p:spPr>
              <a:xfrm>
                <a:off x="240891" y="272311"/>
                <a:ext cx="852522" cy="852523"/>
              </a:xfrm>
              <a:prstGeom prst="rect">
                <a:avLst/>
              </a:prstGeom>
              <a:ln w="12700" cap="flat">
                <a:noFill/>
                <a:miter lim="400000"/>
              </a:ln>
              <a:effectLst/>
            </p:spPr>
          </p:pic>
        </p:grpSp>
      </p:grpSp>
      <p:grpSp>
        <p:nvGrpSpPr>
          <p:cNvPr id="1258" name="Group"/>
          <p:cNvGrpSpPr/>
          <p:nvPr/>
        </p:nvGrpSpPr>
        <p:grpSpPr>
          <a:xfrm>
            <a:off x="5152839" y="3477430"/>
            <a:ext cx="2967926" cy="1069990"/>
            <a:chOff x="0" y="0"/>
            <a:chExt cx="2967925" cy="1069988"/>
          </a:xfrm>
        </p:grpSpPr>
        <p:sp>
          <p:nvSpPr>
            <p:cNvPr id="1256" name="Rectangle: Rounded Corners 24"/>
            <p:cNvSpPr/>
            <p:nvPr/>
          </p:nvSpPr>
          <p:spPr>
            <a:xfrm>
              <a:off x="0" y="0"/>
              <a:ext cx="2967926" cy="1069989"/>
            </a:xfrm>
            <a:prstGeom prst="rect">
              <a:avLst/>
            </a:prstGeom>
            <a:solidFill>
              <a:srgbClr val="D2E1EF"/>
            </a:solidFill>
            <a:ln w="25400"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257" name="Graphic 30" descr="Graphic 30"/>
            <p:cNvPicPr>
              <a:picLocks noChangeAspect="1"/>
            </p:cNvPicPr>
            <p:nvPr/>
          </p:nvPicPr>
          <p:blipFill>
            <a:blip r:embed="rId12"/>
            <a:srcRect/>
            <a:stretch>
              <a:fillRect/>
            </a:stretch>
          </p:blipFill>
          <p:spPr>
            <a:xfrm>
              <a:off x="893560" y="10232"/>
              <a:ext cx="1070549" cy="1057825"/>
            </a:xfrm>
            <a:prstGeom prst="rect">
              <a:avLst/>
            </a:prstGeom>
            <a:ln w="12700" cap="flat">
              <a:noFill/>
              <a:miter lim="400000"/>
            </a:ln>
            <a:effectLst/>
          </p:spPr>
        </p:pic>
      </p:grpSp>
      <p:grpSp>
        <p:nvGrpSpPr>
          <p:cNvPr id="1263" name="Group"/>
          <p:cNvGrpSpPr/>
          <p:nvPr/>
        </p:nvGrpSpPr>
        <p:grpSpPr>
          <a:xfrm>
            <a:off x="818766" y="3461212"/>
            <a:ext cx="2956200" cy="1102426"/>
            <a:chOff x="0" y="0"/>
            <a:chExt cx="2956199" cy="1102424"/>
          </a:xfrm>
        </p:grpSpPr>
        <p:sp>
          <p:nvSpPr>
            <p:cNvPr id="1259" name="Rectangle: Rounded Corners 22"/>
            <p:cNvSpPr/>
            <p:nvPr/>
          </p:nvSpPr>
          <p:spPr>
            <a:xfrm>
              <a:off x="0" y="0"/>
              <a:ext cx="2956200" cy="1048671"/>
            </a:xfrm>
            <a:prstGeom prst="rect">
              <a:avLst/>
            </a:prstGeom>
            <a:solidFill>
              <a:srgbClr val="DFD1DE"/>
            </a:solidFill>
            <a:ln w="25400"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260" name="Graphic 28" descr="Graphic 28"/>
            <p:cNvPicPr>
              <a:picLocks noChangeAspect="1"/>
            </p:cNvPicPr>
            <p:nvPr/>
          </p:nvPicPr>
          <p:blipFill>
            <a:blip r:embed="rId13"/>
            <a:stretch>
              <a:fillRect/>
            </a:stretch>
          </p:blipFill>
          <p:spPr>
            <a:xfrm>
              <a:off x="1896956" y="94330"/>
              <a:ext cx="811019" cy="824371"/>
            </a:xfrm>
            <a:prstGeom prst="rect">
              <a:avLst/>
            </a:prstGeom>
            <a:ln w="12700" cap="flat">
              <a:noFill/>
              <a:miter lim="400000"/>
            </a:ln>
            <a:effectLst/>
          </p:spPr>
        </p:pic>
        <p:pic>
          <p:nvPicPr>
            <p:cNvPr id="1261" name="Graphic 32" descr="Graphic 32"/>
            <p:cNvPicPr>
              <a:picLocks noChangeAspect="1"/>
            </p:cNvPicPr>
            <p:nvPr/>
          </p:nvPicPr>
          <p:blipFill>
            <a:blip r:embed="rId14"/>
            <a:stretch>
              <a:fillRect/>
            </a:stretch>
          </p:blipFill>
          <p:spPr>
            <a:xfrm>
              <a:off x="204133" y="177757"/>
              <a:ext cx="611561" cy="602374"/>
            </a:xfrm>
            <a:prstGeom prst="rect">
              <a:avLst/>
            </a:prstGeom>
            <a:ln w="12700" cap="flat">
              <a:noFill/>
              <a:miter lim="400000"/>
            </a:ln>
            <a:effectLst/>
          </p:spPr>
        </p:pic>
        <p:pic>
          <p:nvPicPr>
            <p:cNvPr id="1262" name="Graphic 36" descr="Graphic 36"/>
            <p:cNvPicPr>
              <a:picLocks noChangeAspect="1"/>
            </p:cNvPicPr>
            <p:nvPr/>
          </p:nvPicPr>
          <p:blipFill>
            <a:blip r:embed="rId15"/>
            <a:stretch>
              <a:fillRect/>
            </a:stretch>
          </p:blipFill>
          <p:spPr>
            <a:xfrm>
              <a:off x="500240" y="98442"/>
              <a:ext cx="980056" cy="1003983"/>
            </a:xfrm>
            <a:prstGeom prst="rect">
              <a:avLst/>
            </a:prstGeom>
            <a:ln w="12700" cap="flat">
              <a:noFill/>
              <a:miter lim="400000"/>
            </a:ln>
            <a:effectLst/>
          </p:spPr>
        </p:pic>
      </p:grpSp>
      <p:grpSp>
        <p:nvGrpSpPr>
          <p:cNvPr id="1266" name="Group"/>
          <p:cNvGrpSpPr/>
          <p:nvPr/>
        </p:nvGrpSpPr>
        <p:grpSpPr>
          <a:xfrm>
            <a:off x="8420782" y="3492742"/>
            <a:ext cx="2956201" cy="1065763"/>
            <a:chOff x="0" y="0"/>
            <a:chExt cx="2956199" cy="1065761"/>
          </a:xfrm>
        </p:grpSpPr>
        <p:sp>
          <p:nvSpPr>
            <p:cNvPr id="1264" name="Rectangle: Rounded Corners 26"/>
            <p:cNvSpPr/>
            <p:nvPr/>
          </p:nvSpPr>
          <p:spPr>
            <a:xfrm>
              <a:off x="0" y="0"/>
              <a:ext cx="2956200" cy="1065762"/>
            </a:xfrm>
            <a:prstGeom prst="rect">
              <a:avLst/>
            </a:prstGeom>
            <a:solidFill>
              <a:srgbClr val="D1D7D0"/>
            </a:solidFill>
            <a:ln w="25400" cap="flat">
              <a:solidFill>
                <a:srgbClr val="FFFFFF"/>
              </a:solidFill>
              <a:prstDash val="solid"/>
              <a:round/>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a:latin typeface="Avenir Light" panose="020B0402020203020204" pitchFamily="34" charset="77"/>
              </a:endParaRPr>
            </a:p>
          </p:txBody>
        </p:sp>
        <p:sp>
          <p:nvSpPr>
            <p:cNvPr id="1265" name="Shape"/>
            <p:cNvSpPr/>
            <p:nvPr/>
          </p:nvSpPr>
          <p:spPr>
            <a:xfrm>
              <a:off x="1087039" y="141820"/>
              <a:ext cx="782121" cy="782121"/>
            </a:xfrm>
            <a:custGeom>
              <a:avLst/>
              <a:gdLst/>
              <a:ahLst/>
              <a:cxnLst>
                <a:cxn ang="0">
                  <a:pos x="wd2" y="hd2"/>
                </a:cxn>
                <a:cxn ang="5400000">
                  <a:pos x="wd2" y="hd2"/>
                </a:cxn>
                <a:cxn ang="10800000">
                  <a:pos x="wd2" y="hd2"/>
                </a:cxn>
                <a:cxn ang="16200000">
                  <a:pos x="wd2" y="hd2"/>
                </a:cxn>
              </a:cxnLst>
              <a:rect l="0" t="0" r="r" b="b"/>
              <a:pathLst>
                <a:path w="21600" h="21600" extrusionOk="0">
                  <a:moveTo>
                    <a:pt x="2408" y="0"/>
                  </a:moveTo>
                  <a:cubicBezTo>
                    <a:pt x="1744" y="0"/>
                    <a:pt x="1142" y="270"/>
                    <a:pt x="706" y="706"/>
                  </a:cubicBezTo>
                  <a:cubicBezTo>
                    <a:pt x="270" y="1142"/>
                    <a:pt x="0" y="1744"/>
                    <a:pt x="0" y="2408"/>
                  </a:cubicBezTo>
                  <a:lnTo>
                    <a:pt x="0" y="19192"/>
                  </a:lnTo>
                  <a:cubicBezTo>
                    <a:pt x="0" y="19856"/>
                    <a:pt x="270" y="20458"/>
                    <a:pt x="706" y="20894"/>
                  </a:cubicBezTo>
                  <a:cubicBezTo>
                    <a:pt x="1142" y="21330"/>
                    <a:pt x="1744" y="21600"/>
                    <a:pt x="2408" y="21600"/>
                  </a:cubicBezTo>
                  <a:lnTo>
                    <a:pt x="19192" y="21600"/>
                  </a:lnTo>
                  <a:cubicBezTo>
                    <a:pt x="19856" y="21600"/>
                    <a:pt x="20458" y="21330"/>
                    <a:pt x="20894" y="20894"/>
                  </a:cubicBezTo>
                  <a:cubicBezTo>
                    <a:pt x="21330" y="20458"/>
                    <a:pt x="21600" y="19856"/>
                    <a:pt x="21600" y="19192"/>
                  </a:cubicBezTo>
                  <a:lnTo>
                    <a:pt x="21600" y="2408"/>
                  </a:lnTo>
                  <a:cubicBezTo>
                    <a:pt x="21600" y="1744"/>
                    <a:pt x="21330" y="1142"/>
                    <a:pt x="20894" y="706"/>
                  </a:cubicBezTo>
                  <a:cubicBezTo>
                    <a:pt x="20458" y="270"/>
                    <a:pt x="19856" y="0"/>
                    <a:pt x="19192" y="0"/>
                  </a:cubicBezTo>
                  <a:lnTo>
                    <a:pt x="2408" y="0"/>
                  </a:lnTo>
                  <a:close/>
                  <a:moveTo>
                    <a:pt x="2408" y="913"/>
                  </a:moveTo>
                  <a:lnTo>
                    <a:pt x="19192" y="913"/>
                  </a:lnTo>
                  <a:cubicBezTo>
                    <a:pt x="19605" y="913"/>
                    <a:pt x="19979" y="1080"/>
                    <a:pt x="20249" y="1351"/>
                  </a:cubicBezTo>
                  <a:cubicBezTo>
                    <a:pt x="20520" y="1621"/>
                    <a:pt x="20687" y="1995"/>
                    <a:pt x="20687" y="2408"/>
                  </a:cubicBezTo>
                  <a:lnTo>
                    <a:pt x="20687" y="19192"/>
                  </a:lnTo>
                  <a:cubicBezTo>
                    <a:pt x="20687" y="19605"/>
                    <a:pt x="20520" y="19979"/>
                    <a:pt x="20249" y="20249"/>
                  </a:cubicBezTo>
                  <a:cubicBezTo>
                    <a:pt x="19979" y="20520"/>
                    <a:pt x="19605" y="20687"/>
                    <a:pt x="19192" y="20687"/>
                  </a:cubicBezTo>
                  <a:lnTo>
                    <a:pt x="2408" y="20687"/>
                  </a:lnTo>
                  <a:cubicBezTo>
                    <a:pt x="1995" y="20687"/>
                    <a:pt x="1621" y="20520"/>
                    <a:pt x="1351" y="20249"/>
                  </a:cubicBezTo>
                  <a:cubicBezTo>
                    <a:pt x="1080" y="19979"/>
                    <a:pt x="913" y="19605"/>
                    <a:pt x="913" y="19192"/>
                  </a:cubicBezTo>
                  <a:lnTo>
                    <a:pt x="913" y="2408"/>
                  </a:lnTo>
                  <a:cubicBezTo>
                    <a:pt x="913" y="1995"/>
                    <a:pt x="1080" y="1621"/>
                    <a:pt x="1351" y="1351"/>
                  </a:cubicBezTo>
                  <a:cubicBezTo>
                    <a:pt x="1621" y="1080"/>
                    <a:pt x="1995" y="913"/>
                    <a:pt x="2408" y="913"/>
                  </a:cubicBezTo>
                  <a:close/>
                  <a:moveTo>
                    <a:pt x="10800" y="1971"/>
                  </a:moveTo>
                  <a:cubicBezTo>
                    <a:pt x="5924" y="1971"/>
                    <a:pt x="1971" y="5924"/>
                    <a:pt x="1971" y="10800"/>
                  </a:cubicBezTo>
                  <a:cubicBezTo>
                    <a:pt x="1971" y="15676"/>
                    <a:pt x="5924" y="19629"/>
                    <a:pt x="10800" y="19629"/>
                  </a:cubicBezTo>
                  <a:cubicBezTo>
                    <a:pt x="15676" y="19629"/>
                    <a:pt x="19629" y="15676"/>
                    <a:pt x="19629" y="10800"/>
                  </a:cubicBezTo>
                  <a:cubicBezTo>
                    <a:pt x="19629" y="5924"/>
                    <a:pt x="15676" y="1971"/>
                    <a:pt x="10800" y="1971"/>
                  </a:cubicBezTo>
                  <a:close/>
                  <a:moveTo>
                    <a:pt x="4379" y="9477"/>
                  </a:moveTo>
                  <a:lnTo>
                    <a:pt x="17221" y="9477"/>
                  </a:lnTo>
                  <a:lnTo>
                    <a:pt x="17221" y="12123"/>
                  </a:lnTo>
                  <a:lnTo>
                    <a:pt x="4379" y="12123"/>
                  </a:lnTo>
                  <a:lnTo>
                    <a:pt x="4379" y="9477"/>
                  </a:lnTo>
                  <a:close/>
                </a:path>
              </a:pathLst>
            </a:custGeom>
            <a:solidFill>
              <a:srgbClr val="A7A7A7"/>
            </a:solidFill>
            <a:ln w="25400" cap="flat">
              <a:solidFill>
                <a:srgbClr val="FFFFFF"/>
              </a:solidFill>
              <a:prstDash val="solid"/>
              <a:round/>
            </a:ln>
            <a:effectLst/>
          </p:spPr>
          <p:txBody>
            <a:bodyPr wrap="square" lIns="45719" tIns="45719" rIns="45719" bIns="45719" numCol="1" anchor="ctr">
              <a:noAutofit/>
            </a:bodyPr>
            <a:lstStyle/>
            <a:p>
              <a:endParaRPr>
                <a:latin typeface="Avenir Light" panose="020B0402020203020204" pitchFamily="34" charset="77"/>
              </a:endParaRPr>
            </a:p>
          </p:txBody>
        </p:sp>
      </p:grpSp>
      <p:grpSp>
        <p:nvGrpSpPr>
          <p:cNvPr id="1269" name="Group"/>
          <p:cNvGrpSpPr/>
          <p:nvPr/>
        </p:nvGrpSpPr>
        <p:grpSpPr>
          <a:xfrm>
            <a:off x="8439726" y="4766340"/>
            <a:ext cx="2917333" cy="1046273"/>
            <a:chOff x="0" y="0"/>
            <a:chExt cx="2917332" cy="1046272"/>
          </a:xfrm>
        </p:grpSpPr>
        <p:sp>
          <p:nvSpPr>
            <p:cNvPr id="1267" name="Rectangle: Rounded Corners 26"/>
            <p:cNvSpPr/>
            <p:nvPr/>
          </p:nvSpPr>
          <p:spPr>
            <a:xfrm>
              <a:off x="0" y="0"/>
              <a:ext cx="2917333" cy="1046273"/>
            </a:xfrm>
            <a:prstGeom prst="rect">
              <a:avLst/>
            </a:prstGeom>
            <a:solidFill>
              <a:srgbClr val="196B24"/>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a:latin typeface="Avenir Light" panose="020B0402020203020204" pitchFamily="34" charset="77"/>
              </a:endParaRPr>
            </a:p>
          </p:txBody>
        </p:sp>
        <p:sp>
          <p:nvSpPr>
            <p:cNvPr id="1268" name="Add"/>
            <p:cNvSpPr/>
            <p:nvPr/>
          </p:nvSpPr>
          <p:spPr>
            <a:xfrm>
              <a:off x="1015378" y="79848"/>
              <a:ext cx="886576" cy="886576"/>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9533" y="3765"/>
                  </a:moveTo>
                  <a:lnTo>
                    <a:pt x="12065" y="3765"/>
                  </a:lnTo>
                  <a:cubicBezTo>
                    <a:pt x="12100" y="3765"/>
                    <a:pt x="12129" y="3794"/>
                    <a:pt x="12129" y="3830"/>
                  </a:cubicBezTo>
                  <a:lnTo>
                    <a:pt x="12129" y="9407"/>
                  </a:lnTo>
                  <a:cubicBezTo>
                    <a:pt x="12129" y="9442"/>
                    <a:pt x="12157" y="9471"/>
                    <a:pt x="12192" y="9471"/>
                  </a:cubicBezTo>
                  <a:lnTo>
                    <a:pt x="17769" y="9471"/>
                  </a:lnTo>
                  <a:cubicBezTo>
                    <a:pt x="17804" y="9471"/>
                    <a:pt x="17833" y="9500"/>
                    <a:pt x="17833" y="9535"/>
                  </a:cubicBezTo>
                  <a:lnTo>
                    <a:pt x="17835" y="12067"/>
                  </a:lnTo>
                  <a:cubicBezTo>
                    <a:pt x="17835" y="12102"/>
                    <a:pt x="17806" y="12129"/>
                    <a:pt x="17770" y="12129"/>
                  </a:cubicBezTo>
                  <a:lnTo>
                    <a:pt x="12193" y="12129"/>
                  </a:lnTo>
                  <a:cubicBezTo>
                    <a:pt x="12158" y="12129"/>
                    <a:pt x="12129" y="12158"/>
                    <a:pt x="12129" y="12193"/>
                  </a:cubicBezTo>
                  <a:lnTo>
                    <a:pt x="12129" y="17770"/>
                  </a:lnTo>
                  <a:cubicBezTo>
                    <a:pt x="12129" y="17806"/>
                    <a:pt x="12100" y="17835"/>
                    <a:pt x="12065" y="17835"/>
                  </a:cubicBezTo>
                  <a:lnTo>
                    <a:pt x="9533" y="17835"/>
                  </a:lnTo>
                  <a:cubicBezTo>
                    <a:pt x="9498" y="17835"/>
                    <a:pt x="9471" y="17806"/>
                    <a:pt x="9471" y="17770"/>
                  </a:cubicBezTo>
                  <a:lnTo>
                    <a:pt x="9471" y="12193"/>
                  </a:lnTo>
                  <a:cubicBezTo>
                    <a:pt x="9471" y="12158"/>
                    <a:pt x="9442" y="12131"/>
                    <a:pt x="9407" y="12131"/>
                  </a:cubicBezTo>
                  <a:lnTo>
                    <a:pt x="3828" y="12131"/>
                  </a:lnTo>
                  <a:cubicBezTo>
                    <a:pt x="3793" y="12131"/>
                    <a:pt x="3765" y="12102"/>
                    <a:pt x="3765" y="12067"/>
                  </a:cubicBezTo>
                  <a:lnTo>
                    <a:pt x="3765" y="9535"/>
                  </a:lnTo>
                  <a:cubicBezTo>
                    <a:pt x="3765" y="9500"/>
                    <a:pt x="3793" y="9471"/>
                    <a:pt x="3828" y="9471"/>
                  </a:cubicBezTo>
                  <a:lnTo>
                    <a:pt x="9407" y="9471"/>
                  </a:lnTo>
                  <a:cubicBezTo>
                    <a:pt x="9442" y="9471"/>
                    <a:pt x="9469" y="9443"/>
                    <a:pt x="9469" y="9408"/>
                  </a:cubicBezTo>
                  <a:lnTo>
                    <a:pt x="9469" y="3830"/>
                  </a:lnTo>
                  <a:cubicBezTo>
                    <a:pt x="9469" y="3794"/>
                    <a:pt x="9498" y="3765"/>
                    <a:pt x="9533" y="3765"/>
                  </a:cubicBezTo>
                  <a:close/>
                </a:path>
              </a:pathLst>
            </a:cu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grpSp>
      <p:grpSp>
        <p:nvGrpSpPr>
          <p:cNvPr id="4" name="Group 3">
            <a:extLst>
              <a:ext uri="{FF2B5EF4-FFF2-40B4-BE49-F238E27FC236}">
                <a16:creationId xmlns:a16="http://schemas.microsoft.com/office/drawing/2014/main" id="{F8ED4257-AF2A-3D29-D468-44B3561CB18F}"/>
              </a:ext>
            </a:extLst>
          </p:cNvPr>
          <p:cNvGrpSpPr/>
          <p:nvPr/>
        </p:nvGrpSpPr>
        <p:grpSpPr>
          <a:xfrm rot="20813328">
            <a:off x="8393252" y="4360363"/>
            <a:ext cx="3010282" cy="1858226"/>
            <a:chOff x="8393252" y="4360363"/>
            <a:chExt cx="3010282" cy="1858226"/>
          </a:xfrm>
        </p:grpSpPr>
        <p:sp>
          <p:nvSpPr>
            <p:cNvPr id="1270" name="Rectangle: Rounded Corners 26"/>
            <p:cNvSpPr/>
            <p:nvPr/>
          </p:nvSpPr>
          <p:spPr>
            <a:xfrm rot="795176">
              <a:off x="8496866" y="4546681"/>
              <a:ext cx="2788920" cy="1435608"/>
            </a:xfrm>
            <a:prstGeom prst="ellipse">
              <a:avLst/>
            </a:prstGeom>
            <a:solidFill>
              <a:srgbClr val="C00000"/>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dirty="0">
                <a:latin typeface="Avenir Light" panose="020B0402020203020204" pitchFamily="34" charset="77"/>
              </a:endParaRPr>
            </a:p>
          </p:txBody>
        </p:sp>
        <p:grpSp>
          <p:nvGrpSpPr>
            <p:cNvPr id="1275" name="Group 6"/>
            <p:cNvGrpSpPr/>
            <p:nvPr/>
          </p:nvGrpSpPr>
          <p:grpSpPr>
            <a:xfrm>
              <a:off x="8393252" y="4360363"/>
              <a:ext cx="3010282" cy="1858226"/>
              <a:chOff x="0" y="0"/>
              <a:chExt cx="3010278" cy="1858222"/>
            </a:xfrm>
          </p:grpSpPr>
          <p:pic>
            <p:nvPicPr>
              <p:cNvPr id="1271" name="Graphic 139" descr="Graphic 139"/>
              <p:cNvPicPr>
                <a:picLocks noChangeAspect="1"/>
              </p:cNvPicPr>
              <p:nvPr/>
            </p:nvPicPr>
            <p:blipFill>
              <a:blip r:embed="rId16"/>
              <a:stretch>
                <a:fillRect/>
              </a:stretch>
            </p:blipFill>
            <p:spPr>
              <a:xfrm rot="795176">
                <a:off x="1901092" y="597936"/>
                <a:ext cx="1003280" cy="1040503"/>
              </a:xfrm>
              <a:prstGeom prst="rect">
                <a:avLst/>
              </a:prstGeom>
              <a:ln w="12700" cap="flat">
                <a:noFill/>
                <a:miter lim="400000"/>
              </a:ln>
              <a:effectLst/>
            </p:spPr>
          </p:pic>
          <p:pic>
            <p:nvPicPr>
              <p:cNvPr id="1272" name="Graphic 8" descr="Graphic 8"/>
              <p:cNvPicPr>
                <a:picLocks noChangeAspect="1"/>
              </p:cNvPicPr>
              <p:nvPr/>
            </p:nvPicPr>
            <p:blipFill>
              <a:blip r:embed="rId17"/>
              <a:stretch>
                <a:fillRect/>
              </a:stretch>
            </p:blipFill>
            <p:spPr>
              <a:xfrm rot="795176">
                <a:off x="882315" y="145965"/>
                <a:ext cx="1455382" cy="1566291"/>
              </a:xfrm>
              <a:prstGeom prst="rect">
                <a:avLst/>
              </a:prstGeom>
              <a:ln w="12700" cap="flat">
                <a:noFill/>
                <a:miter lim="400000"/>
              </a:ln>
              <a:effectLst/>
            </p:spPr>
          </p:pic>
          <p:pic>
            <p:nvPicPr>
              <p:cNvPr id="1273" name="Graphic 9" descr="Graphic 9"/>
              <p:cNvPicPr>
                <a:picLocks noChangeAspect="1"/>
              </p:cNvPicPr>
              <p:nvPr/>
            </p:nvPicPr>
            <p:blipFill>
              <a:blip r:embed="rId18"/>
              <a:stretch>
                <a:fillRect/>
              </a:stretch>
            </p:blipFill>
            <p:spPr>
              <a:xfrm rot="795176">
                <a:off x="102473" y="153135"/>
                <a:ext cx="906196" cy="999264"/>
              </a:xfrm>
              <a:prstGeom prst="rect">
                <a:avLst/>
              </a:prstGeom>
              <a:ln w="12700" cap="flat">
                <a:noFill/>
                <a:miter lim="400000"/>
              </a:ln>
              <a:effectLst/>
            </p:spPr>
          </p:pic>
          <p:pic>
            <p:nvPicPr>
              <p:cNvPr id="1274" name="Graphic 10" descr="Graphic 10"/>
              <p:cNvPicPr>
                <a:picLocks noChangeAspect="1"/>
              </p:cNvPicPr>
              <p:nvPr/>
            </p:nvPicPr>
            <p:blipFill>
              <a:blip r:embed="rId18"/>
              <a:stretch>
                <a:fillRect/>
              </a:stretch>
            </p:blipFill>
            <p:spPr>
              <a:xfrm rot="795176">
                <a:off x="302269" y="200191"/>
                <a:ext cx="906196" cy="999264"/>
              </a:xfrm>
              <a:prstGeom prst="rect">
                <a:avLst/>
              </a:prstGeom>
              <a:ln w="12700" cap="flat">
                <a:noFill/>
                <a:miter lim="400000"/>
              </a:ln>
              <a:effectLst/>
            </p:spPr>
          </p:pic>
        </p:grpSp>
      </p:grpSp>
      <p:cxnSp>
        <p:nvCxnSpPr>
          <p:cNvPr id="3" name="Straight Connector 2">
            <a:extLst>
              <a:ext uri="{FF2B5EF4-FFF2-40B4-BE49-F238E27FC236}">
                <a16:creationId xmlns:a16="http://schemas.microsoft.com/office/drawing/2014/main" id="{749355CE-33C5-2782-7DA6-7FF2D4F2667B}"/>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2927071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250"/>
                                        </p:tgtEl>
                                        <p:attrNameLst>
                                          <p:attrName>style.visibility</p:attrName>
                                        </p:attrNameLst>
                                      </p:cBhvr>
                                      <p:to>
                                        <p:strVal val="visible"/>
                                      </p:to>
                                    </p:set>
                                    <p:animEffect transition="in" filter="fade">
                                      <p:cBhvr>
                                        <p:cTn id="7" dur="250"/>
                                        <p:tgtEl>
                                          <p:spTgt spid="125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255"/>
                                        </p:tgtEl>
                                        <p:attrNameLst>
                                          <p:attrName>style.visibility</p:attrName>
                                        </p:attrNameLst>
                                      </p:cBhvr>
                                      <p:to>
                                        <p:strVal val="visible"/>
                                      </p:to>
                                    </p:set>
                                    <p:animEffect transition="in" filter="fade">
                                      <p:cBhvr>
                                        <p:cTn id="12" dur="250"/>
                                        <p:tgtEl>
                                          <p:spTgt spid="12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269"/>
                                        </p:tgtEl>
                                        <p:attrNameLst>
                                          <p:attrName>style.visibility</p:attrName>
                                        </p:attrNameLst>
                                      </p:cBhvr>
                                      <p:to>
                                        <p:strVal val="visible"/>
                                      </p:to>
                                    </p:set>
                                    <p:animEffect transition="in" filter="fade">
                                      <p:cBhvr>
                                        <p:cTn id="17" dur="250"/>
                                        <p:tgtEl>
                                          <p:spTgt spid="12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 grpId="0" animBg="1" advAuto="0"/>
      <p:bldP spid="1255" grpId="0" animBg="1" advAuto="0"/>
      <p:bldP spid="1269" grpId="0" animBg="1" advAuto="0"/>
    </p:bldLst>
  </p:timing>
  <p:extLst>
    <p:ext uri="{6950BFC3-D8DA-4A85-94F7-54DA5524770B}">
      <p188:commentRel xmlns:p188="http://schemas.microsoft.com/office/powerpoint/2018/8/main" r:id="rId4"/>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9C83FB4-577B-A384-80EF-0C7932F9DC77}"/>
              </a:ext>
            </a:extLst>
          </p:cNvPr>
          <p:cNvSpPr txBox="1">
            <a:spLocks/>
          </p:cNvSpPr>
          <p:nvPr/>
        </p:nvSpPr>
        <p:spPr>
          <a:xfrm>
            <a:off x="831850" y="766119"/>
            <a:ext cx="10515600" cy="5288691"/>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6000" b="0" i="0" kern="1200">
                <a:solidFill>
                  <a:srgbClr val="001F60"/>
                </a:solidFill>
                <a:latin typeface="Avenir Medium" panose="02000503020000020003" pitchFamily="2" charset="0"/>
                <a:ea typeface="+mj-ea"/>
                <a:cs typeface="+mj-cs"/>
              </a:defRPr>
            </a:lvl1pPr>
          </a:lstStyle>
          <a:p>
            <a:r>
              <a:rPr lang="en-US" sz="4800" dirty="0">
                <a:latin typeface="Avenir Light" panose="020B0402020203020204" pitchFamily="34" charset="77"/>
              </a:rPr>
              <a:t>Consensus is an Insurance Policy</a:t>
            </a:r>
          </a:p>
        </p:txBody>
      </p:sp>
    </p:spTree>
    <p:extLst>
      <p:ext uri="{BB962C8B-B14F-4D97-AF65-F5344CB8AC3E}">
        <p14:creationId xmlns:p14="http://schemas.microsoft.com/office/powerpoint/2010/main" val="21153067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3" name="Title 1"/>
          <p:cNvSpPr txBox="1">
            <a:spLocks noGrp="1"/>
          </p:cNvSpPr>
          <p:nvPr>
            <p:ph type="title"/>
          </p:nvPr>
        </p:nvSpPr>
        <p:spPr>
          <a:prstGeom prst="rect">
            <a:avLst/>
          </a:prstGeom>
        </p:spPr>
        <p:txBody>
          <a:bodyPr/>
          <a:lstStyle/>
          <a:p>
            <a:r>
              <a:rPr dirty="0">
                <a:latin typeface="Avenir Light" panose="020B0402020203020204" pitchFamily="34" charset="77"/>
              </a:rPr>
              <a:t>Consensus is an Insurance Policy</a:t>
            </a:r>
          </a:p>
        </p:txBody>
      </p:sp>
      <p:sp>
        <p:nvSpPr>
          <p:cNvPr id="1284"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15</a:t>
            </a:fld>
            <a:endParaRPr>
              <a:latin typeface="Avenir Light" panose="020B0402020203020204" pitchFamily="34" charset="77"/>
            </a:endParaRPr>
          </a:p>
        </p:txBody>
      </p:sp>
      <p:pic>
        <p:nvPicPr>
          <p:cNvPr id="1285" name="Graphic 161" descr="Graphic 161"/>
          <p:cNvPicPr>
            <a:picLocks noChangeAspect="1"/>
          </p:cNvPicPr>
          <p:nvPr/>
        </p:nvPicPr>
        <p:blipFill>
          <a:blip r:embed="rId5"/>
          <a:stretch>
            <a:fillRect/>
          </a:stretch>
        </p:blipFill>
        <p:spPr>
          <a:xfrm>
            <a:off x="5333229" y="1857791"/>
            <a:ext cx="1658441" cy="1689227"/>
          </a:xfrm>
          <a:prstGeom prst="rect">
            <a:avLst/>
          </a:prstGeom>
          <a:ln w="12700">
            <a:miter lim="400000"/>
          </a:ln>
        </p:spPr>
      </p:pic>
      <p:pic>
        <p:nvPicPr>
          <p:cNvPr id="1286" name="Graphic 177" descr="Graphic 177"/>
          <p:cNvPicPr>
            <a:picLocks noChangeAspect="1"/>
          </p:cNvPicPr>
          <p:nvPr/>
        </p:nvPicPr>
        <p:blipFill>
          <a:blip r:embed="rId6"/>
          <a:stretch>
            <a:fillRect/>
          </a:stretch>
        </p:blipFill>
        <p:spPr>
          <a:xfrm>
            <a:off x="8975325" y="2013203"/>
            <a:ext cx="1535290" cy="1535290"/>
          </a:xfrm>
          <a:prstGeom prst="rect">
            <a:avLst/>
          </a:prstGeom>
          <a:ln w="12700">
            <a:miter lim="400000"/>
          </a:ln>
        </p:spPr>
      </p:pic>
      <p:pic>
        <p:nvPicPr>
          <p:cNvPr id="1287" name="Graphic 188" descr="Graphic 188"/>
          <p:cNvPicPr>
            <a:picLocks noChangeAspect="1"/>
          </p:cNvPicPr>
          <p:nvPr/>
        </p:nvPicPr>
        <p:blipFill>
          <a:blip r:embed="rId7"/>
          <a:stretch>
            <a:fillRect/>
          </a:stretch>
        </p:blipFill>
        <p:spPr>
          <a:xfrm>
            <a:off x="1717192" y="1997361"/>
            <a:ext cx="1558382" cy="1550685"/>
          </a:xfrm>
          <a:prstGeom prst="rect">
            <a:avLst/>
          </a:prstGeom>
          <a:ln w="12700">
            <a:miter lim="400000"/>
          </a:ln>
        </p:spPr>
      </p:pic>
      <p:grpSp>
        <p:nvGrpSpPr>
          <p:cNvPr id="1290" name="Group"/>
          <p:cNvGrpSpPr/>
          <p:nvPr/>
        </p:nvGrpSpPr>
        <p:grpSpPr>
          <a:xfrm>
            <a:off x="838200" y="1982498"/>
            <a:ext cx="2917334" cy="4138733"/>
            <a:chOff x="0" y="0"/>
            <a:chExt cx="2917333" cy="4138732"/>
          </a:xfrm>
        </p:grpSpPr>
        <p:sp>
          <p:nvSpPr>
            <p:cNvPr id="1288" name="Fault Model"/>
            <p:cNvSpPr/>
            <p:nvPr/>
          </p:nvSpPr>
          <p:spPr>
            <a:xfrm>
              <a:off x="0" y="0"/>
              <a:ext cx="2917333" cy="1166933"/>
            </a:xfrm>
            <a:prstGeom prst="rect">
              <a:avLst/>
            </a:prstGeom>
            <a:solidFill>
              <a:srgbClr val="A02B93"/>
            </a:solidFill>
            <a:ln w="19050" cap="flat">
              <a:solidFill>
                <a:srgbClr val="A02B93"/>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1100"/>
                </a:spcBef>
                <a:defRPr sz="3600">
                  <a:solidFill>
                    <a:srgbClr val="FFFFFF"/>
                  </a:solidFill>
                  <a:latin typeface="+mn-lt"/>
                  <a:ea typeface="+mn-ea"/>
                  <a:cs typeface="+mn-cs"/>
                  <a:sym typeface="Avenir Book"/>
                </a:defRPr>
              </a:lvl1pPr>
            </a:lstStyle>
            <a:p>
              <a:r>
                <a:rPr>
                  <a:latin typeface="Avenir Light" panose="020B0402020203020204" pitchFamily="34" charset="77"/>
                </a:rPr>
                <a:t>Fault Model</a:t>
              </a:r>
            </a:p>
          </p:txBody>
        </p:sp>
        <p:sp>
          <p:nvSpPr>
            <p:cNvPr id="1289" name="Rectangle"/>
            <p:cNvSpPr/>
            <p:nvPr/>
          </p:nvSpPr>
          <p:spPr>
            <a:xfrm>
              <a:off x="0" y="1166933"/>
              <a:ext cx="2917333" cy="2971799"/>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grpSp>
        <p:nvGrpSpPr>
          <p:cNvPr id="1293" name="Group"/>
          <p:cNvGrpSpPr/>
          <p:nvPr/>
        </p:nvGrpSpPr>
        <p:grpSpPr>
          <a:xfrm>
            <a:off x="5178135" y="1985582"/>
            <a:ext cx="2917334" cy="4138733"/>
            <a:chOff x="0" y="0"/>
            <a:chExt cx="2917333" cy="4138732"/>
          </a:xfrm>
        </p:grpSpPr>
        <p:sp>
          <p:nvSpPr>
            <p:cNvPr id="1291" name="Performance and Cost"/>
            <p:cNvSpPr/>
            <p:nvPr/>
          </p:nvSpPr>
          <p:spPr>
            <a:xfrm>
              <a:off x="0" y="0"/>
              <a:ext cx="2917333" cy="1166933"/>
            </a:xfrm>
            <a:prstGeom prst="rect">
              <a:avLst/>
            </a:prstGeom>
            <a:solidFill>
              <a:srgbClr val="0F9ED5"/>
            </a:solidFill>
            <a:ln w="19050" cap="flat">
              <a:solidFill>
                <a:srgbClr val="0F9ED5"/>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defTabSz="2711450">
                <a:lnSpc>
                  <a:spcPct val="90000"/>
                </a:lnSpc>
                <a:spcBef>
                  <a:spcPts val="700"/>
                </a:spcBef>
                <a:defRPr sz="3600">
                  <a:solidFill>
                    <a:srgbClr val="FFFFFF"/>
                  </a:solidFill>
                  <a:latin typeface="+mn-lt"/>
                  <a:ea typeface="+mn-ea"/>
                  <a:cs typeface="+mn-cs"/>
                  <a:sym typeface="Avenir Book"/>
                </a:defRPr>
              </a:pPr>
              <a:r>
                <a:rPr>
                  <a:latin typeface="Avenir Light" panose="020B0402020203020204" pitchFamily="34" charset="77"/>
                </a:rPr>
                <a:t>Performance</a:t>
              </a:r>
              <a:br>
                <a:rPr>
                  <a:latin typeface="Avenir Light" panose="020B0402020203020204" pitchFamily="34" charset="77"/>
                </a:rPr>
              </a:br>
              <a:r>
                <a:rPr>
                  <a:latin typeface="Avenir Light" panose="020B0402020203020204" pitchFamily="34" charset="77"/>
                </a:rPr>
                <a:t>and Cost</a:t>
              </a:r>
            </a:p>
          </p:txBody>
        </p:sp>
        <p:sp>
          <p:nvSpPr>
            <p:cNvPr id="1292" name="Rectangle"/>
            <p:cNvSpPr/>
            <p:nvPr/>
          </p:nvSpPr>
          <p:spPr>
            <a:xfrm>
              <a:off x="0" y="1166933"/>
              <a:ext cx="2917333" cy="2971799"/>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296" name="Group"/>
          <p:cNvGrpSpPr/>
          <p:nvPr/>
        </p:nvGrpSpPr>
        <p:grpSpPr>
          <a:xfrm>
            <a:off x="8439726" y="1982498"/>
            <a:ext cx="2917334" cy="4138733"/>
            <a:chOff x="0" y="0"/>
            <a:chExt cx="2917333" cy="4138732"/>
          </a:xfrm>
        </p:grpSpPr>
        <p:sp>
          <p:nvSpPr>
            <p:cNvPr id="1294" name="Guarantees"/>
            <p:cNvSpPr/>
            <p:nvPr/>
          </p:nvSpPr>
          <p:spPr>
            <a:xfrm>
              <a:off x="0" y="0"/>
              <a:ext cx="2917333" cy="1166933"/>
            </a:xfrm>
            <a:prstGeom prst="rect">
              <a:avLst/>
            </a:prstGeom>
            <a:solidFill>
              <a:srgbClr val="196B24"/>
            </a:solidFill>
            <a:ln w="19050" cap="flat">
              <a:solidFill>
                <a:srgbClr val="196B24"/>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a:latin typeface="Avenir Light" panose="020B0402020203020204" pitchFamily="34" charset="77"/>
                </a:rPr>
                <a:t>Guarantees</a:t>
              </a:r>
            </a:p>
          </p:txBody>
        </p:sp>
        <p:sp>
          <p:nvSpPr>
            <p:cNvPr id="1295" name="Rectangle"/>
            <p:cNvSpPr/>
            <p:nvPr/>
          </p:nvSpPr>
          <p:spPr>
            <a:xfrm>
              <a:off x="0" y="1166933"/>
              <a:ext cx="2917333" cy="2971799"/>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lang="en-US">
                <a:latin typeface="Avenir Light" panose="020B0402020203020204" pitchFamily="34" charset="77"/>
              </a:endParaRPr>
            </a:p>
            <a:p>
              <a:pPr>
                <a:defRPr>
                  <a:latin typeface="+mn-lt"/>
                  <a:ea typeface="+mn-ea"/>
                  <a:cs typeface="+mn-cs"/>
                  <a:sym typeface="Avenir Book"/>
                </a:defRPr>
              </a:pPr>
              <a:endParaRPr>
                <a:latin typeface="Avenir Light" panose="020B0402020203020204" pitchFamily="34" charset="77"/>
              </a:endParaRPr>
            </a:p>
          </p:txBody>
        </p:sp>
      </p:grpSp>
      <p:cxnSp>
        <p:nvCxnSpPr>
          <p:cNvPr id="2" name="Straight Connector 1">
            <a:extLst>
              <a:ext uri="{FF2B5EF4-FFF2-40B4-BE49-F238E27FC236}">
                <a16:creationId xmlns:a16="http://schemas.microsoft.com/office/drawing/2014/main" id="{A24CE221-A67F-7750-4D45-5901F5A23BC4}"/>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36419629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iterate>
                                    <p:tmAbs val="0"/>
                                  </p:iterate>
                                  <p:childTnLst>
                                    <p:set>
                                      <p:cBhvr>
                                        <p:cTn id="6" fill="hold">
                                          <p:stCondLst>
                                            <p:cond delay="0"/>
                                          </p:stCondLst>
                                        </p:cTn>
                                        <p:tgtEl>
                                          <p:spTgt spid="1287"/>
                                        </p:tgtEl>
                                        <p:attrNameLst>
                                          <p:attrName>style.visibility</p:attrName>
                                        </p:attrNameLst>
                                      </p:cBhvr>
                                      <p:to>
                                        <p:strVal val="hidden"/>
                                      </p:to>
                                    </p:set>
                                  </p:childTnLst>
                                </p:cTn>
                              </p:par>
                            </p:childTnLst>
                          </p:cTn>
                        </p:par>
                        <p:par>
                          <p:cTn id="7" fill="hold">
                            <p:stCondLst>
                              <p:cond delay="0"/>
                            </p:stCondLst>
                            <p:childTnLst>
                              <p:par>
                                <p:cTn id="8" presetID="10" presetClass="entr" fill="hold" grpId="0" nodeType="afterEffect">
                                  <p:stCondLst>
                                    <p:cond delay="0"/>
                                  </p:stCondLst>
                                  <p:iterate>
                                    <p:tmAbs val="0"/>
                                  </p:iterate>
                                  <p:childTnLst>
                                    <p:set>
                                      <p:cBhvr>
                                        <p:cTn id="9" fill="hold"/>
                                        <p:tgtEl>
                                          <p:spTgt spid="1290"/>
                                        </p:tgtEl>
                                        <p:attrNameLst>
                                          <p:attrName>style.visibility</p:attrName>
                                        </p:attrNameLst>
                                      </p:cBhvr>
                                      <p:to>
                                        <p:strVal val="visible"/>
                                      </p:to>
                                    </p:set>
                                    <p:animEffect transition="in" filter="fade">
                                      <p:cBhvr>
                                        <p:cTn id="10" dur="1000"/>
                                        <p:tgtEl>
                                          <p:spTgt spid="129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iterate>
                                    <p:tmAbs val="0"/>
                                  </p:iterate>
                                  <p:childTnLst>
                                    <p:set>
                                      <p:cBhvr>
                                        <p:cTn id="14" fill="hold">
                                          <p:stCondLst>
                                            <p:cond delay="0"/>
                                          </p:stCondLst>
                                        </p:cTn>
                                        <p:tgtEl>
                                          <p:spTgt spid="1285"/>
                                        </p:tgtEl>
                                        <p:attrNameLst>
                                          <p:attrName>style.visibility</p:attrName>
                                        </p:attrNameLst>
                                      </p:cBhvr>
                                      <p:to>
                                        <p:strVal val="hidden"/>
                                      </p:to>
                                    </p:set>
                                  </p:childTnLst>
                                </p:cTn>
                              </p:par>
                            </p:childTnLst>
                          </p:cTn>
                        </p:par>
                        <p:par>
                          <p:cTn id="15" fill="hold">
                            <p:stCondLst>
                              <p:cond delay="0"/>
                            </p:stCondLst>
                            <p:childTnLst>
                              <p:par>
                                <p:cTn id="16" presetID="10" presetClass="entr" fill="hold" grpId="0" nodeType="afterEffect">
                                  <p:stCondLst>
                                    <p:cond delay="0"/>
                                  </p:stCondLst>
                                  <p:iterate>
                                    <p:tmAbs val="0"/>
                                  </p:iterate>
                                  <p:childTnLst>
                                    <p:set>
                                      <p:cBhvr>
                                        <p:cTn id="17" fill="hold"/>
                                        <p:tgtEl>
                                          <p:spTgt spid="1293"/>
                                        </p:tgtEl>
                                        <p:attrNameLst>
                                          <p:attrName>style.visibility</p:attrName>
                                        </p:attrNameLst>
                                      </p:cBhvr>
                                      <p:to>
                                        <p:strVal val="visible"/>
                                      </p:to>
                                    </p:set>
                                    <p:animEffect transition="in" filter="fade">
                                      <p:cBhvr>
                                        <p:cTn id="18" dur="1000"/>
                                        <p:tgtEl>
                                          <p:spTgt spid="1293"/>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iterate>
                                    <p:tmAbs val="0"/>
                                  </p:iterate>
                                  <p:childTnLst>
                                    <p:set>
                                      <p:cBhvr>
                                        <p:cTn id="22" fill="hold">
                                          <p:stCondLst>
                                            <p:cond delay="0"/>
                                          </p:stCondLst>
                                        </p:cTn>
                                        <p:tgtEl>
                                          <p:spTgt spid="1286"/>
                                        </p:tgtEl>
                                        <p:attrNameLst>
                                          <p:attrName>style.visibility</p:attrName>
                                        </p:attrNameLst>
                                      </p:cBhvr>
                                      <p:to>
                                        <p:strVal val="hidden"/>
                                      </p:to>
                                    </p:set>
                                  </p:childTnLst>
                                </p:cTn>
                              </p:par>
                            </p:childTnLst>
                          </p:cTn>
                        </p:par>
                        <p:par>
                          <p:cTn id="23" fill="hold">
                            <p:stCondLst>
                              <p:cond delay="0"/>
                            </p:stCondLst>
                            <p:childTnLst>
                              <p:par>
                                <p:cTn id="24" presetID="10" presetClass="entr" fill="hold" grpId="0" nodeType="afterEffect">
                                  <p:stCondLst>
                                    <p:cond delay="0"/>
                                  </p:stCondLst>
                                  <p:iterate>
                                    <p:tmAbs val="0"/>
                                  </p:iterate>
                                  <p:childTnLst>
                                    <p:set>
                                      <p:cBhvr>
                                        <p:cTn id="25" fill="hold"/>
                                        <p:tgtEl>
                                          <p:spTgt spid="1296"/>
                                        </p:tgtEl>
                                        <p:attrNameLst>
                                          <p:attrName>style.visibility</p:attrName>
                                        </p:attrNameLst>
                                      </p:cBhvr>
                                      <p:to>
                                        <p:strVal val="visible"/>
                                      </p:to>
                                    </p:set>
                                    <p:animEffect transition="in" filter="fade">
                                      <p:cBhvr>
                                        <p:cTn id="26" dur="1000"/>
                                        <p:tgtEl>
                                          <p:spTgt spid="1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5" grpId="0" animBg="1" advAuto="0"/>
      <p:bldP spid="1286" grpId="0" animBg="1" advAuto="0"/>
      <p:bldP spid="1287" grpId="0" animBg="1" advAuto="0"/>
      <p:bldP spid="1290" grpId="0" animBg="1" advAuto="0"/>
      <p:bldP spid="1293" grpId="0" animBg="1" advAuto="0"/>
      <p:bldP spid="1296" grpId="0" animBg="1" advAuto="0"/>
    </p:bldLst>
  </p:timing>
  <p:extLst>
    <p:ext uri="{6950BFC3-D8DA-4A85-94F7-54DA5524770B}">
      <p188:commentRel xmlns:p188="http://schemas.microsoft.com/office/powerpoint/2018/8/main" r:id="rId4"/>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 name="Title 1"/>
          <p:cNvSpPr txBox="1">
            <a:spLocks noGrp="1"/>
          </p:cNvSpPr>
          <p:nvPr>
            <p:ph type="title"/>
          </p:nvPr>
        </p:nvSpPr>
        <p:spPr>
          <a:prstGeom prst="rect">
            <a:avLst/>
          </a:prstGeom>
        </p:spPr>
        <p:txBody>
          <a:bodyPr/>
          <a:lstStyle/>
          <a:p>
            <a:r>
              <a:rPr>
                <a:latin typeface="Avenir Light" panose="020B0402020203020204" pitchFamily="34" charset="77"/>
              </a:rPr>
              <a:t>Consensus is an Insurance Policy</a:t>
            </a:r>
          </a:p>
        </p:txBody>
      </p:sp>
      <p:sp>
        <p:nvSpPr>
          <p:cNvPr id="1301"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16</a:t>
            </a:fld>
            <a:endParaRPr>
              <a:latin typeface="Avenir Light" panose="020B0402020203020204" pitchFamily="34" charset="77"/>
            </a:endParaRPr>
          </a:p>
        </p:txBody>
      </p:sp>
      <p:grpSp>
        <p:nvGrpSpPr>
          <p:cNvPr id="1304" name="Group"/>
          <p:cNvGrpSpPr/>
          <p:nvPr/>
        </p:nvGrpSpPr>
        <p:grpSpPr>
          <a:xfrm>
            <a:off x="838200" y="1982498"/>
            <a:ext cx="2917334" cy="4138733"/>
            <a:chOff x="0" y="0"/>
            <a:chExt cx="2917333" cy="4138732"/>
          </a:xfrm>
        </p:grpSpPr>
        <p:sp>
          <p:nvSpPr>
            <p:cNvPr id="1302" name="Fault Model"/>
            <p:cNvSpPr/>
            <p:nvPr/>
          </p:nvSpPr>
          <p:spPr>
            <a:xfrm>
              <a:off x="0" y="0"/>
              <a:ext cx="2917333" cy="1166933"/>
            </a:xfrm>
            <a:prstGeom prst="rect">
              <a:avLst/>
            </a:prstGeom>
            <a:solidFill>
              <a:srgbClr val="A02B93"/>
            </a:solidFill>
            <a:ln w="19050" cap="flat">
              <a:solidFill>
                <a:srgbClr val="A02B93"/>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1100"/>
                </a:spcBef>
                <a:defRPr sz="3600">
                  <a:solidFill>
                    <a:srgbClr val="FFFFFF"/>
                  </a:solidFill>
                  <a:latin typeface="+mn-lt"/>
                  <a:ea typeface="+mn-ea"/>
                  <a:cs typeface="+mn-cs"/>
                  <a:sym typeface="Avenir Book"/>
                </a:defRPr>
              </a:lvl1pPr>
            </a:lstStyle>
            <a:p>
              <a:r>
                <a:rPr>
                  <a:latin typeface="Avenir Light" panose="020B0402020203020204" pitchFamily="34" charset="77"/>
                </a:rPr>
                <a:t>Fault Model</a:t>
              </a:r>
            </a:p>
          </p:txBody>
        </p:sp>
        <p:sp>
          <p:nvSpPr>
            <p:cNvPr id="1303" name="Rectangle"/>
            <p:cNvSpPr/>
            <p:nvPr/>
          </p:nvSpPr>
          <p:spPr>
            <a:xfrm>
              <a:off x="0" y="1166933"/>
              <a:ext cx="2917333" cy="2971799"/>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grpSp>
        <p:nvGrpSpPr>
          <p:cNvPr id="1307" name="Group"/>
          <p:cNvGrpSpPr/>
          <p:nvPr/>
        </p:nvGrpSpPr>
        <p:grpSpPr>
          <a:xfrm>
            <a:off x="5178135" y="1985582"/>
            <a:ext cx="2917334" cy="4138733"/>
            <a:chOff x="0" y="0"/>
            <a:chExt cx="2917333" cy="4138732"/>
          </a:xfrm>
        </p:grpSpPr>
        <p:sp>
          <p:nvSpPr>
            <p:cNvPr id="1305" name="Performance and Cost"/>
            <p:cNvSpPr/>
            <p:nvPr/>
          </p:nvSpPr>
          <p:spPr>
            <a:xfrm>
              <a:off x="0" y="0"/>
              <a:ext cx="2917333" cy="1166933"/>
            </a:xfrm>
            <a:prstGeom prst="rect">
              <a:avLst/>
            </a:prstGeom>
            <a:solidFill>
              <a:srgbClr val="0F9ED5"/>
            </a:solidFill>
            <a:ln w="19050" cap="flat">
              <a:solidFill>
                <a:srgbClr val="0F9ED5"/>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defTabSz="2711450">
                <a:lnSpc>
                  <a:spcPct val="90000"/>
                </a:lnSpc>
                <a:spcBef>
                  <a:spcPts val="700"/>
                </a:spcBef>
                <a:defRPr sz="3600">
                  <a:solidFill>
                    <a:srgbClr val="FFFFFF"/>
                  </a:solidFill>
                  <a:latin typeface="+mn-lt"/>
                  <a:ea typeface="+mn-ea"/>
                  <a:cs typeface="+mn-cs"/>
                  <a:sym typeface="Avenir Book"/>
                </a:defRPr>
              </a:pPr>
              <a:r>
                <a:rPr>
                  <a:latin typeface="Avenir Light" panose="020B0402020203020204" pitchFamily="34" charset="77"/>
                </a:rPr>
                <a:t>Performance</a:t>
              </a:r>
              <a:br>
                <a:rPr>
                  <a:latin typeface="Avenir Light" panose="020B0402020203020204" pitchFamily="34" charset="77"/>
                </a:rPr>
              </a:br>
              <a:r>
                <a:rPr>
                  <a:latin typeface="Avenir Light" panose="020B0402020203020204" pitchFamily="34" charset="77"/>
                </a:rPr>
                <a:t>and Cost</a:t>
              </a:r>
            </a:p>
          </p:txBody>
        </p:sp>
        <p:sp>
          <p:nvSpPr>
            <p:cNvPr id="1306" name="Rectangle"/>
            <p:cNvSpPr/>
            <p:nvPr/>
          </p:nvSpPr>
          <p:spPr>
            <a:xfrm>
              <a:off x="0" y="1166933"/>
              <a:ext cx="2917333" cy="2971799"/>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10" name="Group"/>
          <p:cNvGrpSpPr/>
          <p:nvPr/>
        </p:nvGrpSpPr>
        <p:grpSpPr>
          <a:xfrm>
            <a:off x="8419808" y="1982498"/>
            <a:ext cx="2917334" cy="4138733"/>
            <a:chOff x="0" y="0"/>
            <a:chExt cx="2917333" cy="4138732"/>
          </a:xfrm>
        </p:grpSpPr>
        <p:sp>
          <p:nvSpPr>
            <p:cNvPr id="1308" name="Guarantees"/>
            <p:cNvSpPr/>
            <p:nvPr/>
          </p:nvSpPr>
          <p:spPr>
            <a:xfrm>
              <a:off x="0" y="0"/>
              <a:ext cx="2917333" cy="1166933"/>
            </a:xfrm>
            <a:prstGeom prst="rect">
              <a:avLst/>
            </a:prstGeom>
            <a:solidFill>
              <a:srgbClr val="196B24"/>
            </a:solidFill>
            <a:ln w="19050" cap="flat">
              <a:solidFill>
                <a:srgbClr val="196B24"/>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a:latin typeface="Avenir Light" panose="020B0402020203020204" pitchFamily="34" charset="77"/>
                </a:rPr>
                <a:t>Guarantees</a:t>
              </a:r>
            </a:p>
          </p:txBody>
        </p:sp>
        <p:sp>
          <p:nvSpPr>
            <p:cNvPr id="1309" name="Rectangle"/>
            <p:cNvSpPr/>
            <p:nvPr/>
          </p:nvSpPr>
          <p:spPr>
            <a:xfrm>
              <a:off x="0" y="1166933"/>
              <a:ext cx="2917333" cy="2971799"/>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13" name="Group"/>
          <p:cNvGrpSpPr/>
          <p:nvPr/>
        </p:nvGrpSpPr>
        <p:grpSpPr>
          <a:xfrm>
            <a:off x="5160610" y="3455542"/>
            <a:ext cx="2952384" cy="1064387"/>
            <a:chOff x="0" y="0"/>
            <a:chExt cx="2952382" cy="1064385"/>
          </a:xfrm>
        </p:grpSpPr>
        <p:sp>
          <p:nvSpPr>
            <p:cNvPr id="1311" name="Rectangle: Rounded Corners 24"/>
            <p:cNvSpPr/>
            <p:nvPr/>
          </p:nvSpPr>
          <p:spPr>
            <a:xfrm>
              <a:off x="0" y="0"/>
              <a:ext cx="2952383" cy="1064386"/>
            </a:xfrm>
            <a:prstGeom prst="rect">
              <a:avLst/>
            </a:prstGeom>
            <a:solidFill>
              <a:srgbClr val="0D9ED5"/>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312" name="Graphic 1271" descr="Graphic 1271"/>
            <p:cNvPicPr>
              <a:picLocks noChangeAspect="1"/>
            </p:cNvPicPr>
            <p:nvPr/>
          </p:nvPicPr>
          <p:blipFill>
            <a:blip r:embed="rId4"/>
            <a:stretch>
              <a:fillRect/>
            </a:stretch>
          </p:blipFill>
          <p:spPr>
            <a:xfrm>
              <a:off x="888881" y="10178"/>
              <a:ext cx="1064943" cy="1052286"/>
            </a:xfrm>
            <a:prstGeom prst="rect">
              <a:avLst/>
            </a:prstGeom>
            <a:ln w="12700" cap="flat">
              <a:noFill/>
              <a:miter lim="400000"/>
            </a:ln>
            <a:effectLst/>
          </p:spPr>
        </p:pic>
      </p:grpSp>
      <p:grpSp>
        <p:nvGrpSpPr>
          <p:cNvPr id="1318" name="Group"/>
          <p:cNvGrpSpPr/>
          <p:nvPr/>
        </p:nvGrpSpPr>
        <p:grpSpPr>
          <a:xfrm>
            <a:off x="845907" y="3370555"/>
            <a:ext cx="2917333" cy="1198728"/>
            <a:chOff x="0" y="0"/>
            <a:chExt cx="2917332" cy="1198726"/>
          </a:xfrm>
        </p:grpSpPr>
        <p:grpSp>
          <p:nvGrpSpPr>
            <p:cNvPr id="1316" name="Rectangle: Rounded Corners 22"/>
            <p:cNvGrpSpPr/>
            <p:nvPr/>
          </p:nvGrpSpPr>
          <p:grpSpPr>
            <a:xfrm>
              <a:off x="0" y="83804"/>
              <a:ext cx="2917333" cy="1034885"/>
              <a:chOff x="0" y="0"/>
              <a:chExt cx="2917332" cy="1034883"/>
            </a:xfrm>
          </p:grpSpPr>
          <p:sp>
            <p:nvSpPr>
              <p:cNvPr id="1314" name="Rectangle"/>
              <p:cNvSpPr/>
              <p:nvPr/>
            </p:nvSpPr>
            <p:spPr>
              <a:xfrm>
                <a:off x="0" y="0"/>
                <a:ext cx="2917333" cy="1034884"/>
              </a:xfrm>
              <a:prstGeom prst="rect">
                <a:avLst/>
              </a:prstGeom>
              <a:solidFill>
                <a:srgbClr val="A02B93"/>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15" name="Rectangle"/>
                  <p:cNvSpPr txBox="1"/>
                  <p:nvPr/>
                </p:nvSpPr>
                <p:spPr>
                  <a:xfrm>
                    <a:off x="39135" y="119561"/>
                    <a:ext cx="2839062" cy="795762"/>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t">
                    <a:noAutofit/>
                  </a:bodyPr>
                  <a:lstStyle/>
                  <a:p>
                    <a:pPr>
                      <a:defRPr sz="48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4050" b="0" i="0" smtClean="0">
                            <a:solidFill>
                              <a:srgbClr val="FFFFFF"/>
                            </a:solidFill>
                            <a:latin typeface="Cambria Math" panose="02040503050406030204" pitchFamily="18" charset="0"/>
                          </a:rPr>
                          <m:t>f</m:t>
                        </m:r>
                        <m:r>
                          <a:rPr lang="en-US" sz="4050" b="0" i="0" smtClean="0">
                            <a:solidFill>
                              <a:srgbClr val="FFFFFF"/>
                            </a:solidFill>
                            <a:latin typeface="Cambria Math" panose="02040503050406030204" pitchFamily="18" charset="0"/>
                          </a:rPr>
                          <m:t>=0</m:t>
                        </m:r>
                      </m:oMath>
                    </a14:m>
                    <a:endParaRPr>
                      <a:latin typeface="Avenir Light" panose="020B0402020203020204" pitchFamily="34" charset="77"/>
                    </a:endParaRPr>
                  </a:p>
                </p:txBody>
              </p:sp>
            </mc:Choice>
            <mc:Fallback xmlns="">
              <p:sp>
                <p:nvSpPr>
                  <p:cNvPr id="1315" name="Rectangle"/>
                  <p:cNvSpPr txBox="1">
                    <a:spLocks noRot="1" noChangeAspect="1" noMove="1" noResize="1" noEditPoints="1" noAdjustHandles="1" noChangeArrowheads="1" noChangeShapeType="1" noTextEdit="1"/>
                  </p:cNvSpPr>
                  <p:nvPr/>
                </p:nvSpPr>
                <p:spPr>
                  <a:xfrm>
                    <a:off x="39135" y="119561"/>
                    <a:ext cx="2839062" cy="795762"/>
                  </a:xfrm>
                  <a:prstGeom prst="rect">
                    <a:avLst/>
                  </a:prstGeom>
                  <a:blipFill>
                    <a:blip r:embed="rId5"/>
                    <a:stretch>
                      <a:fillRect/>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p:pic>
          <p:nvPicPr>
            <p:cNvPr id="1317" name="Graphic 45" descr="Graphic 45"/>
            <p:cNvPicPr>
              <a:picLocks noChangeAspect="1"/>
            </p:cNvPicPr>
            <p:nvPr/>
          </p:nvPicPr>
          <p:blipFill>
            <a:blip r:embed="rId6"/>
            <a:stretch>
              <a:fillRect/>
            </a:stretch>
          </p:blipFill>
          <p:spPr>
            <a:xfrm>
              <a:off x="1457756" y="0"/>
              <a:ext cx="1198727" cy="1198727"/>
            </a:xfrm>
            <a:prstGeom prst="rect">
              <a:avLst/>
            </a:prstGeom>
            <a:ln w="12700" cap="flat">
              <a:noFill/>
              <a:miter lim="400000"/>
            </a:ln>
            <a:effectLst/>
          </p:spPr>
        </p:pic>
      </p:grpSp>
      <p:grpSp>
        <p:nvGrpSpPr>
          <p:cNvPr id="1321" name="Group"/>
          <p:cNvGrpSpPr/>
          <p:nvPr/>
        </p:nvGrpSpPr>
        <p:grpSpPr>
          <a:xfrm>
            <a:off x="8419808" y="3494856"/>
            <a:ext cx="2944475" cy="1061535"/>
            <a:chOff x="0" y="0"/>
            <a:chExt cx="2944473" cy="1061534"/>
          </a:xfrm>
        </p:grpSpPr>
        <p:sp>
          <p:nvSpPr>
            <p:cNvPr id="1319" name="Rectangle: Rounded Corners 26"/>
            <p:cNvSpPr/>
            <p:nvPr/>
          </p:nvSpPr>
          <p:spPr>
            <a:xfrm>
              <a:off x="0" y="0"/>
              <a:ext cx="2944474" cy="1061535"/>
            </a:xfrm>
            <a:prstGeom prst="rect">
              <a:avLst/>
            </a:prstGeom>
            <a:solidFill>
              <a:srgbClr val="196B24"/>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a:latin typeface="Avenir Light" panose="020B0402020203020204" pitchFamily="34" charset="77"/>
              </a:endParaRPr>
            </a:p>
          </p:txBody>
        </p:sp>
        <p:sp>
          <p:nvSpPr>
            <p:cNvPr id="1320" name="Shape"/>
            <p:cNvSpPr/>
            <p:nvPr/>
          </p:nvSpPr>
          <p:spPr>
            <a:xfrm>
              <a:off x="1082727" y="141258"/>
              <a:ext cx="779019" cy="779018"/>
            </a:xfrm>
            <a:custGeom>
              <a:avLst/>
              <a:gdLst/>
              <a:ahLst/>
              <a:cxnLst>
                <a:cxn ang="0">
                  <a:pos x="wd2" y="hd2"/>
                </a:cxn>
                <a:cxn ang="5400000">
                  <a:pos x="wd2" y="hd2"/>
                </a:cxn>
                <a:cxn ang="10800000">
                  <a:pos x="wd2" y="hd2"/>
                </a:cxn>
                <a:cxn ang="16200000">
                  <a:pos x="wd2" y="hd2"/>
                </a:cxn>
              </a:cxnLst>
              <a:rect l="0" t="0" r="r" b="b"/>
              <a:pathLst>
                <a:path w="21600" h="21600" extrusionOk="0">
                  <a:moveTo>
                    <a:pt x="2408" y="0"/>
                  </a:moveTo>
                  <a:cubicBezTo>
                    <a:pt x="1744" y="0"/>
                    <a:pt x="1142" y="270"/>
                    <a:pt x="706" y="706"/>
                  </a:cubicBezTo>
                  <a:cubicBezTo>
                    <a:pt x="270" y="1142"/>
                    <a:pt x="0" y="1744"/>
                    <a:pt x="0" y="2408"/>
                  </a:cubicBezTo>
                  <a:lnTo>
                    <a:pt x="0" y="19192"/>
                  </a:lnTo>
                  <a:cubicBezTo>
                    <a:pt x="0" y="19856"/>
                    <a:pt x="270" y="20458"/>
                    <a:pt x="706" y="20894"/>
                  </a:cubicBezTo>
                  <a:cubicBezTo>
                    <a:pt x="1142" y="21330"/>
                    <a:pt x="1744" y="21600"/>
                    <a:pt x="2408" y="21600"/>
                  </a:cubicBezTo>
                  <a:lnTo>
                    <a:pt x="19192" y="21600"/>
                  </a:lnTo>
                  <a:cubicBezTo>
                    <a:pt x="19856" y="21600"/>
                    <a:pt x="20458" y="21330"/>
                    <a:pt x="20894" y="20894"/>
                  </a:cubicBezTo>
                  <a:cubicBezTo>
                    <a:pt x="21330" y="20458"/>
                    <a:pt x="21600" y="19856"/>
                    <a:pt x="21600" y="19192"/>
                  </a:cubicBezTo>
                  <a:lnTo>
                    <a:pt x="21600" y="2408"/>
                  </a:lnTo>
                  <a:cubicBezTo>
                    <a:pt x="21600" y="1744"/>
                    <a:pt x="21330" y="1142"/>
                    <a:pt x="20894" y="706"/>
                  </a:cubicBezTo>
                  <a:cubicBezTo>
                    <a:pt x="20458" y="270"/>
                    <a:pt x="19856" y="0"/>
                    <a:pt x="19192" y="0"/>
                  </a:cubicBezTo>
                  <a:lnTo>
                    <a:pt x="2408" y="0"/>
                  </a:lnTo>
                  <a:close/>
                  <a:moveTo>
                    <a:pt x="2408" y="913"/>
                  </a:moveTo>
                  <a:lnTo>
                    <a:pt x="19192" y="913"/>
                  </a:lnTo>
                  <a:cubicBezTo>
                    <a:pt x="19605" y="913"/>
                    <a:pt x="19979" y="1080"/>
                    <a:pt x="20249" y="1351"/>
                  </a:cubicBezTo>
                  <a:cubicBezTo>
                    <a:pt x="20520" y="1621"/>
                    <a:pt x="20687" y="1995"/>
                    <a:pt x="20687" y="2408"/>
                  </a:cubicBezTo>
                  <a:lnTo>
                    <a:pt x="20687" y="19192"/>
                  </a:lnTo>
                  <a:cubicBezTo>
                    <a:pt x="20687" y="19605"/>
                    <a:pt x="20520" y="19979"/>
                    <a:pt x="20249" y="20249"/>
                  </a:cubicBezTo>
                  <a:cubicBezTo>
                    <a:pt x="19979" y="20520"/>
                    <a:pt x="19605" y="20687"/>
                    <a:pt x="19192" y="20687"/>
                  </a:cubicBezTo>
                  <a:lnTo>
                    <a:pt x="2408" y="20687"/>
                  </a:lnTo>
                  <a:cubicBezTo>
                    <a:pt x="1995" y="20687"/>
                    <a:pt x="1621" y="20520"/>
                    <a:pt x="1351" y="20249"/>
                  </a:cubicBezTo>
                  <a:cubicBezTo>
                    <a:pt x="1080" y="19979"/>
                    <a:pt x="913" y="19605"/>
                    <a:pt x="913" y="19192"/>
                  </a:cubicBezTo>
                  <a:lnTo>
                    <a:pt x="913" y="2408"/>
                  </a:lnTo>
                  <a:cubicBezTo>
                    <a:pt x="913" y="1995"/>
                    <a:pt x="1080" y="1621"/>
                    <a:pt x="1351" y="1351"/>
                  </a:cubicBezTo>
                  <a:cubicBezTo>
                    <a:pt x="1621" y="1080"/>
                    <a:pt x="1995" y="913"/>
                    <a:pt x="2408" y="913"/>
                  </a:cubicBezTo>
                  <a:close/>
                  <a:moveTo>
                    <a:pt x="10800" y="1971"/>
                  </a:moveTo>
                  <a:cubicBezTo>
                    <a:pt x="5924" y="1971"/>
                    <a:pt x="1971" y="5924"/>
                    <a:pt x="1971" y="10800"/>
                  </a:cubicBezTo>
                  <a:cubicBezTo>
                    <a:pt x="1971" y="15676"/>
                    <a:pt x="5924" y="19629"/>
                    <a:pt x="10800" y="19629"/>
                  </a:cubicBezTo>
                  <a:cubicBezTo>
                    <a:pt x="15676" y="19629"/>
                    <a:pt x="19629" y="15676"/>
                    <a:pt x="19629" y="10800"/>
                  </a:cubicBezTo>
                  <a:cubicBezTo>
                    <a:pt x="19629" y="5924"/>
                    <a:pt x="15676" y="1971"/>
                    <a:pt x="10800" y="1971"/>
                  </a:cubicBezTo>
                  <a:close/>
                  <a:moveTo>
                    <a:pt x="4379" y="9477"/>
                  </a:moveTo>
                  <a:lnTo>
                    <a:pt x="17221" y="9477"/>
                  </a:lnTo>
                  <a:lnTo>
                    <a:pt x="17221" y="12123"/>
                  </a:lnTo>
                  <a:lnTo>
                    <a:pt x="4379" y="12123"/>
                  </a:lnTo>
                  <a:lnTo>
                    <a:pt x="4379" y="9477"/>
                  </a:lnTo>
                  <a:close/>
                </a:path>
              </a:pathLst>
            </a:custGeom>
            <a:solidFill>
              <a:srgbClr val="FFFFFF"/>
            </a:solidFill>
            <a:ln w="25400" cap="flat">
              <a:solidFill>
                <a:srgbClr val="FFFFFF"/>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grpSp>
      <p:grpSp>
        <p:nvGrpSpPr>
          <p:cNvPr id="2" name="Group 1">
            <a:extLst>
              <a:ext uri="{FF2B5EF4-FFF2-40B4-BE49-F238E27FC236}">
                <a16:creationId xmlns:a16="http://schemas.microsoft.com/office/drawing/2014/main" id="{9AA9A0B8-67CD-CB5F-0158-397D19CAB92E}"/>
              </a:ext>
            </a:extLst>
          </p:cNvPr>
          <p:cNvGrpSpPr/>
          <p:nvPr/>
        </p:nvGrpSpPr>
        <p:grpSpPr>
          <a:xfrm rot="20827264">
            <a:off x="8495890" y="3347916"/>
            <a:ext cx="2784893" cy="1321565"/>
            <a:chOff x="8497132" y="3345787"/>
            <a:chExt cx="2784893" cy="1321565"/>
          </a:xfrm>
        </p:grpSpPr>
        <p:sp>
          <p:nvSpPr>
            <p:cNvPr id="1322" name="Rectangle: Rounded Corners 26"/>
            <p:cNvSpPr/>
            <p:nvPr/>
          </p:nvSpPr>
          <p:spPr>
            <a:xfrm rot="795176">
              <a:off x="8497132" y="3345787"/>
              <a:ext cx="2784893" cy="1321565"/>
            </a:xfrm>
            <a:prstGeom prst="ellipse">
              <a:avLst/>
            </a:prstGeom>
            <a:solidFill>
              <a:srgbClr val="C00000"/>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dirty="0">
                <a:latin typeface="Avenir Light" panose="020B0402020203020204" pitchFamily="34" charset="77"/>
              </a:endParaRPr>
            </a:p>
          </p:txBody>
        </p:sp>
        <p:grpSp>
          <p:nvGrpSpPr>
            <p:cNvPr id="1325" name="Group"/>
            <p:cNvGrpSpPr/>
            <p:nvPr/>
          </p:nvGrpSpPr>
          <p:grpSpPr>
            <a:xfrm rot="798274">
              <a:off x="9342952" y="3411964"/>
              <a:ext cx="1187084" cy="1202342"/>
              <a:chOff x="0" y="0"/>
              <a:chExt cx="1187083" cy="1202340"/>
            </a:xfrm>
          </p:grpSpPr>
          <p:pic>
            <p:nvPicPr>
              <p:cNvPr id="1323" name="Graphic 48" descr="Graphic 48"/>
              <p:cNvPicPr>
                <a:picLocks noChangeAspect="1"/>
              </p:cNvPicPr>
              <p:nvPr/>
            </p:nvPicPr>
            <p:blipFill>
              <a:blip r:embed="rId6"/>
              <a:stretch>
                <a:fillRect/>
              </a:stretch>
            </p:blipFill>
            <p:spPr>
              <a:xfrm>
                <a:off x="1" y="15258"/>
                <a:ext cx="1187083" cy="1187083"/>
              </a:xfrm>
              <a:prstGeom prst="rect">
                <a:avLst/>
              </a:prstGeom>
              <a:ln w="12700" cap="flat">
                <a:noFill/>
                <a:miter lim="400000"/>
              </a:ln>
              <a:effectLst/>
            </p:spPr>
          </p:pic>
          <p:pic>
            <p:nvPicPr>
              <p:cNvPr id="1324" name="Graphic 57" descr="Graphic 57"/>
              <p:cNvPicPr>
                <a:picLocks noChangeAspect="1"/>
              </p:cNvPicPr>
              <p:nvPr/>
            </p:nvPicPr>
            <p:blipFill>
              <a:blip r:embed="rId7"/>
              <a:srcRect/>
              <a:stretch>
                <a:fillRect/>
              </a:stretch>
            </p:blipFill>
            <p:spPr>
              <a:xfrm>
                <a:off x="0" y="0"/>
                <a:ext cx="1187082" cy="1187082"/>
              </a:xfrm>
              <a:prstGeom prst="rect">
                <a:avLst/>
              </a:prstGeom>
              <a:ln w="12700" cap="flat">
                <a:noFill/>
                <a:miter lim="400000"/>
              </a:ln>
              <a:effectLst/>
            </p:spPr>
          </p:pic>
        </p:grpSp>
      </p:grpSp>
      <p:cxnSp>
        <p:nvCxnSpPr>
          <p:cNvPr id="3" name="Straight Connector 2">
            <a:extLst>
              <a:ext uri="{FF2B5EF4-FFF2-40B4-BE49-F238E27FC236}">
                <a16:creationId xmlns:a16="http://schemas.microsoft.com/office/drawing/2014/main" id="{85E9B46B-CF34-0859-10C8-C4C54CD789B2}"/>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3499476576"/>
      </p:ext>
    </p:ext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0" nodeType="afterEffect">
                                  <p:stCondLst>
                                    <p:cond delay="0"/>
                                  </p:stCondLst>
                                  <p:iterate>
                                    <p:tmAbs val="0"/>
                                  </p:iterate>
                                  <p:childTnLst>
                                    <p:set>
                                      <p:cBhvr>
                                        <p:cTn id="6" fill="hold"/>
                                        <p:tgtEl>
                                          <p:spTgt spid="1318"/>
                                        </p:tgtEl>
                                        <p:attrNameLst>
                                          <p:attrName>style.visibility</p:attrName>
                                        </p:attrNameLst>
                                      </p:cBhvr>
                                      <p:to>
                                        <p:strVal val="visible"/>
                                      </p:to>
                                    </p:set>
                                    <p:animEffect transition="in" filter="fade">
                                      <p:cBhvr>
                                        <p:cTn id="7" dur="250"/>
                                        <p:tgtEl>
                                          <p:spTgt spid="13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313"/>
                                        </p:tgtEl>
                                        <p:attrNameLst>
                                          <p:attrName>style.visibility</p:attrName>
                                        </p:attrNameLst>
                                      </p:cBhvr>
                                      <p:to>
                                        <p:strVal val="visible"/>
                                      </p:to>
                                    </p:set>
                                    <p:animEffect transition="in" filter="fade">
                                      <p:cBhvr>
                                        <p:cTn id="12" dur="250"/>
                                        <p:tgtEl>
                                          <p:spTgt spid="13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321"/>
                                        </p:tgtEl>
                                        <p:attrNameLst>
                                          <p:attrName>style.visibility</p:attrName>
                                        </p:attrNameLst>
                                      </p:cBhvr>
                                      <p:to>
                                        <p:strVal val="visible"/>
                                      </p:to>
                                    </p:set>
                                    <p:animEffect transition="in" filter="fade">
                                      <p:cBhvr>
                                        <p:cTn id="17" dur="250"/>
                                        <p:tgtEl>
                                          <p:spTgt spid="13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 grpId="0" animBg="1" advAuto="0"/>
      <p:bldP spid="1318" grpId="0" animBg="1" advAuto="0"/>
      <p:bldP spid="1321" grpId="0"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 name="Title 1"/>
          <p:cNvSpPr txBox="1">
            <a:spLocks noGrp="1"/>
          </p:cNvSpPr>
          <p:nvPr>
            <p:ph type="title"/>
          </p:nvPr>
        </p:nvSpPr>
        <p:spPr>
          <a:prstGeom prst="rect">
            <a:avLst/>
          </a:prstGeom>
        </p:spPr>
        <p:txBody>
          <a:bodyPr/>
          <a:lstStyle/>
          <a:p>
            <a:r>
              <a:rPr>
                <a:latin typeface="Avenir Light" panose="020B0402020203020204" pitchFamily="34" charset="77"/>
              </a:rPr>
              <a:t>Consensus is an Insurance Policy</a:t>
            </a:r>
          </a:p>
        </p:txBody>
      </p:sp>
      <p:sp>
        <p:nvSpPr>
          <p:cNvPr id="1333"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17</a:t>
            </a:fld>
            <a:endParaRPr>
              <a:latin typeface="Avenir Light" panose="020B0402020203020204" pitchFamily="34" charset="77"/>
            </a:endParaRPr>
          </a:p>
        </p:txBody>
      </p:sp>
      <p:grpSp>
        <p:nvGrpSpPr>
          <p:cNvPr id="1336" name="Group"/>
          <p:cNvGrpSpPr/>
          <p:nvPr/>
        </p:nvGrpSpPr>
        <p:grpSpPr>
          <a:xfrm>
            <a:off x="838200" y="1982498"/>
            <a:ext cx="2917334" cy="4138733"/>
            <a:chOff x="0" y="0"/>
            <a:chExt cx="2917333" cy="4138732"/>
          </a:xfrm>
        </p:grpSpPr>
        <p:sp>
          <p:nvSpPr>
            <p:cNvPr id="1334" name="Fault Model"/>
            <p:cNvSpPr/>
            <p:nvPr/>
          </p:nvSpPr>
          <p:spPr>
            <a:xfrm>
              <a:off x="0" y="0"/>
              <a:ext cx="2917333" cy="1166933"/>
            </a:xfrm>
            <a:prstGeom prst="rect">
              <a:avLst/>
            </a:prstGeom>
            <a:solidFill>
              <a:srgbClr val="A02B93"/>
            </a:solidFill>
            <a:ln w="19050" cap="flat">
              <a:solidFill>
                <a:srgbClr val="A02B93"/>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1100"/>
                </a:spcBef>
                <a:defRPr sz="3600">
                  <a:solidFill>
                    <a:srgbClr val="FFFFFF"/>
                  </a:solidFill>
                  <a:latin typeface="+mn-lt"/>
                  <a:ea typeface="+mn-ea"/>
                  <a:cs typeface="+mn-cs"/>
                  <a:sym typeface="Avenir Book"/>
                </a:defRPr>
              </a:lvl1pPr>
            </a:lstStyle>
            <a:p>
              <a:r>
                <a:rPr>
                  <a:latin typeface="Avenir Light" panose="020B0402020203020204" pitchFamily="34" charset="77"/>
                </a:rPr>
                <a:t>Fault Model</a:t>
              </a:r>
            </a:p>
          </p:txBody>
        </p:sp>
        <p:sp>
          <p:nvSpPr>
            <p:cNvPr id="1335" name="Rectangle"/>
            <p:cNvSpPr/>
            <p:nvPr/>
          </p:nvSpPr>
          <p:spPr>
            <a:xfrm>
              <a:off x="0" y="1166933"/>
              <a:ext cx="2917333" cy="2971799"/>
            </a:xfrm>
            <a:prstGeom prst="rect">
              <a:avLst/>
            </a:prstGeom>
            <a:solidFill>
              <a:srgbClr val="DFCBDB">
                <a:alpha val="90000"/>
              </a:srgbClr>
            </a:solidFill>
            <a:ln w="19050" cap="flat">
              <a:solidFill>
                <a:srgbClr val="DFCBDB">
                  <a:alpha val="90000"/>
                </a:srgbClr>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grpSp>
        <p:nvGrpSpPr>
          <p:cNvPr id="1339" name="Group"/>
          <p:cNvGrpSpPr/>
          <p:nvPr/>
        </p:nvGrpSpPr>
        <p:grpSpPr>
          <a:xfrm>
            <a:off x="5178135" y="1985582"/>
            <a:ext cx="2917334" cy="4138733"/>
            <a:chOff x="0" y="0"/>
            <a:chExt cx="2917333" cy="4138732"/>
          </a:xfrm>
        </p:grpSpPr>
        <p:sp>
          <p:nvSpPr>
            <p:cNvPr id="1337" name="Performance and Cost"/>
            <p:cNvSpPr/>
            <p:nvPr/>
          </p:nvSpPr>
          <p:spPr>
            <a:xfrm>
              <a:off x="0" y="0"/>
              <a:ext cx="2917333" cy="1166933"/>
            </a:xfrm>
            <a:prstGeom prst="rect">
              <a:avLst/>
            </a:prstGeom>
            <a:solidFill>
              <a:srgbClr val="0F9ED5"/>
            </a:solidFill>
            <a:ln w="19050" cap="flat">
              <a:solidFill>
                <a:srgbClr val="0F9ED5"/>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defTabSz="2711450">
                <a:lnSpc>
                  <a:spcPct val="90000"/>
                </a:lnSpc>
                <a:spcBef>
                  <a:spcPts val="700"/>
                </a:spcBef>
                <a:defRPr sz="3600">
                  <a:solidFill>
                    <a:srgbClr val="FFFFFF"/>
                  </a:solidFill>
                  <a:latin typeface="+mn-lt"/>
                  <a:ea typeface="+mn-ea"/>
                  <a:cs typeface="+mn-cs"/>
                  <a:sym typeface="Avenir Book"/>
                </a:defRPr>
              </a:pPr>
              <a:r>
                <a:rPr>
                  <a:latin typeface="Avenir Light" panose="020B0402020203020204" pitchFamily="34" charset="77"/>
                </a:rPr>
                <a:t>Performance</a:t>
              </a:r>
              <a:br>
                <a:rPr>
                  <a:latin typeface="Avenir Light" panose="020B0402020203020204" pitchFamily="34" charset="77"/>
                </a:rPr>
              </a:br>
              <a:r>
                <a:rPr>
                  <a:latin typeface="Avenir Light" panose="020B0402020203020204" pitchFamily="34" charset="77"/>
                </a:rPr>
                <a:t>and Cost</a:t>
              </a:r>
            </a:p>
          </p:txBody>
        </p:sp>
        <p:sp>
          <p:nvSpPr>
            <p:cNvPr id="1338" name="Rectangle"/>
            <p:cNvSpPr/>
            <p:nvPr/>
          </p:nvSpPr>
          <p:spPr>
            <a:xfrm>
              <a:off x="0" y="1166933"/>
              <a:ext cx="2917333" cy="2971799"/>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42" name="Group"/>
          <p:cNvGrpSpPr/>
          <p:nvPr/>
        </p:nvGrpSpPr>
        <p:grpSpPr>
          <a:xfrm>
            <a:off x="8439726" y="1982498"/>
            <a:ext cx="2917334" cy="4138733"/>
            <a:chOff x="0" y="0"/>
            <a:chExt cx="2917333" cy="4138732"/>
          </a:xfrm>
        </p:grpSpPr>
        <p:sp>
          <p:nvSpPr>
            <p:cNvPr id="1340" name="Guarantees"/>
            <p:cNvSpPr/>
            <p:nvPr/>
          </p:nvSpPr>
          <p:spPr>
            <a:xfrm>
              <a:off x="0" y="0"/>
              <a:ext cx="2917333" cy="1166933"/>
            </a:xfrm>
            <a:prstGeom prst="rect">
              <a:avLst/>
            </a:prstGeom>
            <a:solidFill>
              <a:srgbClr val="196B24"/>
            </a:solidFill>
            <a:ln w="19050" cap="flat">
              <a:solidFill>
                <a:srgbClr val="196B24"/>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a:latin typeface="Avenir Light" panose="020B0402020203020204" pitchFamily="34" charset="77"/>
                </a:rPr>
                <a:t>Guarantees</a:t>
              </a:r>
            </a:p>
          </p:txBody>
        </p:sp>
        <p:sp>
          <p:nvSpPr>
            <p:cNvPr id="1341" name="Rectangle"/>
            <p:cNvSpPr/>
            <p:nvPr/>
          </p:nvSpPr>
          <p:spPr>
            <a:xfrm>
              <a:off x="0" y="1166933"/>
              <a:ext cx="2917333" cy="2971799"/>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45" name="Group"/>
          <p:cNvGrpSpPr/>
          <p:nvPr/>
        </p:nvGrpSpPr>
        <p:grpSpPr>
          <a:xfrm>
            <a:off x="5140976" y="3452003"/>
            <a:ext cx="2972018" cy="1093485"/>
            <a:chOff x="0" y="0"/>
            <a:chExt cx="2972017" cy="1093483"/>
          </a:xfrm>
        </p:grpSpPr>
        <p:sp>
          <p:nvSpPr>
            <p:cNvPr id="1343" name="Rectangle: Rounded Corners 24"/>
            <p:cNvSpPr/>
            <p:nvPr/>
          </p:nvSpPr>
          <p:spPr>
            <a:xfrm>
              <a:off x="0" y="0"/>
              <a:ext cx="2972018" cy="1071464"/>
            </a:xfrm>
            <a:prstGeom prst="rect">
              <a:avLst/>
            </a:prstGeom>
            <a:solidFill>
              <a:srgbClr val="D2E1EF"/>
            </a:solidFill>
            <a:ln w="25400"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344" name="Graphic 30" descr="Graphic 30"/>
            <p:cNvPicPr>
              <a:picLocks noChangeAspect="1"/>
            </p:cNvPicPr>
            <p:nvPr/>
          </p:nvPicPr>
          <p:blipFill>
            <a:blip r:embed="rId5"/>
            <a:srcRect/>
            <a:stretch>
              <a:fillRect/>
            </a:stretch>
          </p:blipFill>
          <p:spPr>
            <a:xfrm>
              <a:off x="905424" y="35659"/>
              <a:ext cx="1070549" cy="1057825"/>
            </a:xfrm>
            <a:prstGeom prst="rect">
              <a:avLst/>
            </a:prstGeom>
            <a:ln w="12700" cap="flat">
              <a:noFill/>
              <a:miter lim="400000"/>
            </a:ln>
            <a:effectLst/>
          </p:spPr>
        </p:pic>
      </p:grpSp>
      <p:grpSp>
        <p:nvGrpSpPr>
          <p:cNvPr id="1350" name="Group"/>
          <p:cNvGrpSpPr/>
          <p:nvPr/>
        </p:nvGrpSpPr>
        <p:grpSpPr>
          <a:xfrm>
            <a:off x="810857" y="3370555"/>
            <a:ext cx="2972018" cy="1198728"/>
            <a:chOff x="0" y="0"/>
            <a:chExt cx="2972017" cy="1198726"/>
          </a:xfrm>
        </p:grpSpPr>
        <p:grpSp>
          <p:nvGrpSpPr>
            <p:cNvPr id="1348" name="Rectangle: Rounded Corners 22"/>
            <p:cNvGrpSpPr/>
            <p:nvPr/>
          </p:nvGrpSpPr>
          <p:grpSpPr>
            <a:xfrm>
              <a:off x="0" y="74105"/>
              <a:ext cx="2972018" cy="1054283"/>
              <a:chOff x="0" y="0"/>
              <a:chExt cx="2972017" cy="1054282"/>
            </a:xfrm>
          </p:grpSpPr>
          <p:sp>
            <p:nvSpPr>
              <p:cNvPr id="1346" name="Rectangle"/>
              <p:cNvSpPr/>
              <p:nvPr/>
            </p:nvSpPr>
            <p:spPr>
              <a:xfrm>
                <a:off x="0" y="0"/>
                <a:ext cx="2972018" cy="1054283"/>
              </a:xfrm>
              <a:prstGeom prst="rect">
                <a:avLst/>
              </a:prstGeom>
              <a:solidFill>
                <a:srgbClr val="DFD1DE"/>
              </a:solidFill>
              <a:ln w="25400" cap="flat">
                <a:solidFill>
                  <a:srgbClr val="FFFFFF"/>
                </a:solidFill>
                <a:prstDash val="solid"/>
                <a:round/>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47" name="Rectangle"/>
                  <p:cNvSpPr txBox="1"/>
                  <p:nvPr/>
                </p:nvSpPr>
                <p:spPr>
                  <a:xfrm>
                    <a:off x="39869" y="121802"/>
                    <a:ext cx="2892279" cy="810678"/>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t">
                    <a:noAutofit/>
                  </a:bodyPr>
                  <a:lstStyle/>
                  <a:p>
                    <a:pPr>
                      <a:defRPr sz="48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3900" b="0" i="0" smtClean="0">
                            <a:solidFill>
                              <a:srgbClr val="FFFFFF"/>
                            </a:solidFill>
                            <a:latin typeface="Cambria Math" panose="02040503050406030204" pitchFamily="18" charset="0"/>
                          </a:rPr>
                          <m:t>f</m:t>
                        </m:r>
                        <m:r>
                          <a:rPr lang="en-US" sz="3900" b="0" i="0" smtClean="0">
                            <a:solidFill>
                              <a:srgbClr val="FFFFFF"/>
                            </a:solidFill>
                            <a:latin typeface="Cambria Math" panose="02040503050406030204" pitchFamily="18" charset="0"/>
                          </a:rPr>
                          <m:t>=0</m:t>
                        </m:r>
                      </m:oMath>
                    </a14:m>
                    <a:endParaRPr sz="3600">
                      <a:latin typeface="Avenir Light" panose="020B0402020203020204" pitchFamily="34" charset="77"/>
                    </a:endParaRPr>
                  </a:p>
                </p:txBody>
              </p:sp>
            </mc:Choice>
            <mc:Fallback xmlns="">
              <p:sp>
                <p:nvSpPr>
                  <p:cNvPr id="1347" name="Rectangle"/>
                  <p:cNvSpPr txBox="1">
                    <a:spLocks noRot="1" noChangeAspect="1" noMove="1" noResize="1" noEditPoints="1" noAdjustHandles="1" noChangeArrowheads="1" noChangeShapeType="1" noTextEdit="1"/>
                  </p:cNvSpPr>
                  <p:nvPr/>
                </p:nvSpPr>
                <p:spPr>
                  <a:xfrm>
                    <a:off x="39869" y="121802"/>
                    <a:ext cx="2892279" cy="810678"/>
                  </a:xfrm>
                  <a:prstGeom prst="rect">
                    <a:avLst/>
                  </a:prstGeom>
                  <a:blipFill>
                    <a:blip r:embed="rId6"/>
                    <a:stretch>
                      <a:fillRect/>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p:pic>
          <p:nvPicPr>
            <p:cNvPr id="1349" name="Graphic 45" descr="Graphic 45"/>
            <p:cNvPicPr>
              <a:picLocks noChangeAspect="1"/>
            </p:cNvPicPr>
            <p:nvPr/>
          </p:nvPicPr>
          <p:blipFill>
            <a:blip r:embed="rId7"/>
            <a:stretch>
              <a:fillRect/>
            </a:stretch>
          </p:blipFill>
          <p:spPr>
            <a:xfrm>
              <a:off x="1492806" y="0"/>
              <a:ext cx="1198727" cy="1198727"/>
            </a:xfrm>
            <a:prstGeom prst="rect">
              <a:avLst/>
            </a:prstGeom>
            <a:ln w="12700" cap="flat">
              <a:noFill/>
              <a:miter lim="400000"/>
            </a:ln>
            <a:effectLst/>
          </p:spPr>
        </p:pic>
      </p:grpSp>
      <p:grpSp>
        <p:nvGrpSpPr>
          <p:cNvPr id="1353" name="Group"/>
          <p:cNvGrpSpPr/>
          <p:nvPr/>
        </p:nvGrpSpPr>
        <p:grpSpPr>
          <a:xfrm>
            <a:off x="8419808" y="3494856"/>
            <a:ext cx="2944475" cy="1061535"/>
            <a:chOff x="0" y="0"/>
            <a:chExt cx="2944473" cy="1061534"/>
          </a:xfrm>
        </p:grpSpPr>
        <p:sp>
          <p:nvSpPr>
            <p:cNvPr id="1351" name="Rectangle: Rounded Corners 26"/>
            <p:cNvSpPr/>
            <p:nvPr/>
          </p:nvSpPr>
          <p:spPr>
            <a:xfrm>
              <a:off x="0" y="0"/>
              <a:ext cx="2944474" cy="1061535"/>
            </a:xfrm>
            <a:prstGeom prst="rect">
              <a:avLst/>
            </a:prstGeom>
            <a:solidFill>
              <a:srgbClr val="D1D7D0"/>
            </a:solidFill>
            <a:ln w="25400" cap="flat">
              <a:solidFill>
                <a:srgbClr val="FFFFFF"/>
              </a:solidFill>
              <a:prstDash val="solid"/>
              <a:round/>
            </a:ln>
            <a:effectLst/>
          </p:spPr>
          <p:txBody>
            <a:bodyPr wrap="square" lIns="45719" tIns="45719" rIns="45719" bIns="45719" numCol="1" anchor="ctr">
              <a:noAutofit/>
            </a:bodyPr>
            <a:lstStyle/>
            <a:p>
              <a:pPr algn="ctr">
                <a:defRPr sz="4400">
                  <a:blipFill rotWithShape="1">
                    <a:blip r:embed="rId8"/>
                    <a:srcRect/>
                    <a:tile tx="0" ty="0" sx="100000" sy="100000" flip="none" algn="tl"/>
                  </a:blipFill>
                  <a:latin typeface="Avenir Heavy"/>
                  <a:ea typeface="Avenir Heavy"/>
                  <a:cs typeface="Avenir Heavy"/>
                  <a:sym typeface="Avenir Heavy"/>
                </a:defRPr>
              </a:pPr>
              <a:endParaRPr>
                <a:latin typeface="Avenir Light" panose="020B0402020203020204" pitchFamily="34" charset="77"/>
              </a:endParaRPr>
            </a:p>
          </p:txBody>
        </p:sp>
        <p:sp>
          <p:nvSpPr>
            <p:cNvPr id="1352" name="Shape"/>
            <p:cNvSpPr/>
            <p:nvPr/>
          </p:nvSpPr>
          <p:spPr>
            <a:xfrm>
              <a:off x="1082727" y="141258"/>
              <a:ext cx="779019" cy="779018"/>
            </a:xfrm>
            <a:custGeom>
              <a:avLst/>
              <a:gdLst/>
              <a:ahLst/>
              <a:cxnLst>
                <a:cxn ang="0">
                  <a:pos x="wd2" y="hd2"/>
                </a:cxn>
                <a:cxn ang="5400000">
                  <a:pos x="wd2" y="hd2"/>
                </a:cxn>
                <a:cxn ang="10800000">
                  <a:pos x="wd2" y="hd2"/>
                </a:cxn>
                <a:cxn ang="16200000">
                  <a:pos x="wd2" y="hd2"/>
                </a:cxn>
              </a:cxnLst>
              <a:rect l="0" t="0" r="r" b="b"/>
              <a:pathLst>
                <a:path w="21600" h="21600" extrusionOk="0">
                  <a:moveTo>
                    <a:pt x="2408" y="0"/>
                  </a:moveTo>
                  <a:cubicBezTo>
                    <a:pt x="1744" y="0"/>
                    <a:pt x="1142" y="270"/>
                    <a:pt x="706" y="706"/>
                  </a:cubicBezTo>
                  <a:cubicBezTo>
                    <a:pt x="270" y="1142"/>
                    <a:pt x="0" y="1744"/>
                    <a:pt x="0" y="2408"/>
                  </a:cubicBezTo>
                  <a:lnTo>
                    <a:pt x="0" y="19192"/>
                  </a:lnTo>
                  <a:cubicBezTo>
                    <a:pt x="0" y="19856"/>
                    <a:pt x="270" y="20458"/>
                    <a:pt x="706" y="20894"/>
                  </a:cubicBezTo>
                  <a:cubicBezTo>
                    <a:pt x="1142" y="21330"/>
                    <a:pt x="1744" y="21600"/>
                    <a:pt x="2408" y="21600"/>
                  </a:cubicBezTo>
                  <a:lnTo>
                    <a:pt x="19192" y="21600"/>
                  </a:lnTo>
                  <a:cubicBezTo>
                    <a:pt x="19856" y="21600"/>
                    <a:pt x="20458" y="21330"/>
                    <a:pt x="20894" y="20894"/>
                  </a:cubicBezTo>
                  <a:cubicBezTo>
                    <a:pt x="21330" y="20458"/>
                    <a:pt x="21600" y="19856"/>
                    <a:pt x="21600" y="19192"/>
                  </a:cubicBezTo>
                  <a:lnTo>
                    <a:pt x="21600" y="2408"/>
                  </a:lnTo>
                  <a:cubicBezTo>
                    <a:pt x="21600" y="1744"/>
                    <a:pt x="21330" y="1142"/>
                    <a:pt x="20894" y="706"/>
                  </a:cubicBezTo>
                  <a:cubicBezTo>
                    <a:pt x="20458" y="270"/>
                    <a:pt x="19856" y="0"/>
                    <a:pt x="19192" y="0"/>
                  </a:cubicBezTo>
                  <a:lnTo>
                    <a:pt x="2408" y="0"/>
                  </a:lnTo>
                  <a:close/>
                  <a:moveTo>
                    <a:pt x="2408" y="913"/>
                  </a:moveTo>
                  <a:lnTo>
                    <a:pt x="19192" y="913"/>
                  </a:lnTo>
                  <a:cubicBezTo>
                    <a:pt x="19605" y="913"/>
                    <a:pt x="19979" y="1080"/>
                    <a:pt x="20249" y="1351"/>
                  </a:cubicBezTo>
                  <a:cubicBezTo>
                    <a:pt x="20520" y="1621"/>
                    <a:pt x="20687" y="1995"/>
                    <a:pt x="20687" y="2408"/>
                  </a:cubicBezTo>
                  <a:lnTo>
                    <a:pt x="20687" y="19192"/>
                  </a:lnTo>
                  <a:cubicBezTo>
                    <a:pt x="20687" y="19605"/>
                    <a:pt x="20520" y="19979"/>
                    <a:pt x="20249" y="20249"/>
                  </a:cubicBezTo>
                  <a:cubicBezTo>
                    <a:pt x="19979" y="20520"/>
                    <a:pt x="19605" y="20687"/>
                    <a:pt x="19192" y="20687"/>
                  </a:cubicBezTo>
                  <a:lnTo>
                    <a:pt x="2408" y="20687"/>
                  </a:lnTo>
                  <a:cubicBezTo>
                    <a:pt x="1995" y="20687"/>
                    <a:pt x="1621" y="20520"/>
                    <a:pt x="1351" y="20249"/>
                  </a:cubicBezTo>
                  <a:cubicBezTo>
                    <a:pt x="1080" y="19979"/>
                    <a:pt x="913" y="19605"/>
                    <a:pt x="913" y="19192"/>
                  </a:cubicBezTo>
                  <a:lnTo>
                    <a:pt x="913" y="2408"/>
                  </a:lnTo>
                  <a:cubicBezTo>
                    <a:pt x="913" y="1995"/>
                    <a:pt x="1080" y="1621"/>
                    <a:pt x="1351" y="1351"/>
                  </a:cubicBezTo>
                  <a:cubicBezTo>
                    <a:pt x="1621" y="1080"/>
                    <a:pt x="1995" y="913"/>
                    <a:pt x="2408" y="913"/>
                  </a:cubicBezTo>
                  <a:close/>
                  <a:moveTo>
                    <a:pt x="10800" y="1971"/>
                  </a:moveTo>
                  <a:cubicBezTo>
                    <a:pt x="5924" y="1971"/>
                    <a:pt x="1971" y="5924"/>
                    <a:pt x="1971" y="10800"/>
                  </a:cubicBezTo>
                  <a:cubicBezTo>
                    <a:pt x="1971" y="15676"/>
                    <a:pt x="5924" y="19629"/>
                    <a:pt x="10800" y="19629"/>
                  </a:cubicBezTo>
                  <a:cubicBezTo>
                    <a:pt x="15676" y="19629"/>
                    <a:pt x="19629" y="15676"/>
                    <a:pt x="19629" y="10800"/>
                  </a:cubicBezTo>
                  <a:cubicBezTo>
                    <a:pt x="19629" y="5924"/>
                    <a:pt x="15676" y="1971"/>
                    <a:pt x="10800" y="1971"/>
                  </a:cubicBezTo>
                  <a:close/>
                  <a:moveTo>
                    <a:pt x="4379" y="9477"/>
                  </a:moveTo>
                  <a:lnTo>
                    <a:pt x="17221" y="9477"/>
                  </a:lnTo>
                  <a:lnTo>
                    <a:pt x="17221" y="12123"/>
                  </a:lnTo>
                  <a:lnTo>
                    <a:pt x="4379" y="12123"/>
                  </a:lnTo>
                  <a:lnTo>
                    <a:pt x="4379" y="9477"/>
                  </a:lnTo>
                  <a:close/>
                </a:path>
              </a:pathLst>
            </a:custGeom>
            <a:solidFill>
              <a:srgbClr val="FFFFFF"/>
            </a:solidFill>
            <a:ln w="25400" cap="flat">
              <a:solidFill>
                <a:srgbClr val="FFFFFF"/>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grpSp>
      <p:grpSp>
        <p:nvGrpSpPr>
          <p:cNvPr id="1361" name="Group"/>
          <p:cNvGrpSpPr/>
          <p:nvPr/>
        </p:nvGrpSpPr>
        <p:grpSpPr>
          <a:xfrm>
            <a:off x="845907" y="4679592"/>
            <a:ext cx="3128092" cy="1208652"/>
            <a:chOff x="0" y="0"/>
            <a:chExt cx="3128090" cy="1208651"/>
          </a:xfrm>
        </p:grpSpPr>
        <p:grpSp>
          <p:nvGrpSpPr>
            <p:cNvPr id="1356" name="Rectangle: Rounded Corners 22"/>
            <p:cNvGrpSpPr/>
            <p:nvPr/>
          </p:nvGrpSpPr>
          <p:grpSpPr>
            <a:xfrm>
              <a:off x="0" y="94050"/>
              <a:ext cx="2916496" cy="1034587"/>
              <a:chOff x="0" y="0"/>
              <a:chExt cx="2916495" cy="1034586"/>
            </a:xfrm>
          </p:grpSpPr>
          <p:sp>
            <p:nvSpPr>
              <p:cNvPr id="1354" name="Rectangle"/>
              <p:cNvSpPr/>
              <p:nvPr/>
            </p:nvSpPr>
            <p:spPr>
              <a:xfrm>
                <a:off x="0" y="0"/>
                <a:ext cx="2916496" cy="1034587"/>
              </a:xfrm>
              <a:prstGeom prst="rect">
                <a:avLst/>
              </a:prstGeom>
              <a:solidFill>
                <a:srgbClr val="A02B93"/>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55" name="Rectangle"/>
                  <p:cNvSpPr txBox="1"/>
                  <p:nvPr/>
                </p:nvSpPr>
                <p:spPr>
                  <a:xfrm>
                    <a:off x="39124" y="119526"/>
                    <a:ext cx="2838247" cy="795534"/>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ctr">
                    <a:noAutofit/>
                  </a:bodyPr>
                  <a:lstStyle/>
                  <a:p>
                    <a:pPr>
                      <a:defRPr sz="36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3900" b="0" i="0" smtClean="0">
                            <a:solidFill>
                              <a:srgbClr val="FFFFFF"/>
                            </a:solidFill>
                            <a:latin typeface="Cambria Math" panose="02040503050406030204" pitchFamily="18" charset="0"/>
                          </a:rPr>
                          <m:t>f</m:t>
                        </m:r>
                      </m:oMath>
                    </a14:m>
                    <a:endParaRPr>
                      <a:latin typeface="Avenir Light" panose="020B0402020203020204" pitchFamily="34" charset="77"/>
                    </a:endParaRPr>
                  </a:p>
                </p:txBody>
              </p:sp>
            </mc:Choice>
            <mc:Fallback xmlns="">
              <p:sp>
                <p:nvSpPr>
                  <p:cNvPr id="1355" name="Rectangle"/>
                  <p:cNvSpPr txBox="1">
                    <a:spLocks noRot="1" noChangeAspect="1" noMove="1" noResize="1" noEditPoints="1" noAdjustHandles="1" noChangeArrowheads="1" noChangeShapeType="1" noTextEdit="1"/>
                  </p:cNvSpPr>
                  <p:nvPr/>
                </p:nvSpPr>
                <p:spPr>
                  <a:xfrm>
                    <a:off x="39124" y="119526"/>
                    <a:ext cx="2838247" cy="795534"/>
                  </a:xfrm>
                  <a:prstGeom prst="rect">
                    <a:avLst/>
                  </a:prstGeom>
                  <a:blipFill>
                    <a:blip r:embed="rId9"/>
                    <a:stretch>
                      <a:fillRect/>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p:pic>
          <p:nvPicPr>
            <p:cNvPr id="1357" name="Graphic 143" descr="Graphic 143"/>
            <p:cNvPicPr>
              <a:picLocks noChangeAspect="1"/>
            </p:cNvPicPr>
            <p:nvPr/>
          </p:nvPicPr>
          <p:blipFill>
            <a:blip r:embed="rId10"/>
            <a:stretch>
              <a:fillRect/>
            </a:stretch>
          </p:blipFill>
          <p:spPr>
            <a:xfrm rot="5400000">
              <a:off x="128755" y="162489"/>
              <a:ext cx="782492" cy="782492"/>
            </a:xfrm>
            <a:prstGeom prst="rect">
              <a:avLst/>
            </a:prstGeom>
            <a:ln w="12700" cap="flat">
              <a:noFill/>
              <a:miter lim="400000"/>
            </a:ln>
            <a:effectLst/>
          </p:spPr>
        </p:pic>
        <p:pic>
          <p:nvPicPr>
            <p:cNvPr id="1358" name="Graphic 144" descr="Graphic 144"/>
            <p:cNvPicPr>
              <a:picLocks noChangeAspect="1"/>
            </p:cNvPicPr>
            <p:nvPr/>
          </p:nvPicPr>
          <p:blipFill>
            <a:blip r:embed="rId7"/>
            <a:stretch>
              <a:fillRect/>
            </a:stretch>
          </p:blipFill>
          <p:spPr>
            <a:xfrm>
              <a:off x="471522" y="0"/>
              <a:ext cx="1198383" cy="1198383"/>
            </a:xfrm>
            <a:prstGeom prst="rect">
              <a:avLst/>
            </a:prstGeom>
            <a:ln w="12700" cap="flat">
              <a:noFill/>
              <a:miter lim="400000"/>
            </a:ln>
            <a:effectLst/>
          </p:spPr>
        </p:pic>
        <p:pic>
          <p:nvPicPr>
            <p:cNvPr id="1359" name="Graphic 145" descr="Graphic 145"/>
            <p:cNvPicPr>
              <a:picLocks noChangeAspect="1"/>
            </p:cNvPicPr>
            <p:nvPr/>
          </p:nvPicPr>
          <p:blipFill>
            <a:blip r:embed="rId7"/>
            <a:stretch>
              <a:fillRect/>
            </a:stretch>
          </p:blipFill>
          <p:spPr>
            <a:xfrm>
              <a:off x="1195480" y="0"/>
              <a:ext cx="1203518" cy="1203517"/>
            </a:xfrm>
            <a:prstGeom prst="rect">
              <a:avLst/>
            </a:prstGeom>
            <a:ln w="12700" cap="flat">
              <a:noFill/>
              <a:miter lim="400000"/>
            </a:ln>
            <a:effectLst/>
          </p:spPr>
        </p:pic>
        <p:pic>
          <p:nvPicPr>
            <p:cNvPr id="1360" name="Graphic 146" descr="Graphic 146"/>
            <p:cNvPicPr>
              <a:picLocks noChangeAspect="1"/>
            </p:cNvPicPr>
            <p:nvPr/>
          </p:nvPicPr>
          <p:blipFill>
            <a:blip r:embed="rId7"/>
            <a:stretch>
              <a:fillRect/>
            </a:stretch>
          </p:blipFill>
          <p:spPr>
            <a:xfrm>
              <a:off x="1929708" y="10268"/>
              <a:ext cx="1198383" cy="1198384"/>
            </a:xfrm>
            <a:prstGeom prst="rect">
              <a:avLst/>
            </a:prstGeom>
            <a:ln w="12700" cap="flat">
              <a:noFill/>
              <a:miter lim="400000"/>
            </a:ln>
            <a:effectLst/>
          </p:spPr>
        </p:pic>
      </p:grpSp>
      <p:grpSp>
        <p:nvGrpSpPr>
          <p:cNvPr id="1366" name="Group"/>
          <p:cNvGrpSpPr/>
          <p:nvPr/>
        </p:nvGrpSpPr>
        <p:grpSpPr>
          <a:xfrm>
            <a:off x="5178135" y="4721501"/>
            <a:ext cx="2926982" cy="1124835"/>
            <a:chOff x="0" y="0"/>
            <a:chExt cx="2926980" cy="1124833"/>
          </a:xfrm>
        </p:grpSpPr>
        <p:sp>
          <p:nvSpPr>
            <p:cNvPr id="1362" name="Rectangle: Rounded Corners 24"/>
            <p:cNvSpPr/>
            <p:nvPr/>
          </p:nvSpPr>
          <p:spPr>
            <a:xfrm>
              <a:off x="0" y="14667"/>
              <a:ext cx="2926981" cy="1055228"/>
            </a:xfrm>
            <a:prstGeom prst="rect">
              <a:avLst/>
            </a:prstGeom>
            <a:solidFill>
              <a:srgbClr val="0D9ED5"/>
            </a:solidFill>
            <a:ln w="12700" cap="flat">
              <a:noFill/>
              <a:miter lim="400000"/>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grpSp>
          <p:nvGrpSpPr>
            <p:cNvPr id="1365" name="Group"/>
            <p:cNvGrpSpPr/>
            <p:nvPr/>
          </p:nvGrpSpPr>
          <p:grpSpPr>
            <a:xfrm>
              <a:off x="878165" y="0"/>
              <a:ext cx="1093414" cy="1124834"/>
              <a:chOff x="0" y="0"/>
              <a:chExt cx="1093412" cy="1124833"/>
            </a:xfrm>
          </p:grpSpPr>
          <p:pic>
            <p:nvPicPr>
              <p:cNvPr id="1363" name="Graphic 39" descr="Graphic 39"/>
              <p:cNvPicPr>
                <a:picLocks noChangeAspect="1"/>
              </p:cNvPicPr>
              <p:nvPr/>
            </p:nvPicPr>
            <p:blipFill>
              <a:blip r:embed="rId11"/>
              <a:srcRect/>
              <a:stretch>
                <a:fillRect/>
              </a:stretch>
            </p:blipFill>
            <p:spPr>
              <a:xfrm>
                <a:off x="0" y="0"/>
                <a:ext cx="852522" cy="852522"/>
              </a:xfrm>
              <a:prstGeom prst="rect">
                <a:avLst/>
              </a:prstGeom>
              <a:ln w="12700" cap="flat">
                <a:noFill/>
                <a:miter lim="400000"/>
              </a:ln>
              <a:effectLst/>
            </p:spPr>
          </p:pic>
          <p:pic>
            <p:nvPicPr>
              <p:cNvPr id="1364" name="Graphic 41" descr="Graphic 41"/>
              <p:cNvPicPr>
                <a:picLocks noChangeAspect="1"/>
              </p:cNvPicPr>
              <p:nvPr/>
            </p:nvPicPr>
            <p:blipFill>
              <a:blip r:embed="rId11"/>
              <a:stretch>
                <a:fillRect/>
              </a:stretch>
            </p:blipFill>
            <p:spPr>
              <a:xfrm>
                <a:off x="240891" y="272311"/>
                <a:ext cx="852522" cy="852523"/>
              </a:xfrm>
              <a:prstGeom prst="rect">
                <a:avLst/>
              </a:prstGeom>
              <a:ln w="12700" cap="flat">
                <a:noFill/>
                <a:miter lim="400000"/>
              </a:ln>
              <a:effectLst/>
            </p:spPr>
          </p:pic>
        </p:grpSp>
      </p:grpSp>
      <p:grpSp>
        <p:nvGrpSpPr>
          <p:cNvPr id="1369" name="Group"/>
          <p:cNvGrpSpPr/>
          <p:nvPr/>
        </p:nvGrpSpPr>
        <p:grpSpPr>
          <a:xfrm>
            <a:off x="8439726" y="4760782"/>
            <a:ext cx="2917333" cy="1046273"/>
            <a:chOff x="0" y="0"/>
            <a:chExt cx="2917332" cy="1046272"/>
          </a:xfrm>
        </p:grpSpPr>
        <p:sp>
          <p:nvSpPr>
            <p:cNvPr id="1367" name="Rectangle: Rounded Corners 26"/>
            <p:cNvSpPr/>
            <p:nvPr/>
          </p:nvSpPr>
          <p:spPr>
            <a:xfrm>
              <a:off x="0" y="0"/>
              <a:ext cx="2917333" cy="1046273"/>
            </a:xfrm>
            <a:prstGeom prst="rect">
              <a:avLst/>
            </a:prstGeom>
            <a:solidFill>
              <a:srgbClr val="196B24"/>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a:latin typeface="Avenir Light" panose="020B0402020203020204" pitchFamily="34" charset="77"/>
              </a:endParaRPr>
            </a:p>
          </p:txBody>
        </p:sp>
        <p:sp>
          <p:nvSpPr>
            <p:cNvPr id="1368" name="Add"/>
            <p:cNvSpPr/>
            <p:nvPr/>
          </p:nvSpPr>
          <p:spPr>
            <a:xfrm>
              <a:off x="1015378" y="79848"/>
              <a:ext cx="886576" cy="886576"/>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9533" y="3765"/>
                  </a:moveTo>
                  <a:lnTo>
                    <a:pt x="12065" y="3765"/>
                  </a:lnTo>
                  <a:cubicBezTo>
                    <a:pt x="12100" y="3765"/>
                    <a:pt x="12129" y="3794"/>
                    <a:pt x="12129" y="3830"/>
                  </a:cubicBezTo>
                  <a:lnTo>
                    <a:pt x="12129" y="9407"/>
                  </a:lnTo>
                  <a:cubicBezTo>
                    <a:pt x="12129" y="9442"/>
                    <a:pt x="12157" y="9471"/>
                    <a:pt x="12192" y="9471"/>
                  </a:cubicBezTo>
                  <a:lnTo>
                    <a:pt x="17769" y="9471"/>
                  </a:lnTo>
                  <a:cubicBezTo>
                    <a:pt x="17804" y="9471"/>
                    <a:pt x="17833" y="9500"/>
                    <a:pt x="17833" y="9535"/>
                  </a:cubicBezTo>
                  <a:lnTo>
                    <a:pt x="17835" y="12067"/>
                  </a:lnTo>
                  <a:cubicBezTo>
                    <a:pt x="17835" y="12102"/>
                    <a:pt x="17806" y="12129"/>
                    <a:pt x="17770" y="12129"/>
                  </a:cubicBezTo>
                  <a:lnTo>
                    <a:pt x="12193" y="12129"/>
                  </a:lnTo>
                  <a:cubicBezTo>
                    <a:pt x="12158" y="12129"/>
                    <a:pt x="12129" y="12158"/>
                    <a:pt x="12129" y="12193"/>
                  </a:cubicBezTo>
                  <a:lnTo>
                    <a:pt x="12129" y="17770"/>
                  </a:lnTo>
                  <a:cubicBezTo>
                    <a:pt x="12129" y="17806"/>
                    <a:pt x="12100" y="17835"/>
                    <a:pt x="12065" y="17835"/>
                  </a:cubicBezTo>
                  <a:lnTo>
                    <a:pt x="9533" y="17835"/>
                  </a:lnTo>
                  <a:cubicBezTo>
                    <a:pt x="9498" y="17835"/>
                    <a:pt x="9471" y="17806"/>
                    <a:pt x="9471" y="17770"/>
                  </a:cubicBezTo>
                  <a:lnTo>
                    <a:pt x="9471" y="12193"/>
                  </a:lnTo>
                  <a:cubicBezTo>
                    <a:pt x="9471" y="12158"/>
                    <a:pt x="9442" y="12131"/>
                    <a:pt x="9407" y="12131"/>
                  </a:cubicBezTo>
                  <a:lnTo>
                    <a:pt x="3828" y="12131"/>
                  </a:lnTo>
                  <a:cubicBezTo>
                    <a:pt x="3793" y="12131"/>
                    <a:pt x="3765" y="12102"/>
                    <a:pt x="3765" y="12067"/>
                  </a:cubicBezTo>
                  <a:lnTo>
                    <a:pt x="3765" y="9535"/>
                  </a:lnTo>
                  <a:cubicBezTo>
                    <a:pt x="3765" y="9500"/>
                    <a:pt x="3793" y="9471"/>
                    <a:pt x="3828" y="9471"/>
                  </a:cubicBezTo>
                  <a:lnTo>
                    <a:pt x="9407" y="9471"/>
                  </a:lnTo>
                  <a:cubicBezTo>
                    <a:pt x="9442" y="9471"/>
                    <a:pt x="9469" y="9443"/>
                    <a:pt x="9469" y="9408"/>
                  </a:cubicBezTo>
                  <a:lnTo>
                    <a:pt x="9469" y="3830"/>
                  </a:lnTo>
                  <a:cubicBezTo>
                    <a:pt x="9469" y="3794"/>
                    <a:pt x="9498" y="3765"/>
                    <a:pt x="9533" y="3765"/>
                  </a:cubicBezTo>
                  <a:close/>
                </a:path>
              </a:pathLst>
            </a:cu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grpSp>
      <p:grpSp>
        <p:nvGrpSpPr>
          <p:cNvPr id="2" name="Group 1">
            <a:extLst>
              <a:ext uri="{FF2B5EF4-FFF2-40B4-BE49-F238E27FC236}">
                <a16:creationId xmlns:a16="http://schemas.microsoft.com/office/drawing/2014/main" id="{AD93B691-8161-16B2-7054-D63596440185}"/>
              </a:ext>
            </a:extLst>
          </p:cNvPr>
          <p:cNvGrpSpPr/>
          <p:nvPr/>
        </p:nvGrpSpPr>
        <p:grpSpPr>
          <a:xfrm rot="20786374">
            <a:off x="8499599" y="4626112"/>
            <a:ext cx="2784893" cy="1325880"/>
            <a:chOff x="8440635" y="3358260"/>
            <a:chExt cx="2784893" cy="1325880"/>
          </a:xfrm>
        </p:grpSpPr>
        <p:sp>
          <p:nvSpPr>
            <p:cNvPr id="3" name="Rectangle: Rounded Corners 26">
              <a:extLst>
                <a:ext uri="{FF2B5EF4-FFF2-40B4-BE49-F238E27FC236}">
                  <a16:creationId xmlns:a16="http://schemas.microsoft.com/office/drawing/2014/main" id="{8E05763C-0965-53D7-1008-7BE32B1185FE}"/>
                </a:ext>
              </a:extLst>
            </p:cNvPr>
            <p:cNvSpPr/>
            <p:nvPr/>
          </p:nvSpPr>
          <p:spPr>
            <a:xfrm rot="795176">
              <a:off x="8440635" y="3358260"/>
              <a:ext cx="2784893" cy="1325880"/>
            </a:xfrm>
            <a:prstGeom prst="ellipse">
              <a:avLst/>
            </a:prstGeom>
            <a:solidFill>
              <a:srgbClr val="C00000"/>
            </a:solidFill>
            <a:ln w="12700" cap="flat">
              <a:noFill/>
              <a:miter lim="400000"/>
            </a:ln>
            <a:effectLst/>
          </p:spPr>
          <p:txBody>
            <a:bodyPr wrap="square" lIns="45719" tIns="45719" rIns="45719" bIns="45719" numCol="1" anchor="ctr">
              <a:noAutofit/>
            </a:bodyPr>
            <a:lstStyle/>
            <a:p>
              <a:pPr algn="ctr">
                <a:defRPr sz="4400">
                  <a:solidFill>
                    <a:srgbClr val="3B7F23"/>
                  </a:solidFill>
                  <a:latin typeface="Avenir Heavy"/>
                  <a:ea typeface="Avenir Heavy"/>
                  <a:cs typeface="Avenir Heavy"/>
                  <a:sym typeface="Avenir Heavy"/>
                </a:defRPr>
              </a:pPr>
              <a:endParaRPr dirty="0">
                <a:latin typeface="Avenir Light" panose="020B0402020203020204" pitchFamily="34" charset="77"/>
              </a:endParaRPr>
            </a:p>
          </p:txBody>
        </p:sp>
        <p:grpSp>
          <p:nvGrpSpPr>
            <p:cNvPr id="4" name="Group">
              <a:extLst>
                <a:ext uri="{FF2B5EF4-FFF2-40B4-BE49-F238E27FC236}">
                  <a16:creationId xmlns:a16="http://schemas.microsoft.com/office/drawing/2014/main" id="{E5F492DD-153C-47A5-C068-471EBB8C4315}"/>
                </a:ext>
              </a:extLst>
            </p:cNvPr>
            <p:cNvGrpSpPr/>
            <p:nvPr/>
          </p:nvGrpSpPr>
          <p:grpSpPr>
            <a:xfrm rot="798274">
              <a:off x="9342952" y="3411964"/>
              <a:ext cx="1187084" cy="1202342"/>
              <a:chOff x="0" y="0"/>
              <a:chExt cx="1187083" cy="1202340"/>
            </a:xfrm>
          </p:grpSpPr>
          <p:pic>
            <p:nvPicPr>
              <p:cNvPr id="5" name="Graphic 48" descr="Graphic 48">
                <a:extLst>
                  <a:ext uri="{FF2B5EF4-FFF2-40B4-BE49-F238E27FC236}">
                    <a16:creationId xmlns:a16="http://schemas.microsoft.com/office/drawing/2014/main" id="{EE8A7499-A7C8-C0A2-5217-50FCAA4D2147}"/>
                  </a:ext>
                </a:extLst>
              </p:cNvPr>
              <p:cNvPicPr>
                <a:picLocks noChangeAspect="1"/>
              </p:cNvPicPr>
              <p:nvPr/>
            </p:nvPicPr>
            <p:blipFill>
              <a:blip r:embed="rId7"/>
              <a:stretch>
                <a:fillRect/>
              </a:stretch>
            </p:blipFill>
            <p:spPr>
              <a:xfrm>
                <a:off x="1" y="15258"/>
                <a:ext cx="1187083" cy="1187083"/>
              </a:xfrm>
              <a:prstGeom prst="rect">
                <a:avLst/>
              </a:prstGeom>
              <a:ln w="12700" cap="flat">
                <a:noFill/>
                <a:miter lim="400000"/>
              </a:ln>
              <a:effectLst/>
            </p:spPr>
          </p:pic>
          <p:pic>
            <p:nvPicPr>
              <p:cNvPr id="6" name="Graphic 57" descr="Graphic 57">
                <a:extLst>
                  <a:ext uri="{FF2B5EF4-FFF2-40B4-BE49-F238E27FC236}">
                    <a16:creationId xmlns:a16="http://schemas.microsoft.com/office/drawing/2014/main" id="{62EFB3B8-6334-3A0F-92C4-ED945D3EF03B}"/>
                  </a:ext>
                </a:extLst>
              </p:cNvPr>
              <p:cNvPicPr>
                <a:picLocks noChangeAspect="1"/>
              </p:cNvPicPr>
              <p:nvPr/>
            </p:nvPicPr>
            <p:blipFill>
              <a:blip r:embed="rId12"/>
              <a:srcRect/>
              <a:stretch>
                <a:fillRect/>
              </a:stretch>
            </p:blipFill>
            <p:spPr>
              <a:xfrm>
                <a:off x="0" y="0"/>
                <a:ext cx="1187082" cy="1187082"/>
              </a:xfrm>
              <a:prstGeom prst="rect">
                <a:avLst/>
              </a:prstGeom>
              <a:ln w="12700" cap="flat">
                <a:noFill/>
                <a:miter lim="400000"/>
              </a:ln>
              <a:effectLst/>
            </p:spPr>
          </p:pic>
        </p:grpSp>
      </p:grpSp>
      <p:cxnSp>
        <p:nvCxnSpPr>
          <p:cNvPr id="7" name="Straight Connector 6">
            <a:extLst>
              <a:ext uri="{FF2B5EF4-FFF2-40B4-BE49-F238E27FC236}">
                <a16:creationId xmlns:a16="http://schemas.microsoft.com/office/drawing/2014/main" id="{4EB648D6-466F-F05F-9A67-9CB1D4B38787}"/>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custDataLst>
      <p:tags r:id="rId1"/>
    </p:custDataLst>
    <p:extLst>
      <p:ext uri="{BB962C8B-B14F-4D97-AF65-F5344CB8AC3E}">
        <p14:creationId xmlns:p14="http://schemas.microsoft.com/office/powerpoint/2010/main" val="4269880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1361"/>
                                        </p:tgtEl>
                                        <p:attrNameLst>
                                          <p:attrName>style.visibility</p:attrName>
                                        </p:attrNameLst>
                                      </p:cBhvr>
                                      <p:to>
                                        <p:strVal val="visible"/>
                                      </p:to>
                                    </p:set>
                                    <p:animEffect transition="in" filter="fade">
                                      <p:cBhvr>
                                        <p:cTn id="7" dur="250"/>
                                        <p:tgtEl>
                                          <p:spTgt spid="13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0" nodeType="clickEffect">
                                  <p:stCondLst>
                                    <p:cond delay="0"/>
                                  </p:stCondLst>
                                  <p:iterate>
                                    <p:tmAbs val="0"/>
                                  </p:iterate>
                                  <p:childTnLst>
                                    <p:set>
                                      <p:cBhvr>
                                        <p:cTn id="11" fill="hold"/>
                                        <p:tgtEl>
                                          <p:spTgt spid="1366"/>
                                        </p:tgtEl>
                                        <p:attrNameLst>
                                          <p:attrName>style.visibility</p:attrName>
                                        </p:attrNameLst>
                                      </p:cBhvr>
                                      <p:to>
                                        <p:strVal val="visible"/>
                                      </p:to>
                                    </p:set>
                                    <p:animEffect transition="in" filter="fade">
                                      <p:cBhvr>
                                        <p:cTn id="12" dur="250"/>
                                        <p:tgtEl>
                                          <p:spTgt spid="13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369"/>
                                        </p:tgtEl>
                                        <p:attrNameLst>
                                          <p:attrName>style.visibility</p:attrName>
                                        </p:attrNameLst>
                                      </p:cBhvr>
                                      <p:to>
                                        <p:strVal val="visible"/>
                                      </p:to>
                                    </p:set>
                                    <p:animEffect transition="in" filter="fade">
                                      <p:cBhvr>
                                        <p:cTn id="17" dur="250"/>
                                        <p:tgtEl>
                                          <p:spTgt spid="136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1" grpId="0" animBg="1" advAuto="0"/>
      <p:bldP spid="1366" grpId="0" animBg="1" advAuto="0"/>
      <p:bldP spid="1369" grpId="0" animBg="1" advAuto="0"/>
    </p:bldLst>
  </p:timing>
  <p:extLst>
    <p:ext uri="{6950BFC3-D8DA-4A85-94F7-54DA5524770B}">
      <p188:commentRel xmlns:p188="http://schemas.microsoft.com/office/powerpoint/2018/8/main" r:id="rId4"/>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E498360-7A6A-9CAD-4279-C5BE19B0BEB4}"/>
              </a:ext>
            </a:extLst>
          </p:cNvPr>
          <p:cNvCxnSpPr>
            <a:cxnSpLocks/>
          </p:cNvCxnSpPr>
          <p:nvPr/>
        </p:nvCxnSpPr>
        <p:spPr>
          <a:xfrm>
            <a:off x="4462272" y="2105918"/>
            <a:ext cx="0" cy="3931920"/>
          </a:xfrm>
          <a:prstGeom prst="line">
            <a:avLst/>
          </a:prstGeom>
          <a:ln w="28575" cap="flat" cmpd="sng" algn="ctr">
            <a:solidFill>
              <a:schemeClr val="bg2">
                <a:lumMod val="5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80" name="Title 1"/>
          <p:cNvSpPr txBox="1">
            <a:spLocks noGrp="1"/>
          </p:cNvSpPr>
          <p:nvPr>
            <p:ph type="title"/>
          </p:nvPr>
        </p:nvSpPr>
        <p:spPr>
          <a:prstGeom prst="rect">
            <a:avLst/>
          </a:prstGeom>
        </p:spPr>
        <p:txBody>
          <a:bodyPr/>
          <a:lstStyle/>
          <a:p>
            <a:r>
              <a:rPr>
                <a:latin typeface="Avenir Light" panose="020B0402020203020204" pitchFamily="34" charset="77"/>
              </a:rPr>
              <a:t>Consensus is an Insurance Policy</a:t>
            </a:r>
          </a:p>
        </p:txBody>
      </p:sp>
      <p:sp>
        <p:nvSpPr>
          <p:cNvPr id="1381" name="Slide Number Placeholder 3"/>
          <p:cNvSpPr txBox="1">
            <a:spLocks noGrp="1"/>
          </p:cNvSpPr>
          <p:nvPr>
            <p:ph type="sldNum" sz="quarter" idx="4294967295"/>
          </p:nvPr>
        </p:nvSpPr>
        <p:spPr>
          <a:xfrm>
            <a:off x="11181319" y="6400413"/>
            <a:ext cx="17248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18</a:t>
            </a:fld>
            <a:endParaRPr>
              <a:latin typeface="Avenir Light" panose="020B0402020203020204" pitchFamily="34" charset="77"/>
            </a:endParaRPr>
          </a:p>
        </p:txBody>
      </p:sp>
      <p:grpSp>
        <p:nvGrpSpPr>
          <p:cNvPr id="1384" name="Group"/>
          <p:cNvGrpSpPr/>
          <p:nvPr/>
        </p:nvGrpSpPr>
        <p:grpSpPr>
          <a:xfrm>
            <a:off x="838200" y="1970141"/>
            <a:ext cx="2917334" cy="4151090"/>
            <a:chOff x="0" y="-12357"/>
            <a:chExt cx="2917333" cy="4151090"/>
          </a:xfrm>
        </p:grpSpPr>
        <p:sp>
          <p:nvSpPr>
            <p:cNvPr id="1382" name="Fault Model"/>
            <p:cNvSpPr/>
            <p:nvPr/>
          </p:nvSpPr>
          <p:spPr>
            <a:xfrm>
              <a:off x="0" y="-12357"/>
              <a:ext cx="2917333" cy="1166933"/>
            </a:xfrm>
            <a:prstGeom prst="rect">
              <a:avLst/>
            </a:prstGeom>
            <a:solidFill>
              <a:srgbClr val="A02B93">
                <a:alpha val="50196"/>
              </a:srgbClr>
            </a:solidFill>
            <a:ln w="19050" cap="flat">
              <a:solidFill>
                <a:schemeClr val="bg1"/>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1100"/>
                </a:spcBef>
                <a:defRPr sz="3600">
                  <a:solidFill>
                    <a:srgbClr val="FFFFFF"/>
                  </a:solidFill>
                  <a:latin typeface="+mn-lt"/>
                  <a:ea typeface="+mn-ea"/>
                  <a:cs typeface="+mn-cs"/>
                  <a:sym typeface="Avenir Book"/>
                </a:defRPr>
              </a:lvl1pPr>
            </a:lstStyle>
            <a:p>
              <a:r>
                <a:rPr dirty="0">
                  <a:latin typeface="Avenir Light" panose="020B0402020203020204" pitchFamily="34" charset="77"/>
                </a:rPr>
                <a:t>Fault Model</a:t>
              </a:r>
            </a:p>
          </p:txBody>
        </p:sp>
        <p:sp>
          <p:nvSpPr>
            <p:cNvPr id="1383" name="Rectangle"/>
            <p:cNvSpPr/>
            <p:nvPr/>
          </p:nvSpPr>
          <p:spPr>
            <a:xfrm>
              <a:off x="0" y="1166933"/>
              <a:ext cx="2917333" cy="2971800"/>
            </a:xfrm>
            <a:prstGeom prst="rect">
              <a:avLst/>
            </a:prstGeom>
            <a:solidFill>
              <a:srgbClr val="DFCBDB">
                <a:alpha val="90000"/>
              </a:srgbClr>
            </a:solidFill>
            <a:ln w="19050" cap="flat">
              <a:solidFill>
                <a:schemeClr val="bg1"/>
              </a:solidFill>
              <a:prstDash val="solid"/>
              <a:miter lim="800000"/>
            </a:ln>
            <a:effectLst/>
          </p:spPr>
          <p:txBody>
            <a:bodyPr wrap="square" lIns="45719" tIns="45719" rIns="45719" bIns="45719" numCol="1" anchor="t">
              <a:noAutofit/>
            </a:bodyPr>
            <a:lstStyle/>
            <a:p>
              <a:pPr defTabSz="914400">
                <a:lnSpc>
                  <a:spcPct val="90000"/>
                </a:lnSpc>
                <a:spcBef>
                  <a:spcPts val="1000"/>
                </a:spcBef>
                <a:defRPr sz="2800">
                  <a:latin typeface="+mn-lt"/>
                  <a:ea typeface="+mn-ea"/>
                  <a:cs typeface="+mn-cs"/>
                  <a:sym typeface="Avenir Book"/>
                </a:defRPr>
              </a:pPr>
              <a:endParaRPr>
                <a:latin typeface="Avenir Light" panose="020B0402020203020204" pitchFamily="34" charset="77"/>
              </a:endParaRPr>
            </a:p>
          </p:txBody>
        </p:sp>
      </p:grpSp>
      <p:grpSp>
        <p:nvGrpSpPr>
          <p:cNvPr id="1387" name="Group"/>
          <p:cNvGrpSpPr/>
          <p:nvPr/>
        </p:nvGrpSpPr>
        <p:grpSpPr>
          <a:xfrm>
            <a:off x="5178135" y="1985582"/>
            <a:ext cx="2917334" cy="4138732"/>
            <a:chOff x="0" y="0"/>
            <a:chExt cx="2917333" cy="4138732"/>
          </a:xfrm>
        </p:grpSpPr>
        <p:sp>
          <p:nvSpPr>
            <p:cNvPr id="1385" name="Performance and Cost"/>
            <p:cNvSpPr/>
            <p:nvPr/>
          </p:nvSpPr>
          <p:spPr>
            <a:xfrm>
              <a:off x="0" y="0"/>
              <a:ext cx="2917333" cy="1166933"/>
            </a:xfrm>
            <a:prstGeom prst="rect">
              <a:avLst/>
            </a:prstGeom>
            <a:solidFill>
              <a:srgbClr val="0F9ED5">
                <a:alpha val="50000"/>
              </a:srgbClr>
            </a:solidFill>
            <a:ln w="19050" cap="flat">
              <a:solidFill>
                <a:schemeClr val="bg1"/>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p>
              <a:pPr algn="ctr" defTabSz="2711450">
                <a:lnSpc>
                  <a:spcPct val="90000"/>
                </a:lnSpc>
                <a:spcBef>
                  <a:spcPts val="700"/>
                </a:spcBef>
                <a:defRPr sz="3600">
                  <a:solidFill>
                    <a:srgbClr val="FFFFFF"/>
                  </a:solidFill>
                  <a:latin typeface="+mn-lt"/>
                  <a:ea typeface="+mn-ea"/>
                  <a:cs typeface="+mn-cs"/>
                  <a:sym typeface="Avenir Book"/>
                </a:defRPr>
              </a:pPr>
              <a:r>
                <a:rPr dirty="0">
                  <a:latin typeface="Avenir Light" panose="020B0402020203020204" pitchFamily="34" charset="77"/>
                </a:rPr>
                <a:t>Performance</a:t>
              </a:r>
              <a:br>
                <a:rPr dirty="0">
                  <a:latin typeface="Avenir Light" panose="020B0402020203020204" pitchFamily="34" charset="77"/>
                </a:rPr>
              </a:br>
              <a:r>
                <a:rPr dirty="0">
                  <a:latin typeface="Avenir Light" panose="020B0402020203020204" pitchFamily="34" charset="77"/>
                </a:rPr>
                <a:t>and Cost</a:t>
              </a:r>
            </a:p>
          </p:txBody>
        </p:sp>
        <p:sp>
          <p:nvSpPr>
            <p:cNvPr id="1386" name="Rectangle"/>
            <p:cNvSpPr/>
            <p:nvPr/>
          </p:nvSpPr>
          <p:spPr>
            <a:xfrm>
              <a:off x="0" y="1166932"/>
              <a:ext cx="2917333" cy="2971800"/>
            </a:xfrm>
            <a:prstGeom prst="rect">
              <a:avLst/>
            </a:prstGeom>
            <a:solidFill>
              <a:srgbClr val="CADEEF">
                <a:alpha val="90000"/>
              </a:srgbClr>
            </a:solidFill>
            <a:ln w="19050" cap="flat">
              <a:solidFill>
                <a:srgbClr val="CADEEF">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90" name="Group"/>
          <p:cNvGrpSpPr/>
          <p:nvPr/>
        </p:nvGrpSpPr>
        <p:grpSpPr>
          <a:xfrm>
            <a:off x="8439726" y="1982498"/>
            <a:ext cx="2917334" cy="4138732"/>
            <a:chOff x="0" y="0"/>
            <a:chExt cx="2917333" cy="4138732"/>
          </a:xfrm>
        </p:grpSpPr>
        <p:sp>
          <p:nvSpPr>
            <p:cNvPr id="1388" name="Guarantees"/>
            <p:cNvSpPr/>
            <p:nvPr/>
          </p:nvSpPr>
          <p:spPr>
            <a:xfrm>
              <a:off x="0" y="0"/>
              <a:ext cx="2917333" cy="1166933"/>
            </a:xfrm>
            <a:prstGeom prst="rect">
              <a:avLst/>
            </a:prstGeom>
            <a:solidFill>
              <a:srgbClr val="196B24">
                <a:alpha val="50000"/>
              </a:srgbClr>
            </a:solidFill>
            <a:ln w="19050" cap="flat">
              <a:solidFill>
                <a:schemeClr val="bg1"/>
              </a:solidFill>
              <a:prstDash val="solid"/>
              <a:miter lim="8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dirty="0">
                  <a:latin typeface="Avenir Light" panose="020B0402020203020204" pitchFamily="34" charset="77"/>
                </a:rPr>
                <a:t>Guarantees</a:t>
              </a:r>
            </a:p>
          </p:txBody>
        </p:sp>
        <p:sp>
          <p:nvSpPr>
            <p:cNvPr id="1389" name="Rectangle"/>
            <p:cNvSpPr/>
            <p:nvPr/>
          </p:nvSpPr>
          <p:spPr>
            <a:xfrm>
              <a:off x="0" y="1166932"/>
              <a:ext cx="2917333" cy="2971800"/>
            </a:xfrm>
            <a:prstGeom prst="rect">
              <a:avLst/>
            </a:prstGeom>
            <a:solidFill>
              <a:srgbClr val="CBD3CB">
                <a:alpha val="90000"/>
              </a:srgbClr>
            </a:solidFill>
            <a:ln w="19050" cap="flat">
              <a:solidFill>
                <a:srgbClr val="CBD3CB">
                  <a:alpha val="90000"/>
                </a:srgbClr>
              </a:solidFill>
              <a:prstDash val="solid"/>
              <a:miter lim="800000"/>
            </a:ln>
            <a:effectLst/>
          </p:spPr>
          <p:txBody>
            <a:bodyPr wrap="square" lIns="45719" tIns="45719" rIns="45719" bIns="45719" numCol="1" anchor="t">
              <a:noAutofit/>
            </a:bodyPr>
            <a:lstStyle/>
            <a:p>
              <a:pPr>
                <a:defRPr>
                  <a:latin typeface="+mn-lt"/>
                  <a:ea typeface="+mn-ea"/>
                  <a:cs typeface="+mn-cs"/>
                  <a:sym typeface="Avenir Book"/>
                </a:defRPr>
              </a:pPr>
              <a:endParaRPr>
                <a:latin typeface="Avenir Light" panose="020B0402020203020204" pitchFamily="34" charset="77"/>
              </a:endParaRPr>
            </a:p>
          </p:txBody>
        </p:sp>
      </p:grpSp>
      <p:grpSp>
        <p:nvGrpSpPr>
          <p:cNvPr id="1394" name="Group"/>
          <p:cNvGrpSpPr/>
          <p:nvPr/>
        </p:nvGrpSpPr>
        <p:grpSpPr>
          <a:xfrm>
            <a:off x="5140976" y="3452003"/>
            <a:ext cx="2972018" cy="2392265"/>
            <a:chOff x="0" y="0"/>
            <a:chExt cx="2972017" cy="2392263"/>
          </a:xfrm>
        </p:grpSpPr>
        <p:sp>
          <p:nvSpPr>
            <p:cNvPr id="1391" name="Rectangle: Rounded Corners 24"/>
            <p:cNvSpPr/>
            <p:nvPr/>
          </p:nvSpPr>
          <p:spPr>
            <a:xfrm>
              <a:off x="0" y="0"/>
              <a:ext cx="2972018" cy="1071464"/>
            </a:xfrm>
            <a:prstGeom prst="rect">
              <a:avLst/>
            </a:prstGeom>
            <a:solidFill>
              <a:srgbClr val="D2E1EF"/>
            </a:solidFill>
            <a:ln w="25400"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pic>
          <p:nvPicPr>
            <p:cNvPr id="1392" name="Graphic 30" descr="Graphic 30"/>
            <p:cNvPicPr>
              <a:picLocks noChangeAspect="1"/>
            </p:cNvPicPr>
            <p:nvPr/>
          </p:nvPicPr>
          <p:blipFill>
            <a:blip r:embed="rId4"/>
            <a:srcRect/>
            <a:stretch>
              <a:fillRect/>
            </a:stretch>
          </p:blipFill>
          <p:spPr>
            <a:xfrm>
              <a:off x="905424" y="35659"/>
              <a:ext cx="1070549" cy="1057825"/>
            </a:xfrm>
            <a:prstGeom prst="rect">
              <a:avLst/>
            </a:prstGeom>
            <a:ln w="12700" cap="flat">
              <a:noFill/>
              <a:miter lim="400000"/>
            </a:ln>
            <a:effectLst/>
          </p:spPr>
        </p:pic>
        <p:sp>
          <p:nvSpPr>
            <p:cNvPr id="1393" name="Rectangle: Rounded Corners 24"/>
            <p:cNvSpPr/>
            <p:nvPr/>
          </p:nvSpPr>
          <p:spPr>
            <a:xfrm>
              <a:off x="0" y="1320800"/>
              <a:ext cx="2972018" cy="1071464"/>
            </a:xfrm>
            <a:prstGeom prst="rect">
              <a:avLst/>
            </a:prstGeom>
            <a:solidFill>
              <a:srgbClr val="D2E1EF"/>
            </a:solidFill>
            <a:ln w="25400" cap="flat">
              <a:solidFill>
                <a:srgbClr val="FFFFFF"/>
              </a:solidFill>
              <a:prstDash val="solid"/>
              <a:round/>
            </a:ln>
            <a:effectLst/>
          </p:spPr>
          <p:txBody>
            <a:bodyPr wrap="square" lIns="45719" tIns="45719" rIns="45719" bIns="45719" numCol="1" anchor="ctr">
              <a:noAutofit/>
            </a:bodyPr>
            <a:lstStyle/>
            <a:p>
              <a:pPr algn="ctr">
                <a:defRPr>
                  <a:solidFill>
                    <a:srgbClr val="FFFFFF"/>
                  </a:solidFill>
                  <a:latin typeface="+mn-lt"/>
                  <a:ea typeface="+mn-ea"/>
                  <a:cs typeface="+mn-cs"/>
                  <a:sym typeface="Avenir Book"/>
                </a:defRPr>
              </a:pPr>
              <a:endParaRPr>
                <a:latin typeface="Avenir Light" panose="020B0402020203020204" pitchFamily="34" charset="77"/>
              </a:endParaRPr>
            </a:p>
          </p:txBody>
        </p:sp>
      </p:grpSp>
      <p:grpSp>
        <p:nvGrpSpPr>
          <p:cNvPr id="1400" name="Group"/>
          <p:cNvGrpSpPr/>
          <p:nvPr/>
        </p:nvGrpSpPr>
        <p:grpSpPr>
          <a:xfrm>
            <a:off x="810857" y="3370555"/>
            <a:ext cx="2972020" cy="2461890"/>
            <a:chOff x="0" y="0"/>
            <a:chExt cx="2972019" cy="2461888"/>
          </a:xfrm>
        </p:grpSpPr>
        <p:grpSp>
          <p:nvGrpSpPr>
            <p:cNvPr id="1397" name="Rectangle: Rounded Corners 22"/>
            <p:cNvGrpSpPr/>
            <p:nvPr/>
          </p:nvGrpSpPr>
          <p:grpSpPr>
            <a:xfrm>
              <a:off x="0" y="74105"/>
              <a:ext cx="2972019" cy="1054284"/>
              <a:chOff x="0" y="0"/>
              <a:chExt cx="2972018" cy="1054283"/>
            </a:xfrm>
          </p:grpSpPr>
          <p:sp>
            <p:nvSpPr>
              <p:cNvPr id="1395" name="Rectangle"/>
              <p:cNvSpPr/>
              <p:nvPr/>
            </p:nvSpPr>
            <p:spPr>
              <a:xfrm>
                <a:off x="0" y="0"/>
                <a:ext cx="2972018" cy="1054283"/>
              </a:xfrm>
              <a:prstGeom prst="rect">
                <a:avLst/>
              </a:prstGeom>
              <a:solidFill>
                <a:srgbClr val="DFD1DE"/>
              </a:solidFill>
              <a:ln w="25400" cap="flat">
                <a:solidFill>
                  <a:srgbClr val="FFFFFF"/>
                </a:solidFill>
                <a:prstDash val="solid"/>
                <a:round/>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396" name="Rectangle"/>
                  <p:cNvSpPr txBox="1"/>
                  <p:nvPr/>
                </p:nvSpPr>
                <p:spPr>
                  <a:xfrm>
                    <a:off x="39869" y="121802"/>
                    <a:ext cx="2892279" cy="810678"/>
                  </a:xfrm>
                  <a:prstGeom prst="rect">
                    <a:avLst/>
                  </a:prstGeom>
                  <a:noFill/>
                  <a:ln w="12700" cap="flat">
                    <a:noFill/>
                    <a:miter lim="400000"/>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t">
                    <a:noAutofit/>
                  </a:bodyPr>
                  <a:lstStyle/>
                  <a:p>
                    <a:pPr>
                      <a:defRPr sz="48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3900" b="0" i="0" smtClean="0">
                            <a:solidFill>
                              <a:srgbClr val="FFFFFF"/>
                            </a:solidFill>
                            <a:latin typeface="Cambria Math" panose="02040503050406030204" pitchFamily="18" charset="0"/>
                          </a:rPr>
                          <m:t>f</m:t>
                        </m:r>
                        <m:r>
                          <a:rPr lang="en-US" sz="3900" b="0" i="0" smtClean="0">
                            <a:solidFill>
                              <a:srgbClr val="FFFFFF"/>
                            </a:solidFill>
                            <a:latin typeface="Cambria Math" panose="02040503050406030204" pitchFamily="18" charset="0"/>
                          </a:rPr>
                          <m:t>=0</m:t>
                        </m:r>
                      </m:oMath>
                    </a14:m>
                    <a:endParaRPr sz="3600">
                      <a:latin typeface="Avenir Light" panose="020B0402020203020204" pitchFamily="34" charset="77"/>
                    </a:endParaRPr>
                  </a:p>
                </p:txBody>
              </p:sp>
            </mc:Choice>
            <mc:Fallback xmlns="">
              <p:sp>
                <p:nvSpPr>
                  <p:cNvPr id="1396" name="Rectangle"/>
                  <p:cNvSpPr txBox="1">
                    <a:spLocks noRot="1" noChangeAspect="1" noMove="1" noResize="1" noEditPoints="1" noAdjustHandles="1" noChangeArrowheads="1" noChangeShapeType="1" noTextEdit="1"/>
                  </p:cNvSpPr>
                  <p:nvPr/>
                </p:nvSpPr>
                <p:spPr>
                  <a:xfrm>
                    <a:off x="39869" y="121802"/>
                    <a:ext cx="2892279" cy="810678"/>
                  </a:xfrm>
                  <a:prstGeom prst="rect">
                    <a:avLst/>
                  </a:prstGeom>
                  <a:blipFill>
                    <a:blip r:embed="rId5"/>
                    <a:stretch>
                      <a:fillRect/>
                    </a:stretch>
                  </a:blipFill>
                  <a:ln w="12700" cap="flat">
                    <a:noFill/>
                    <a:miter lim="400000"/>
                  </a:ln>
                  <a:effectLst/>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grpSp>
        <p:pic>
          <p:nvPicPr>
            <p:cNvPr id="1398" name="Graphic 45" descr="Graphic 45"/>
            <p:cNvPicPr>
              <a:picLocks noChangeAspect="1"/>
            </p:cNvPicPr>
            <p:nvPr/>
          </p:nvPicPr>
          <p:blipFill>
            <a:blip r:embed="rId6"/>
            <a:stretch>
              <a:fillRect/>
            </a:stretch>
          </p:blipFill>
          <p:spPr>
            <a:xfrm>
              <a:off x="1492806" y="0"/>
              <a:ext cx="1198727" cy="1198727"/>
            </a:xfrm>
            <a:prstGeom prst="rect">
              <a:avLst/>
            </a:prstGeom>
            <a:ln w="12700" cap="flat">
              <a:noFill/>
              <a:miter lim="400000"/>
            </a:ln>
            <a:effectLst/>
          </p:spPr>
        </p:pic>
        <p:sp>
          <p:nvSpPr>
            <p:cNvPr id="1399" name="Rectangle: Rounded Corners 22"/>
            <p:cNvSpPr/>
            <p:nvPr/>
          </p:nvSpPr>
          <p:spPr>
            <a:xfrm>
              <a:off x="0" y="1407605"/>
              <a:ext cx="2972018" cy="1054283"/>
            </a:xfrm>
            <a:prstGeom prst="rect">
              <a:avLst/>
            </a:prstGeom>
            <a:solidFill>
              <a:srgbClr val="DFD1DE"/>
            </a:solidFill>
            <a:ln w="25400" cap="flat">
              <a:solidFill>
                <a:srgbClr val="FFFFFF"/>
              </a:solidFill>
              <a:prstDash val="solid"/>
              <a:round/>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p:grpSp>
      <p:grpSp>
        <p:nvGrpSpPr>
          <p:cNvPr id="1403" name="Group"/>
          <p:cNvGrpSpPr/>
          <p:nvPr/>
        </p:nvGrpSpPr>
        <p:grpSpPr>
          <a:xfrm>
            <a:off x="8419808" y="3494856"/>
            <a:ext cx="2944475" cy="1061535"/>
            <a:chOff x="0" y="0"/>
            <a:chExt cx="2944473" cy="1061534"/>
          </a:xfrm>
        </p:grpSpPr>
        <p:sp>
          <p:nvSpPr>
            <p:cNvPr id="1401" name="Rectangle: Rounded Corners 26"/>
            <p:cNvSpPr/>
            <p:nvPr/>
          </p:nvSpPr>
          <p:spPr>
            <a:xfrm>
              <a:off x="0" y="0"/>
              <a:ext cx="2944474" cy="1061535"/>
            </a:xfrm>
            <a:prstGeom prst="rect">
              <a:avLst/>
            </a:prstGeom>
            <a:solidFill>
              <a:srgbClr val="D1D7D0"/>
            </a:solidFill>
            <a:ln w="25400" cap="flat">
              <a:solidFill>
                <a:srgbClr val="FFFFFF"/>
              </a:solidFill>
              <a:prstDash val="solid"/>
              <a:round/>
            </a:ln>
            <a:effectLst/>
          </p:spPr>
          <p:txBody>
            <a:bodyPr wrap="square" lIns="45719" tIns="45719" rIns="45719" bIns="45719" numCol="1" anchor="ctr">
              <a:noAutofit/>
            </a:bodyPr>
            <a:lstStyle/>
            <a:p>
              <a:pPr algn="ctr">
                <a:defRPr sz="4400">
                  <a:blipFill rotWithShape="1">
                    <a:blip r:embed="rId7"/>
                    <a:srcRect/>
                    <a:tile tx="0" ty="0" sx="100000" sy="100000" flip="none" algn="tl"/>
                  </a:blipFill>
                  <a:latin typeface="Avenir Heavy"/>
                  <a:ea typeface="Avenir Heavy"/>
                  <a:cs typeface="Avenir Heavy"/>
                  <a:sym typeface="Avenir Heavy"/>
                </a:defRPr>
              </a:pPr>
              <a:endParaRPr>
                <a:latin typeface="Avenir Light" panose="020B0402020203020204" pitchFamily="34" charset="77"/>
              </a:endParaRPr>
            </a:p>
          </p:txBody>
        </p:sp>
        <p:sp>
          <p:nvSpPr>
            <p:cNvPr id="1402" name="Shape"/>
            <p:cNvSpPr/>
            <p:nvPr/>
          </p:nvSpPr>
          <p:spPr>
            <a:xfrm>
              <a:off x="1082727" y="141258"/>
              <a:ext cx="779019" cy="779018"/>
            </a:xfrm>
            <a:custGeom>
              <a:avLst/>
              <a:gdLst/>
              <a:ahLst/>
              <a:cxnLst>
                <a:cxn ang="0">
                  <a:pos x="wd2" y="hd2"/>
                </a:cxn>
                <a:cxn ang="5400000">
                  <a:pos x="wd2" y="hd2"/>
                </a:cxn>
                <a:cxn ang="10800000">
                  <a:pos x="wd2" y="hd2"/>
                </a:cxn>
                <a:cxn ang="16200000">
                  <a:pos x="wd2" y="hd2"/>
                </a:cxn>
              </a:cxnLst>
              <a:rect l="0" t="0" r="r" b="b"/>
              <a:pathLst>
                <a:path w="21600" h="21600" extrusionOk="0">
                  <a:moveTo>
                    <a:pt x="2408" y="0"/>
                  </a:moveTo>
                  <a:cubicBezTo>
                    <a:pt x="1744" y="0"/>
                    <a:pt x="1142" y="270"/>
                    <a:pt x="706" y="706"/>
                  </a:cubicBezTo>
                  <a:cubicBezTo>
                    <a:pt x="270" y="1142"/>
                    <a:pt x="0" y="1744"/>
                    <a:pt x="0" y="2408"/>
                  </a:cubicBezTo>
                  <a:lnTo>
                    <a:pt x="0" y="19192"/>
                  </a:lnTo>
                  <a:cubicBezTo>
                    <a:pt x="0" y="19856"/>
                    <a:pt x="270" y="20458"/>
                    <a:pt x="706" y="20894"/>
                  </a:cubicBezTo>
                  <a:cubicBezTo>
                    <a:pt x="1142" y="21330"/>
                    <a:pt x="1744" y="21600"/>
                    <a:pt x="2408" y="21600"/>
                  </a:cubicBezTo>
                  <a:lnTo>
                    <a:pt x="19192" y="21600"/>
                  </a:lnTo>
                  <a:cubicBezTo>
                    <a:pt x="19856" y="21600"/>
                    <a:pt x="20458" y="21330"/>
                    <a:pt x="20894" y="20894"/>
                  </a:cubicBezTo>
                  <a:cubicBezTo>
                    <a:pt x="21330" y="20458"/>
                    <a:pt x="21600" y="19856"/>
                    <a:pt x="21600" y="19192"/>
                  </a:cubicBezTo>
                  <a:lnTo>
                    <a:pt x="21600" y="2408"/>
                  </a:lnTo>
                  <a:cubicBezTo>
                    <a:pt x="21600" y="1744"/>
                    <a:pt x="21330" y="1142"/>
                    <a:pt x="20894" y="706"/>
                  </a:cubicBezTo>
                  <a:cubicBezTo>
                    <a:pt x="20458" y="270"/>
                    <a:pt x="19856" y="0"/>
                    <a:pt x="19192" y="0"/>
                  </a:cubicBezTo>
                  <a:lnTo>
                    <a:pt x="2408" y="0"/>
                  </a:lnTo>
                  <a:close/>
                  <a:moveTo>
                    <a:pt x="2408" y="913"/>
                  </a:moveTo>
                  <a:lnTo>
                    <a:pt x="19192" y="913"/>
                  </a:lnTo>
                  <a:cubicBezTo>
                    <a:pt x="19605" y="913"/>
                    <a:pt x="19979" y="1080"/>
                    <a:pt x="20249" y="1351"/>
                  </a:cubicBezTo>
                  <a:cubicBezTo>
                    <a:pt x="20520" y="1621"/>
                    <a:pt x="20687" y="1995"/>
                    <a:pt x="20687" y="2408"/>
                  </a:cubicBezTo>
                  <a:lnTo>
                    <a:pt x="20687" y="19192"/>
                  </a:lnTo>
                  <a:cubicBezTo>
                    <a:pt x="20687" y="19605"/>
                    <a:pt x="20520" y="19979"/>
                    <a:pt x="20249" y="20249"/>
                  </a:cubicBezTo>
                  <a:cubicBezTo>
                    <a:pt x="19979" y="20520"/>
                    <a:pt x="19605" y="20687"/>
                    <a:pt x="19192" y="20687"/>
                  </a:cubicBezTo>
                  <a:lnTo>
                    <a:pt x="2408" y="20687"/>
                  </a:lnTo>
                  <a:cubicBezTo>
                    <a:pt x="1995" y="20687"/>
                    <a:pt x="1621" y="20520"/>
                    <a:pt x="1351" y="20249"/>
                  </a:cubicBezTo>
                  <a:cubicBezTo>
                    <a:pt x="1080" y="19979"/>
                    <a:pt x="913" y="19605"/>
                    <a:pt x="913" y="19192"/>
                  </a:cubicBezTo>
                  <a:lnTo>
                    <a:pt x="913" y="2408"/>
                  </a:lnTo>
                  <a:cubicBezTo>
                    <a:pt x="913" y="1995"/>
                    <a:pt x="1080" y="1621"/>
                    <a:pt x="1351" y="1351"/>
                  </a:cubicBezTo>
                  <a:cubicBezTo>
                    <a:pt x="1621" y="1080"/>
                    <a:pt x="1995" y="913"/>
                    <a:pt x="2408" y="913"/>
                  </a:cubicBezTo>
                  <a:close/>
                  <a:moveTo>
                    <a:pt x="10800" y="1971"/>
                  </a:moveTo>
                  <a:cubicBezTo>
                    <a:pt x="5924" y="1971"/>
                    <a:pt x="1971" y="5924"/>
                    <a:pt x="1971" y="10800"/>
                  </a:cubicBezTo>
                  <a:cubicBezTo>
                    <a:pt x="1971" y="15676"/>
                    <a:pt x="5924" y="19629"/>
                    <a:pt x="10800" y="19629"/>
                  </a:cubicBezTo>
                  <a:cubicBezTo>
                    <a:pt x="15676" y="19629"/>
                    <a:pt x="19629" y="15676"/>
                    <a:pt x="19629" y="10800"/>
                  </a:cubicBezTo>
                  <a:cubicBezTo>
                    <a:pt x="19629" y="5924"/>
                    <a:pt x="15676" y="1971"/>
                    <a:pt x="10800" y="1971"/>
                  </a:cubicBezTo>
                  <a:close/>
                  <a:moveTo>
                    <a:pt x="4379" y="9477"/>
                  </a:moveTo>
                  <a:lnTo>
                    <a:pt x="17221" y="9477"/>
                  </a:lnTo>
                  <a:lnTo>
                    <a:pt x="17221" y="12123"/>
                  </a:lnTo>
                  <a:lnTo>
                    <a:pt x="4379" y="12123"/>
                  </a:lnTo>
                  <a:lnTo>
                    <a:pt x="4379" y="9477"/>
                  </a:lnTo>
                  <a:close/>
                </a:path>
              </a:pathLst>
            </a:custGeom>
            <a:solidFill>
              <a:srgbClr val="FFFFFF"/>
            </a:solidFill>
            <a:ln w="25400" cap="flat">
              <a:solidFill>
                <a:srgbClr val="FFFFFF"/>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grpSp>
      <mc:AlternateContent xmlns:mc="http://schemas.openxmlformats.org/markup-compatibility/2006" xmlns:a14="http://schemas.microsoft.com/office/drawing/2010/main">
        <mc:Choice Requires="a14">
          <p:sp>
            <p:nvSpPr>
              <p:cNvPr id="1404" name="Rectangle: Rounded Corners 22"/>
              <p:cNvSpPr txBox="1"/>
              <p:nvPr/>
            </p:nvSpPr>
            <p:spPr>
              <a:xfrm>
                <a:off x="870648" y="4891181"/>
                <a:ext cx="2852436" cy="799510"/>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lIns="45719" rIns="45719" anchor="ctr"/>
              <a:lstStyle/>
              <a:p>
                <a:pPr>
                  <a:defRPr sz="36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3900" b="0" i="0" smtClean="0">
                        <a:solidFill>
                          <a:srgbClr val="FFFFFF"/>
                        </a:solidFill>
                        <a:latin typeface="Cambria Math" panose="02040503050406030204" pitchFamily="18" charset="0"/>
                      </a:rPr>
                      <m:t>f</m:t>
                    </m:r>
                  </m:oMath>
                </a14:m>
                <a:endParaRPr>
                  <a:latin typeface="Avenir Light" panose="020B0402020203020204" pitchFamily="34" charset="77"/>
                </a:endParaRPr>
              </a:p>
            </p:txBody>
          </p:sp>
        </mc:Choice>
        <mc:Fallback xmlns="">
          <p:sp>
            <p:nvSpPr>
              <p:cNvPr id="1404" name="Rectangle: Rounded Corners 22"/>
              <p:cNvSpPr txBox="1">
                <a:spLocks noRot="1" noChangeAspect="1" noMove="1" noResize="1" noEditPoints="1" noAdjustHandles="1" noChangeArrowheads="1" noChangeShapeType="1" noTextEdit="1"/>
              </p:cNvSpPr>
              <p:nvPr/>
            </p:nvSpPr>
            <p:spPr>
              <a:xfrm>
                <a:off x="870648" y="4891181"/>
                <a:ext cx="2852436" cy="799510"/>
              </a:xfrm>
              <a:prstGeom prst="rect">
                <a:avLst/>
              </a:prstGeom>
              <a:blipFill>
                <a:blip r:embed="rId8"/>
                <a:stretch>
                  <a:fillRect l="-442"/>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pic>
        <p:nvPicPr>
          <p:cNvPr id="1405" name="Graphic 143" descr="Graphic 143"/>
          <p:cNvPicPr>
            <a:picLocks noChangeAspect="1"/>
          </p:cNvPicPr>
          <p:nvPr/>
        </p:nvPicPr>
        <p:blipFill>
          <a:blip r:embed="rId9"/>
          <a:stretch>
            <a:fillRect/>
          </a:stretch>
        </p:blipFill>
        <p:spPr>
          <a:xfrm rot="5400000">
            <a:off x="974663" y="4842081"/>
            <a:ext cx="782492" cy="782493"/>
          </a:xfrm>
          <a:prstGeom prst="rect">
            <a:avLst/>
          </a:prstGeom>
          <a:ln w="12700">
            <a:miter lim="400000"/>
          </a:ln>
        </p:spPr>
      </p:pic>
      <p:pic>
        <p:nvPicPr>
          <p:cNvPr id="1406" name="Graphic 144" descr="Graphic 144"/>
          <p:cNvPicPr>
            <a:picLocks noChangeAspect="1"/>
          </p:cNvPicPr>
          <p:nvPr/>
        </p:nvPicPr>
        <p:blipFill>
          <a:blip r:embed="rId6"/>
          <a:stretch>
            <a:fillRect/>
          </a:stretch>
        </p:blipFill>
        <p:spPr>
          <a:xfrm>
            <a:off x="1317430" y="4679592"/>
            <a:ext cx="1198383" cy="1198384"/>
          </a:xfrm>
          <a:prstGeom prst="rect">
            <a:avLst/>
          </a:prstGeom>
          <a:ln w="12700">
            <a:miter lim="400000"/>
          </a:ln>
        </p:spPr>
      </p:pic>
      <p:pic>
        <p:nvPicPr>
          <p:cNvPr id="1407" name="Graphic 145" descr="Graphic 145"/>
          <p:cNvPicPr>
            <a:picLocks noChangeAspect="1"/>
          </p:cNvPicPr>
          <p:nvPr/>
        </p:nvPicPr>
        <p:blipFill>
          <a:blip r:embed="rId6"/>
          <a:stretch>
            <a:fillRect/>
          </a:stretch>
        </p:blipFill>
        <p:spPr>
          <a:xfrm>
            <a:off x="2041388" y="4679592"/>
            <a:ext cx="1203518" cy="1203518"/>
          </a:xfrm>
          <a:prstGeom prst="rect">
            <a:avLst/>
          </a:prstGeom>
          <a:ln w="12700">
            <a:miter lim="400000"/>
          </a:ln>
        </p:spPr>
      </p:pic>
      <p:pic>
        <p:nvPicPr>
          <p:cNvPr id="1408" name="Graphic 146" descr="Graphic 146"/>
          <p:cNvPicPr>
            <a:picLocks noChangeAspect="1"/>
          </p:cNvPicPr>
          <p:nvPr/>
        </p:nvPicPr>
        <p:blipFill>
          <a:blip r:embed="rId6"/>
          <a:stretch>
            <a:fillRect/>
          </a:stretch>
        </p:blipFill>
        <p:spPr>
          <a:xfrm>
            <a:off x="2775616" y="4689861"/>
            <a:ext cx="1198383" cy="1198383"/>
          </a:xfrm>
          <a:prstGeom prst="rect">
            <a:avLst/>
          </a:prstGeom>
          <a:ln w="12700">
            <a:miter lim="400000"/>
          </a:ln>
        </p:spPr>
      </p:pic>
      <p:grpSp>
        <p:nvGrpSpPr>
          <p:cNvPr id="1411" name="Group"/>
          <p:cNvGrpSpPr/>
          <p:nvPr/>
        </p:nvGrpSpPr>
        <p:grpSpPr>
          <a:xfrm>
            <a:off x="6056300" y="4721501"/>
            <a:ext cx="1093414" cy="1124835"/>
            <a:chOff x="0" y="0"/>
            <a:chExt cx="1093412" cy="1124833"/>
          </a:xfrm>
        </p:grpSpPr>
        <p:pic>
          <p:nvPicPr>
            <p:cNvPr id="1409" name="Graphic 39" descr="Graphic 39"/>
            <p:cNvPicPr>
              <a:picLocks noChangeAspect="1"/>
            </p:cNvPicPr>
            <p:nvPr/>
          </p:nvPicPr>
          <p:blipFill>
            <a:blip r:embed="rId10"/>
            <a:srcRect/>
            <a:stretch>
              <a:fillRect/>
            </a:stretch>
          </p:blipFill>
          <p:spPr>
            <a:xfrm>
              <a:off x="0" y="0"/>
              <a:ext cx="852522" cy="852522"/>
            </a:xfrm>
            <a:prstGeom prst="rect">
              <a:avLst/>
            </a:prstGeom>
            <a:ln w="12700" cap="flat">
              <a:noFill/>
              <a:miter lim="400000"/>
            </a:ln>
            <a:effectLst/>
          </p:spPr>
        </p:pic>
        <p:pic>
          <p:nvPicPr>
            <p:cNvPr id="1410" name="Graphic 41" descr="Graphic 41"/>
            <p:cNvPicPr>
              <a:picLocks noChangeAspect="1"/>
            </p:cNvPicPr>
            <p:nvPr/>
          </p:nvPicPr>
          <p:blipFill>
            <a:blip r:embed="rId10"/>
            <a:stretch>
              <a:fillRect/>
            </a:stretch>
          </p:blipFill>
          <p:spPr>
            <a:xfrm>
              <a:off x="240891" y="272311"/>
              <a:ext cx="852522" cy="852523"/>
            </a:xfrm>
            <a:prstGeom prst="rect">
              <a:avLst/>
            </a:prstGeom>
            <a:ln w="12700" cap="flat">
              <a:noFill/>
              <a:miter lim="400000"/>
            </a:ln>
            <a:effectLst/>
          </p:spPr>
        </p:pic>
      </p:grpSp>
      <p:sp>
        <p:nvSpPr>
          <p:cNvPr id="1412" name="Rectangle: Rounded Corners 26"/>
          <p:cNvSpPr/>
          <p:nvPr/>
        </p:nvSpPr>
        <p:spPr>
          <a:xfrm>
            <a:off x="8426156" y="4760168"/>
            <a:ext cx="2944474" cy="1061535"/>
          </a:xfrm>
          <a:prstGeom prst="rect">
            <a:avLst/>
          </a:prstGeom>
          <a:solidFill>
            <a:srgbClr val="D1D7D0"/>
          </a:solidFill>
          <a:ln w="25400">
            <a:solidFill>
              <a:srgbClr val="FFFFFF"/>
            </a:solidFill>
            <a:miter lim="400000"/>
          </a:ln>
        </p:spPr>
        <p:txBody>
          <a:bodyPr lIns="45719" rIns="45719" anchor="ctr"/>
          <a:lstStyle/>
          <a:p>
            <a:pPr algn="ctr">
              <a:defRPr sz="4400">
                <a:blipFill rotWithShape="1">
                  <a:blip r:embed="rId7"/>
                  <a:srcRect/>
                  <a:tile tx="0" ty="0" sx="100000" sy="100000" flip="none" algn="tl"/>
                </a:blipFill>
                <a:latin typeface="Avenir Heavy"/>
                <a:ea typeface="Avenir Heavy"/>
                <a:cs typeface="Avenir Heavy"/>
                <a:sym typeface="Avenir Heavy"/>
              </a:defRPr>
            </a:pPr>
            <a:endParaRPr>
              <a:latin typeface="Avenir Light" panose="020B0402020203020204" pitchFamily="34" charset="77"/>
            </a:endParaRPr>
          </a:p>
        </p:txBody>
      </p:sp>
      <p:sp>
        <p:nvSpPr>
          <p:cNvPr id="1413" name="Add"/>
          <p:cNvSpPr/>
          <p:nvPr/>
        </p:nvSpPr>
        <p:spPr>
          <a:xfrm>
            <a:off x="9455105" y="4840630"/>
            <a:ext cx="886576" cy="886577"/>
          </a:xfrm>
          <a:custGeom>
            <a:avLst/>
            <a:gdLst/>
            <a:ahLst/>
            <a:cxnLst>
              <a:cxn ang="0">
                <a:pos x="wd2" y="hd2"/>
              </a:cxn>
              <a:cxn ang="5400000">
                <a:pos x="wd2" y="hd2"/>
              </a:cxn>
              <a:cxn ang="10800000">
                <a:pos x="wd2" y="hd2"/>
              </a:cxn>
              <a:cxn ang="16200000">
                <a:pos x="wd2" y="hd2"/>
              </a:cxn>
            </a:cxnLst>
            <a:rect l="0" t="0" r="r" b="b"/>
            <a:pathLst>
              <a:path w="21600" h="21600" extrusionOk="0">
                <a:moveTo>
                  <a:pt x="10799" y="0"/>
                </a:moveTo>
                <a:cubicBezTo>
                  <a:pt x="4834" y="0"/>
                  <a:pt x="0" y="4836"/>
                  <a:pt x="0" y="10801"/>
                </a:cubicBezTo>
                <a:cubicBezTo>
                  <a:pt x="0" y="16765"/>
                  <a:pt x="4835" y="21600"/>
                  <a:pt x="10799" y="21600"/>
                </a:cubicBezTo>
                <a:cubicBezTo>
                  <a:pt x="16764" y="21600"/>
                  <a:pt x="21600" y="16765"/>
                  <a:pt x="21600" y="10801"/>
                </a:cubicBezTo>
                <a:cubicBezTo>
                  <a:pt x="21600" y="4836"/>
                  <a:pt x="16764" y="0"/>
                  <a:pt x="10799" y="0"/>
                </a:cubicBezTo>
                <a:close/>
                <a:moveTo>
                  <a:pt x="9533" y="3765"/>
                </a:moveTo>
                <a:lnTo>
                  <a:pt x="12065" y="3765"/>
                </a:lnTo>
                <a:cubicBezTo>
                  <a:pt x="12100" y="3765"/>
                  <a:pt x="12129" y="3794"/>
                  <a:pt x="12129" y="3830"/>
                </a:cubicBezTo>
                <a:lnTo>
                  <a:pt x="12129" y="9407"/>
                </a:lnTo>
                <a:cubicBezTo>
                  <a:pt x="12129" y="9442"/>
                  <a:pt x="12157" y="9471"/>
                  <a:pt x="12192" y="9471"/>
                </a:cubicBezTo>
                <a:lnTo>
                  <a:pt x="17769" y="9471"/>
                </a:lnTo>
                <a:cubicBezTo>
                  <a:pt x="17804" y="9471"/>
                  <a:pt x="17833" y="9500"/>
                  <a:pt x="17833" y="9535"/>
                </a:cubicBezTo>
                <a:lnTo>
                  <a:pt x="17835" y="12067"/>
                </a:lnTo>
                <a:cubicBezTo>
                  <a:pt x="17835" y="12102"/>
                  <a:pt x="17806" y="12129"/>
                  <a:pt x="17770" y="12129"/>
                </a:cubicBezTo>
                <a:lnTo>
                  <a:pt x="12193" y="12129"/>
                </a:lnTo>
                <a:cubicBezTo>
                  <a:pt x="12158" y="12129"/>
                  <a:pt x="12129" y="12158"/>
                  <a:pt x="12129" y="12193"/>
                </a:cubicBezTo>
                <a:lnTo>
                  <a:pt x="12129" y="17770"/>
                </a:lnTo>
                <a:cubicBezTo>
                  <a:pt x="12129" y="17806"/>
                  <a:pt x="12100" y="17835"/>
                  <a:pt x="12065" y="17835"/>
                </a:cubicBezTo>
                <a:lnTo>
                  <a:pt x="9533" y="17835"/>
                </a:lnTo>
                <a:cubicBezTo>
                  <a:pt x="9498" y="17835"/>
                  <a:pt x="9471" y="17806"/>
                  <a:pt x="9471" y="17770"/>
                </a:cubicBezTo>
                <a:lnTo>
                  <a:pt x="9471" y="12193"/>
                </a:lnTo>
                <a:cubicBezTo>
                  <a:pt x="9471" y="12158"/>
                  <a:pt x="9442" y="12131"/>
                  <a:pt x="9407" y="12131"/>
                </a:cubicBezTo>
                <a:lnTo>
                  <a:pt x="3828" y="12131"/>
                </a:lnTo>
                <a:cubicBezTo>
                  <a:pt x="3793" y="12131"/>
                  <a:pt x="3765" y="12102"/>
                  <a:pt x="3765" y="12067"/>
                </a:cubicBezTo>
                <a:lnTo>
                  <a:pt x="3765" y="9535"/>
                </a:lnTo>
                <a:cubicBezTo>
                  <a:pt x="3765" y="9500"/>
                  <a:pt x="3793" y="9471"/>
                  <a:pt x="3828" y="9471"/>
                </a:cubicBezTo>
                <a:lnTo>
                  <a:pt x="9407" y="9471"/>
                </a:lnTo>
                <a:cubicBezTo>
                  <a:pt x="9442" y="9471"/>
                  <a:pt x="9469" y="9443"/>
                  <a:pt x="9469" y="9408"/>
                </a:cubicBezTo>
                <a:lnTo>
                  <a:pt x="9469" y="3830"/>
                </a:lnTo>
                <a:cubicBezTo>
                  <a:pt x="9469" y="3794"/>
                  <a:pt x="9498" y="3765"/>
                  <a:pt x="9533" y="3765"/>
                </a:cubicBezTo>
                <a:close/>
              </a:path>
            </a:pathLst>
          </a:custGeom>
          <a:solidFill>
            <a:srgbClr val="FFFFFF"/>
          </a:solidFill>
          <a:ln w="25400">
            <a:solidFill>
              <a:srgbClr val="FFFFFF"/>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1414" name="You buy protection for your worldview!"/>
          <p:cNvSpPr txBox="1"/>
          <p:nvPr/>
        </p:nvSpPr>
        <p:spPr>
          <a:xfrm>
            <a:off x="790157" y="5486800"/>
            <a:ext cx="10611686" cy="769441"/>
          </a:xfrm>
          <a:prstGeom prst="rect">
            <a:avLst/>
          </a:prstGeom>
          <a:solidFill>
            <a:srgbClr val="0C257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ctr">
              <a:defRPr sz="4400">
                <a:solidFill>
                  <a:srgbClr val="F5BC44"/>
                </a:solidFill>
                <a:latin typeface="Avenir Heavy"/>
                <a:ea typeface="Avenir Heavy"/>
                <a:cs typeface="Avenir Heavy"/>
                <a:sym typeface="Avenir Heavy"/>
              </a:defRPr>
            </a:lvl1pPr>
          </a:lstStyle>
          <a:p>
            <a:r>
              <a:rPr lang="en-US">
                <a:latin typeface="Avenir Light" panose="020B0402020203020204" pitchFamily="34" charset="77"/>
              </a:rPr>
              <a:t>  </a:t>
            </a:r>
            <a:r>
              <a:rPr>
                <a:latin typeface="Avenir Light" panose="020B0402020203020204" pitchFamily="34" charset="77"/>
              </a:rPr>
              <a:t>You buy protection for your world</a:t>
            </a:r>
            <a:r>
              <a:rPr lang="en-US">
                <a:latin typeface="Avenir Light" panose="020B0402020203020204" pitchFamily="34" charset="77"/>
              </a:rPr>
              <a:t> </a:t>
            </a:r>
            <a:r>
              <a:rPr>
                <a:latin typeface="Avenir Light" panose="020B0402020203020204" pitchFamily="34" charset="77"/>
              </a:rPr>
              <a:t>view!   </a:t>
            </a:r>
          </a:p>
        </p:txBody>
      </p:sp>
    </p:spTree>
    <p:custDataLst>
      <p:tags r:id="rId1"/>
    </p:custDataLst>
    <p:extLst>
      <p:ext uri="{BB962C8B-B14F-4D97-AF65-F5344CB8AC3E}">
        <p14:creationId xmlns:p14="http://schemas.microsoft.com/office/powerpoint/2010/main" val="2020909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14"/>
                                        </p:tgtEl>
                                        <p:attrNameLst>
                                          <p:attrName>style.visibility</p:attrName>
                                        </p:attrNameLst>
                                      </p:cBhvr>
                                      <p:to>
                                        <p:strVal val="visible"/>
                                      </p:to>
                                    </p:set>
                                    <p:anim calcmode="lin" valueType="num">
                                      <p:cBhvr>
                                        <p:cTn id="7" dur="250" fill="hold"/>
                                        <p:tgtEl>
                                          <p:spTgt spid="1414"/>
                                        </p:tgtEl>
                                        <p:attrNameLst>
                                          <p:attrName>ppt_w</p:attrName>
                                        </p:attrNameLst>
                                      </p:cBhvr>
                                      <p:tavLst>
                                        <p:tav tm="0">
                                          <p:val>
                                            <p:fltVal val="0"/>
                                          </p:val>
                                        </p:tav>
                                        <p:tav tm="100000">
                                          <p:val>
                                            <p:strVal val="#ppt_w"/>
                                          </p:val>
                                        </p:tav>
                                      </p:tavLst>
                                    </p:anim>
                                    <p:anim calcmode="lin" valueType="num">
                                      <p:cBhvr>
                                        <p:cTn id="8" dur="250" fill="hold"/>
                                        <p:tgtEl>
                                          <p:spTgt spid="14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C6AFA-FF8E-CD5D-48ED-C630E3F927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EAB63-DB0D-5610-3108-6F9CECE8FB5D}"/>
              </a:ext>
            </a:extLst>
          </p:cNvPr>
          <p:cNvSpPr txBox="1">
            <a:spLocks noGrp="1"/>
          </p:cNvSpPr>
          <p:nvPr>
            <p:ph type="title"/>
          </p:nvPr>
        </p:nvSpPr>
        <p:spPr>
          <a:xfrm>
            <a:off x="838200" y="2766218"/>
            <a:ext cx="10515600" cy="1325563"/>
          </a:xfrm>
          <a:prstGeom prst="rect">
            <a:avLst/>
          </a:prstGeom>
        </p:spPr>
        <p:txBody>
          <a:bodyPr anchor="ctr">
            <a:normAutofit fontScale="90000"/>
          </a:bodyPr>
          <a:lstStyle/>
          <a:p>
            <a:r>
              <a:rPr lang="en-US" dirty="0">
                <a:latin typeface="Avenir Light" panose="020B0402020203020204" pitchFamily="34" charset="77"/>
              </a:rPr>
              <a:t>Fault Models Must Match Reality</a:t>
            </a:r>
          </a:p>
        </p:txBody>
      </p:sp>
    </p:spTree>
    <p:extLst>
      <p:ext uri="{BB962C8B-B14F-4D97-AF65-F5344CB8AC3E}">
        <p14:creationId xmlns:p14="http://schemas.microsoft.com/office/powerpoint/2010/main" val="2681113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8" name="Slide Number Placeholder 3"/>
          <p:cNvSpPr txBox="1">
            <a:spLocks noGrp="1"/>
          </p:cNvSpPr>
          <p:nvPr>
            <p:ph type="sldNum" sz="quarter" idx="4294967295"/>
          </p:nvPr>
        </p:nvSpPr>
        <p:spPr>
          <a:xfrm>
            <a:off x="11101169" y="6400413"/>
            <a:ext cx="252631"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20</a:t>
            </a:fld>
            <a:endParaRPr>
              <a:latin typeface="Avenir Light" panose="020B0402020203020204" pitchFamily="34" charset="77"/>
            </a:endParaRPr>
          </a:p>
        </p:txBody>
      </p:sp>
      <p:grpSp>
        <p:nvGrpSpPr>
          <p:cNvPr id="1425" name="Group"/>
          <p:cNvGrpSpPr/>
          <p:nvPr/>
        </p:nvGrpSpPr>
        <p:grpSpPr>
          <a:xfrm>
            <a:off x="988654" y="2950958"/>
            <a:ext cx="2917334" cy="1766395"/>
            <a:chOff x="0" y="0"/>
            <a:chExt cx="2917333" cy="1766393"/>
          </a:xfrm>
        </p:grpSpPr>
        <p:sp>
          <p:nvSpPr>
            <p:cNvPr id="1419" name="TextBox 12"/>
            <p:cNvSpPr txBox="1"/>
            <p:nvPr/>
          </p:nvSpPr>
          <p:spPr>
            <a:xfrm>
              <a:off x="15767" y="0"/>
              <a:ext cx="2885798" cy="64632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lgn="ctr">
                <a:defRPr sz="3600">
                  <a:latin typeface="+mn-lt"/>
                  <a:ea typeface="+mn-ea"/>
                  <a:cs typeface="+mn-cs"/>
                  <a:sym typeface="Avenir Book"/>
                </a:defRPr>
              </a:lvl1pPr>
            </a:lstStyle>
            <a:p>
              <a:r>
                <a:rPr>
                  <a:latin typeface="Avenir Light" panose="020B0402020203020204" pitchFamily="34" charset="77"/>
                </a:rPr>
                <a:t>Optimistic</a:t>
              </a:r>
            </a:p>
          </p:txBody>
        </p:sp>
        <p:grpSp>
          <p:nvGrpSpPr>
            <p:cNvPr id="1424" name="Group"/>
            <p:cNvGrpSpPr/>
            <p:nvPr/>
          </p:nvGrpSpPr>
          <p:grpSpPr>
            <a:xfrm>
              <a:off x="0" y="567666"/>
              <a:ext cx="2917333" cy="1198727"/>
              <a:chOff x="0" y="0"/>
              <a:chExt cx="2917332" cy="1198726"/>
            </a:xfrm>
          </p:grpSpPr>
          <p:grpSp>
            <p:nvGrpSpPr>
              <p:cNvPr id="1422" name="Rectangle: Rounded Corners 22"/>
              <p:cNvGrpSpPr/>
              <p:nvPr/>
            </p:nvGrpSpPr>
            <p:grpSpPr>
              <a:xfrm>
                <a:off x="0" y="83804"/>
                <a:ext cx="2917333" cy="1034885"/>
                <a:chOff x="0" y="0"/>
                <a:chExt cx="2917332" cy="1034883"/>
              </a:xfrm>
            </p:grpSpPr>
            <p:sp>
              <p:nvSpPr>
                <p:cNvPr id="1420" name="Rectangle"/>
                <p:cNvSpPr/>
                <p:nvPr/>
              </p:nvSpPr>
              <p:spPr>
                <a:xfrm>
                  <a:off x="0" y="0"/>
                  <a:ext cx="2917333" cy="1034884"/>
                </a:xfrm>
                <a:prstGeom prst="rect">
                  <a:avLst/>
                </a:prstGeom>
                <a:solidFill>
                  <a:srgbClr val="A02B93"/>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421" name="Rectangle"/>
                    <p:cNvSpPr txBox="1"/>
                    <p:nvPr/>
                  </p:nvSpPr>
                  <p:spPr>
                    <a:xfrm>
                      <a:off x="39135" y="119561"/>
                      <a:ext cx="2839062" cy="795762"/>
                    </a:xfrm>
                    <a:prstGeom prst="rect">
                      <a:avLst/>
                    </a:prstGeom>
                    <a:noFill/>
                    <a:ln w="12700" cap="flat">
                      <a:noFill/>
                      <a:miter lim="400000"/>
                    </a:ln>
                    <a:effectLst/>
                    <a:extLst>
                      <a:ext uri="{C572A759-6A51-4108-AA02-DFA0A04FC94B}">
                        <ma14:wrappingTextBoxFlag xmlns="" xmlns:ma14="http://schemas.microsoft.com/office/mac/drawingml/2011/main" xmlns:m="http://schemas.openxmlformats.org/officeDocument/2006/math" val="1"/>
                      </a:ext>
                    </a:extLst>
                  </p:spPr>
                  <p:txBody>
                    <a:bodyPr wrap="square" lIns="45719" tIns="45719" rIns="45719" bIns="45719" numCol="1" anchor="t">
                      <a:noAutofit/>
                    </a:bodyPr>
                    <a:lstStyle/>
                    <a:p>
                      <a:pPr>
                        <a:defRPr sz="48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4050" b="0" i="0" smtClean="0">
                              <a:solidFill>
                                <a:srgbClr val="FFFFFF"/>
                              </a:solidFill>
                              <a:latin typeface="Cambria Math" panose="02040503050406030204" pitchFamily="18" charset="0"/>
                            </a:rPr>
                            <m:t>f</m:t>
                          </m:r>
                          <m:r>
                            <a:rPr lang="en-US" sz="4050" b="0" i="0" smtClean="0">
                              <a:solidFill>
                                <a:srgbClr val="FFFFFF"/>
                              </a:solidFill>
                              <a:latin typeface="Cambria Math" panose="02040503050406030204" pitchFamily="18" charset="0"/>
                            </a:rPr>
                            <m:t>=0</m:t>
                          </m:r>
                        </m:oMath>
                      </a14:m>
                      <a:endParaRPr>
                        <a:latin typeface="Avenir Light" panose="020B0402020203020204" pitchFamily="34" charset="77"/>
                      </a:endParaRPr>
                    </a:p>
                  </p:txBody>
                </p:sp>
              </mc:Choice>
              <mc:Fallback xmlns="">
                <p:sp>
                  <p:nvSpPr>
                    <p:cNvPr id="1421" name="Rectangle"/>
                    <p:cNvSpPr txBox="1">
                      <a:spLocks noRot="1" noChangeAspect="1" noMove="1" noResize="1" noEditPoints="1" noAdjustHandles="1" noChangeArrowheads="1" noChangeShapeType="1" noTextEdit="1"/>
                    </p:cNvSpPr>
                    <p:nvPr/>
                  </p:nvSpPr>
                  <p:spPr>
                    <a:xfrm>
                      <a:off x="39135" y="119561"/>
                      <a:ext cx="2839062" cy="795762"/>
                    </a:xfrm>
                    <a:prstGeom prst="rect">
                      <a:avLst/>
                    </a:prstGeom>
                    <a:blipFill>
                      <a:blip r:embed="rId5"/>
                      <a:stretch>
                        <a:fillRect/>
                      </a:stretch>
                    </a:blipFill>
                    <a:ln w="12700" cap="flat">
                      <a:noFill/>
                      <a:miter lim="400000"/>
                    </a:ln>
                    <a:effectLst/>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grpSp>
          <p:pic>
            <p:nvPicPr>
              <p:cNvPr id="1423" name="Graphic 45" descr="Graphic 45"/>
              <p:cNvPicPr>
                <a:picLocks noChangeAspect="1"/>
              </p:cNvPicPr>
              <p:nvPr/>
            </p:nvPicPr>
            <p:blipFill>
              <a:blip r:embed="rId6"/>
              <a:stretch>
                <a:fillRect/>
              </a:stretch>
            </p:blipFill>
            <p:spPr>
              <a:xfrm>
                <a:off x="1457756" y="0"/>
                <a:ext cx="1198727" cy="1198727"/>
              </a:xfrm>
              <a:prstGeom prst="rect">
                <a:avLst/>
              </a:prstGeom>
              <a:ln w="12700" cap="flat">
                <a:noFill/>
                <a:miter lim="400000"/>
              </a:ln>
              <a:effectLst/>
            </p:spPr>
          </p:pic>
        </p:grpSp>
      </p:grpSp>
      <p:grpSp>
        <p:nvGrpSpPr>
          <p:cNvPr id="1435" name="Group"/>
          <p:cNvGrpSpPr/>
          <p:nvPr/>
        </p:nvGrpSpPr>
        <p:grpSpPr>
          <a:xfrm>
            <a:off x="8075255" y="2954365"/>
            <a:ext cx="3128092" cy="1759581"/>
            <a:chOff x="0" y="0"/>
            <a:chExt cx="3128091" cy="1759580"/>
          </a:xfrm>
        </p:grpSpPr>
        <p:sp>
          <p:nvSpPr>
            <p:cNvPr id="1426" name="TextBox 13"/>
            <p:cNvSpPr txBox="1"/>
            <p:nvPr/>
          </p:nvSpPr>
          <p:spPr>
            <a:xfrm>
              <a:off x="8001" y="0"/>
              <a:ext cx="2917332" cy="646329"/>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lgn="ctr">
                <a:defRPr sz="3600">
                  <a:latin typeface="+mn-lt"/>
                  <a:ea typeface="+mn-ea"/>
                  <a:cs typeface="+mn-cs"/>
                  <a:sym typeface="Avenir Book"/>
                </a:defRPr>
              </a:lvl1pPr>
            </a:lstStyle>
            <a:p>
              <a:r>
                <a:rPr>
                  <a:latin typeface="Avenir Light" panose="020B0402020203020204" pitchFamily="34" charset="77"/>
                </a:rPr>
                <a:t>Pessimistic</a:t>
              </a:r>
            </a:p>
          </p:txBody>
        </p:sp>
        <p:grpSp>
          <p:nvGrpSpPr>
            <p:cNvPr id="1434" name="Group"/>
            <p:cNvGrpSpPr/>
            <p:nvPr/>
          </p:nvGrpSpPr>
          <p:grpSpPr>
            <a:xfrm>
              <a:off x="0" y="550928"/>
              <a:ext cx="3128091" cy="1208652"/>
              <a:chOff x="0" y="0"/>
              <a:chExt cx="3128090" cy="1208651"/>
            </a:xfrm>
          </p:grpSpPr>
          <p:grpSp>
            <p:nvGrpSpPr>
              <p:cNvPr id="1429" name="Rectangle: Rounded Corners 22"/>
              <p:cNvGrpSpPr/>
              <p:nvPr/>
            </p:nvGrpSpPr>
            <p:grpSpPr>
              <a:xfrm>
                <a:off x="0" y="94050"/>
                <a:ext cx="2916496" cy="1034587"/>
                <a:chOff x="0" y="0"/>
                <a:chExt cx="2916495" cy="1034586"/>
              </a:xfrm>
            </p:grpSpPr>
            <p:sp>
              <p:nvSpPr>
                <p:cNvPr id="1427" name="Rectangle"/>
                <p:cNvSpPr/>
                <p:nvPr/>
              </p:nvSpPr>
              <p:spPr>
                <a:xfrm>
                  <a:off x="0" y="0"/>
                  <a:ext cx="2916496" cy="1034587"/>
                </a:xfrm>
                <a:prstGeom prst="rect">
                  <a:avLst/>
                </a:prstGeom>
                <a:solidFill>
                  <a:srgbClr val="A02B93"/>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428" name="Rectangle"/>
                    <p:cNvSpPr txBox="1"/>
                    <p:nvPr/>
                  </p:nvSpPr>
                  <p:spPr>
                    <a:xfrm>
                      <a:off x="39124" y="119526"/>
                      <a:ext cx="2838247" cy="795534"/>
                    </a:xfrm>
                    <a:prstGeom prst="rect">
                      <a:avLst/>
                    </a:prstGeom>
                    <a:noFill/>
                    <a:ln w="12700" cap="flat">
                      <a:noFill/>
                      <a:miter lim="400000"/>
                    </a:ln>
                    <a:effectLst/>
                    <a:extLst>
                      <a:ext uri="{C572A759-6A51-4108-AA02-DFA0A04FC94B}">
                        <ma14:wrappingTextBoxFlag xmlns="" xmlns:ma14="http://schemas.microsoft.com/office/mac/drawingml/2011/main" xmlns:m="http://schemas.openxmlformats.org/officeDocument/2006/math" val="1"/>
                      </a:ext>
                    </a:extLst>
                  </p:spPr>
                  <p:txBody>
                    <a:bodyPr wrap="square" lIns="45719" tIns="45719" rIns="45719" bIns="45719" numCol="1" anchor="ctr">
                      <a:noAutofit/>
                    </a:bodyPr>
                    <a:lstStyle/>
                    <a:p>
                      <a:pPr>
                        <a:defRPr sz="3600">
                          <a:solidFill>
                            <a:srgbClr val="FFFFFF"/>
                          </a:solidFill>
                          <a:latin typeface="+mn-lt"/>
                          <a:ea typeface="+mn-ea"/>
                          <a:cs typeface="+mn-cs"/>
                          <a:sym typeface="Avenir Book"/>
                        </a:defRPr>
                      </a:pPr>
                      <a:r>
                        <a:rPr>
                          <a:latin typeface="Avenir Light" panose="020B0402020203020204" pitchFamily="34" charset="77"/>
                        </a:rPr>
                        <a:t> </a:t>
                      </a:r>
                      <a14:m>
                        <m:oMath xmlns:m="http://schemas.openxmlformats.org/officeDocument/2006/math">
                          <m:r>
                            <m:rPr>
                              <m:sty m:val="p"/>
                            </m:rPr>
                            <a:rPr lang="en-US" sz="3900" b="0" i="0" smtClean="0">
                              <a:solidFill>
                                <a:srgbClr val="FFFFFF"/>
                              </a:solidFill>
                              <a:latin typeface="Cambria Math" panose="02040503050406030204" pitchFamily="18" charset="0"/>
                            </a:rPr>
                            <m:t>f</m:t>
                          </m:r>
                        </m:oMath>
                      </a14:m>
                      <a:endParaRPr>
                        <a:latin typeface="Avenir Light" panose="020B0402020203020204" pitchFamily="34" charset="77"/>
                      </a:endParaRPr>
                    </a:p>
                  </p:txBody>
                </p:sp>
              </mc:Choice>
              <mc:Fallback xmlns="">
                <p:sp>
                  <p:nvSpPr>
                    <p:cNvPr id="1428" name="Rectangle"/>
                    <p:cNvSpPr txBox="1">
                      <a:spLocks noRot="1" noChangeAspect="1" noMove="1" noResize="1" noEditPoints="1" noAdjustHandles="1" noChangeArrowheads="1" noChangeShapeType="1" noTextEdit="1"/>
                    </p:cNvSpPr>
                    <p:nvPr/>
                  </p:nvSpPr>
                  <p:spPr>
                    <a:xfrm>
                      <a:off x="39124" y="119526"/>
                      <a:ext cx="2838247" cy="795534"/>
                    </a:xfrm>
                    <a:prstGeom prst="rect">
                      <a:avLst/>
                    </a:prstGeom>
                    <a:blipFill>
                      <a:blip r:embed="rId7"/>
                      <a:stretch>
                        <a:fillRect/>
                      </a:stretch>
                    </a:blipFill>
                    <a:ln w="12700" cap="flat">
                      <a:noFill/>
                      <a:miter lim="400000"/>
                    </a:ln>
                    <a:effectLst/>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grpSp>
          <p:pic>
            <p:nvPicPr>
              <p:cNvPr id="1430" name="Graphic 143" descr="Graphic 143"/>
              <p:cNvPicPr>
                <a:picLocks noChangeAspect="1"/>
              </p:cNvPicPr>
              <p:nvPr/>
            </p:nvPicPr>
            <p:blipFill>
              <a:blip r:embed="rId8"/>
              <a:stretch>
                <a:fillRect/>
              </a:stretch>
            </p:blipFill>
            <p:spPr>
              <a:xfrm rot="5400000">
                <a:off x="128755" y="162489"/>
                <a:ext cx="782492" cy="782492"/>
              </a:xfrm>
              <a:prstGeom prst="rect">
                <a:avLst/>
              </a:prstGeom>
              <a:ln w="12700" cap="flat">
                <a:noFill/>
                <a:miter lim="400000"/>
              </a:ln>
              <a:effectLst/>
            </p:spPr>
          </p:pic>
          <p:pic>
            <p:nvPicPr>
              <p:cNvPr id="1431" name="Graphic 144" descr="Graphic 144"/>
              <p:cNvPicPr>
                <a:picLocks noChangeAspect="1"/>
              </p:cNvPicPr>
              <p:nvPr/>
            </p:nvPicPr>
            <p:blipFill>
              <a:blip r:embed="rId6"/>
              <a:stretch>
                <a:fillRect/>
              </a:stretch>
            </p:blipFill>
            <p:spPr>
              <a:xfrm>
                <a:off x="471522" y="0"/>
                <a:ext cx="1198383" cy="1198383"/>
              </a:xfrm>
              <a:prstGeom prst="rect">
                <a:avLst/>
              </a:prstGeom>
              <a:ln w="12700" cap="flat">
                <a:noFill/>
                <a:miter lim="400000"/>
              </a:ln>
              <a:effectLst/>
            </p:spPr>
          </p:pic>
          <p:pic>
            <p:nvPicPr>
              <p:cNvPr id="1432" name="Graphic 145" descr="Graphic 145"/>
              <p:cNvPicPr>
                <a:picLocks noChangeAspect="1"/>
              </p:cNvPicPr>
              <p:nvPr/>
            </p:nvPicPr>
            <p:blipFill>
              <a:blip r:embed="rId6"/>
              <a:stretch>
                <a:fillRect/>
              </a:stretch>
            </p:blipFill>
            <p:spPr>
              <a:xfrm>
                <a:off x="1195480" y="0"/>
                <a:ext cx="1203518" cy="1203517"/>
              </a:xfrm>
              <a:prstGeom prst="rect">
                <a:avLst/>
              </a:prstGeom>
              <a:ln w="12700" cap="flat">
                <a:noFill/>
                <a:miter lim="400000"/>
              </a:ln>
              <a:effectLst/>
            </p:spPr>
          </p:pic>
          <p:pic>
            <p:nvPicPr>
              <p:cNvPr id="1433" name="Graphic 146" descr="Graphic 146"/>
              <p:cNvPicPr>
                <a:picLocks noChangeAspect="1"/>
              </p:cNvPicPr>
              <p:nvPr/>
            </p:nvPicPr>
            <p:blipFill>
              <a:blip r:embed="rId6"/>
              <a:stretch>
                <a:fillRect/>
              </a:stretch>
            </p:blipFill>
            <p:spPr>
              <a:xfrm>
                <a:off x="1929708" y="10268"/>
                <a:ext cx="1198383" cy="1198384"/>
              </a:xfrm>
              <a:prstGeom prst="rect">
                <a:avLst/>
              </a:prstGeom>
              <a:ln w="12700" cap="flat">
                <a:noFill/>
                <a:miter lim="400000"/>
              </a:ln>
              <a:effectLst/>
            </p:spPr>
          </p:pic>
        </p:grpSp>
      </p:grpSp>
      <p:grpSp>
        <p:nvGrpSpPr>
          <p:cNvPr id="1440" name="Group"/>
          <p:cNvGrpSpPr/>
          <p:nvPr/>
        </p:nvGrpSpPr>
        <p:grpSpPr>
          <a:xfrm>
            <a:off x="4539838" y="2950958"/>
            <a:ext cx="2885799" cy="1767997"/>
            <a:chOff x="0" y="0"/>
            <a:chExt cx="2885798" cy="1767995"/>
          </a:xfrm>
        </p:grpSpPr>
        <p:sp>
          <p:nvSpPr>
            <p:cNvPr id="1436" name="Group"/>
            <p:cNvSpPr/>
            <p:nvPr/>
          </p:nvSpPr>
          <p:spPr>
            <a:xfrm>
              <a:off x="699092" y="649587"/>
              <a:ext cx="1525754" cy="1034884"/>
            </a:xfrm>
            <a:prstGeom prst="rect">
              <a:avLst/>
            </a:prstGeom>
            <a:solidFill>
              <a:srgbClr val="A7A7A7"/>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a:latin typeface="Avenir Light" panose="020B0402020203020204" pitchFamily="34" charset="77"/>
              </a:endParaRPr>
            </a:p>
          </p:txBody>
        </p:sp>
        <p:sp>
          <p:nvSpPr>
            <p:cNvPr id="1437" name="TextBox 12"/>
            <p:cNvSpPr txBox="1"/>
            <p:nvPr/>
          </p:nvSpPr>
          <p:spPr>
            <a:xfrm>
              <a:off x="0" y="0"/>
              <a:ext cx="2885798" cy="64632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lgn="ctr">
                <a:defRPr sz="3600">
                  <a:latin typeface="+mn-lt"/>
                  <a:ea typeface="+mn-ea"/>
                  <a:cs typeface="+mn-cs"/>
                  <a:sym typeface="Avenir Book"/>
                </a:defRPr>
              </a:lvl1pPr>
            </a:lstStyle>
            <a:p>
              <a:r>
                <a:rPr>
                  <a:latin typeface="Avenir Light" panose="020B0402020203020204" pitchFamily="34" charset="77"/>
                </a:rPr>
                <a:t>Reality</a:t>
              </a:r>
            </a:p>
          </p:txBody>
        </p:sp>
        <p:pic>
          <p:nvPicPr>
            <p:cNvPr id="1438" name="Graphic 48" descr="Graphic 48"/>
            <p:cNvPicPr>
              <a:picLocks noChangeAspect="1"/>
            </p:cNvPicPr>
            <p:nvPr/>
          </p:nvPicPr>
          <p:blipFill>
            <a:blip r:embed="rId6"/>
            <a:stretch>
              <a:fillRect/>
            </a:stretch>
          </p:blipFill>
          <p:spPr>
            <a:xfrm>
              <a:off x="855486" y="580912"/>
              <a:ext cx="1187083" cy="1187083"/>
            </a:xfrm>
            <a:prstGeom prst="rect">
              <a:avLst/>
            </a:prstGeom>
            <a:ln w="12700" cap="flat">
              <a:noFill/>
              <a:miter lim="400000"/>
            </a:ln>
            <a:effectLst/>
          </p:spPr>
        </p:pic>
        <p:pic>
          <p:nvPicPr>
            <p:cNvPr id="1439" name="Graphic 57" descr="Graphic 57"/>
            <p:cNvPicPr>
              <a:picLocks noChangeAspect="1"/>
            </p:cNvPicPr>
            <p:nvPr/>
          </p:nvPicPr>
          <p:blipFill>
            <a:blip r:embed="rId9"/>
            <a:srcRect/>
            <a:stretch>
              <a:fillRect/>
            </a:stretch>
          </p:blipFill>
          <p:spPr>
            <a:xfrm>
              <a:off x="858996" y="566063"/>
              <a:ext cx="1187083" cy="1187083"/>
            </a:xfrm>
            <a:prstGeom prst="rect">
              <a:avLst/>
            </a:prstGeom>
            <a:ln w="12700" cap="flat">
              <a:noFill/>
              <a:miter lim="400000"/>
            </a:ln>
            <a:effectLst/>
          </p:spPr>
        </p:pic>
      </p:grpSp>
      <p:sp>
        <p:nvSpPr>
          <p:cNvPr id="3" name="Title 1">
            <a:extLst>
              <a:ext uri="{FF2B5EF4-FFF2-40B4-BE49-F238E27FC236}">
                <a16:creationId xmlns:a16="http://schemas.microsoft.com/office/drawing/2014/main" id="{389D1D07-9CC5-A52D-0A24-728C2A2E0C56}"/>
              </a:ext>
            </a:extLst>
          </p:cNvPr>
          <p:cNvSpPr txBox="1">
            <a:spLocks noGrp="1"/>
          </p:cNvSpPr>
          <p:nvPr>
            <p:ph type="title"/>
          </p:nvPr>
        </p:nvSpPr>
        <p:spPr>
          <a:xfrm>
            <a:off x="838200" y="365125"/>
            <a:ext cx="10515600" cy="1325563"/>
          </a:xfrm>
          <a:prstGeom prst="rect">
            <a:avLst/>
          </a:prstGeom>
        </p:spPr>
        <p:txBody>
          <a:bodyPr/>
          <a:lstStyle/>
          <a:p>
            <a:r>
              <a:rPr lang="en-US" dirty="0">
                <a:latin typeface="Avenir Light" panose="020B0402020203020204" pitchFamily="34" charset="77"/>
              </a:rPr>
              <a:t>Fault Models Must Match Reality</a:t>
            </a:r>
          </a:p>
        </p:txBody>
      </p:sp>
    </p:spTree>
    <p:custDataLst>
      <p:tags r:id="rId1"/>
    </p:custDataLst>
    <p:extLst>
      <p:ext uri="{BB962C8B-B14F-4D97-AF65-F5344CB8AC3E}">
        <p14:creationId xmlns:p14="http://schemas.microsoft.com/office/powerpoint/2010/main" val="39748972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4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14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14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5" grpId="0" animBg="1" advAuto="0"/>
      <p:bldP spid="1435" grpId="0" animBg="1" advAuto="0"/>
      <p:bldP spid="1440" grpId="0" animBg="1" advAuto="0"/>
    </p:bldLst>
  </p:timing>
  <p:extLst>
    <p:ext uri="{6950BFC3-D8DA-4A85-94F7-54DA5524770B}">
      <p188:commentRel xmlns:p188="http://schemas.microsoft.com/office/powerpoint/2018/8/main" r:id="rId4"/>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C3C76-78C3-5366-3205-976F803B7EF7}"/>
              </a:ext>
            </a:extLst>
          </p:cNvPr>
          <p:cNvSpPr>
            <a:spLocks noGrp="1"/>
          </p:cNvSpPr>
          <p:nvPr>
            <p:ph type="title"/>
          </p:nvPr>
        </p:nvSpPr>
        <p:spPr/>
        <p:txBody>
          <a:bodyPr anchor="ctr">
            <a:normAutofit/>
          </a:bodyPr>
          <a:lstStyle/>
          <a:p>
            <a:pPr algn="ctr"/>
            <a:r>
              <a:rPr lang="en-US" sz="4800" dirty="0">
                <a:latin typeface="Avenir Light" panose="020B0402020203020204" pitchFamily="34" charset="77"/>
              </a:rPr>
              <a:t>Current fault models do not </a:t>
            </a:r>
            <a:br>
              <a:rPr lang="en-US" sz="4800" dirty="0">
                <a:latin typeface="Avenir Light" panose="020B0402020203020204" pitchFamily="34" charset="77"/>
              </a:rPr>
            </a:br>
            <a:r>
              <a:rPr lang="en-US" sz="4800" dirty="0">
                <a:latin typeface="Avenir Light" panose="020B0402020203020204" pitchFamily="34" charset="77"/>
              </a:rPr>
              <a:t>accurately capture reality </a:t>
            </a:r>
            <a:r>
              <a:rPr lang="en-US" sz="4800" dirty="0">
                <a:latin typeface="Avenir Light" panose="020B0402020203020204" pitchFamily="34" charset="77"/>
                <a:sym typeface="Wingdings" pitchFamily="2" charset="2"/>
              </a:rPr>
              <a:t></a:t>
            </a:r>
            <a:endParaRPr lang="en-US" sz="4800" dirty="0"/>
          </a:p>
        </p:txBody>
      </p:sp>
      <p:sp>
        <p:nvSpPr>
          <p:cNvPr id="4" name="Slide Number Placeholder 3">
            <a:extLst>
              <a:ext uri="{FF2B5EF4-FFF2-40B4-BE49-F238E27FC236}">
                <a16:creationId xmlns:a16="http://schemas.microsoft.com/office/drawing/2014/main" id="{316B2839-9653-537A-020B-81B822A06C64}"/>
              </a:ext>
            </a:extLst>
          </p:cNvPr>
          <p:cNvSpPr>
            <a:spLocks noGrp="1"/>
          </p:cNvSpPr>
          <p:nvPr>
            <p:ph type="sldNum" sz="quarter" idx="12"/>
          </p:nvPr>
        </p:nvSpPr>
        <p:spPr/>
        <p:txBody>
          <a:bodyPr/>
          <a:lstStyle/>
          <a:p>
            <a:fld id="{E759DE4A-BCCB-F845-96F6-7482EC11793A}" type="slidenum">
              <a:rPr lang="en-US" smtClean="0"/>
              <a:t>21</a:t>
            </a:fld>
            <a:endParaRPr lang="en-US"/>
          </a:p>
        </p:txBody>
      </p:sp>
      <p:sp>
        <p:nvSpPr>
          <p:cNvPr id="5" name="Title 1">
            <a:extLst>
              <a:ext uri="{FF2B5EF4-FFF2-40B4-BE49-F238E27FC236}">
                <a16:creationId xmlns:a16="http://schemas.microsoft.com/office/drawing/2014/main" id="{18DDB8A4-CDC9-78F6-38F1-627E7AB8C8EB}"/>
              </a:ext>
            </a:extLst>
          </p:cNvPr>
          <p:cNvSpPr txBox="1">
            <a:spLocks/>
          </p:cNvSpPr>
          <p:nvPr/>
        </p:nvSpPr>
        <p:spPr>
          <a:xfrm>
            <a:off x="1517650" y="3991233"/>
            <a:ext cx="9144000" cy="159740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rgbClr val="002060"/>
                </a:solidFill>
                <a:latin typeface="Avenir Book" panose="02000503020000020003" pitchFamily="2" charset="0"/>
                <a:ea typeface="+mj-ea"/>
                <a:cs typeface="+mj-cs"/>
              </a:defRPr>
            </a:lvl1pPr>
          </a:lstStyle>
          <a:p>
            <a:r>
              <a:rPr lang="en-US" sz="4000" dirty="0">
                <a:latin typeface="Avenir Light" panose="020B0402020203020204" pitchFamily="34" charset="77"/>
              </a:rPr>
              <a:t>Protocols overpay for protection or do not fully protect against failures!</a:t>
            </a:r>
          </a:p>
        </p:txBody>
      </p:sp>
      <p:sp>
        <p:nvSpPr>
          <p:cNvPr id="6" name="Straight Connector 5">
            <a:extLst>
              <a:ext uri="{FF2B5EF4-FFF2-40B4-BE49-F238E27FC236}">
                <a16:creationId xmlns:a16="http://schemas.microsoft.com/office/drawing/2014/main" id="{0CBFB0CD-D64D-B930-FBA9-A0254A0D8487}"/>
              </a:ext>
            </a:extLst>
          </p:cNvPr>
          <p:cNvSpPr/>
          <p:nvPr/>
        </p:nvSpPr>
        <p:spPr>
          <a:xfrm>
            <a:off x="1517650" y="3991233"/>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custDataLst>
      <p:tags r:id="rId1"/>
    </p:custDataLst>
    <p:extLst>
      <p:ext uri="{BB962C8B-B14F-4D97-AF65-F5344CB8AC3E}">
        <p14:creationId xmlns:p14="http://schemas.microsoft.com/office/powerpoint/2010/main" val="1913870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33E72-CFEA-31E0-B52E-8B03687CE8A8}"/>
              </a:ext>
            </a:extLst>
          </p:cNvPr>
          <p:cNvSpPr>
            <a:spLocks noGrp="1"/>
          </p:cNvSpPr>
          <p:nvPr>
            <p:ph type="title"/>
          </p:nvPr>
        </p:nvSpPr>
        <p:spPr/>
        <p:txBody>
          <a:bodyPr anchor="ctr">
            <a:normAutofit/>
          </a:bodyPr>
          <a:lstStyle/>
          <a:p>
            <a:pPr algn="ctr"/>
            <a:r>
              <a:rPr lang="en-US" dirty="0"/>
              <a:t>Real Life is Uncertain. Consensus Should Be Too!</a:t>
            </a:r>
          </a:p>
        </p:txBody>
      </p:sp>
      <p:sp>
        <p:nvSpPr>
          <p:cNvPr id="3" name="Subtitle 2">
            <a:extLst>
              <a:ext uri="{FF2B5EF4-FFF2-40B4-BE49-F238E27FC236}">
                <a16:creationId xmlns:a16="http://schemas.microsoft.com/office/drawing/2014/main" id="{A1973132-2060-DD22-3C4B-E11B3BDAF883}"/>
              </a:ext>
            </a:extLst>
          </p:cNvPr>
          <p:cNvSpPr>
            <a:spLocks noGrp="1"/>
          </p:cNvSpPr>
          <p:nvPr>
            <p:ph type="body" idx="1"/>
          </p:nvPr>
        </p:nvSpPr>
        <p:spPr>
          <a:xfrm>
            <a:off x="831850" y="4176585"/>
            <a:ext cx="10515600" cy="1913066"/>
          </a:xfrm>
        </p:spPr>
        <p:txBody>
          <a:bodyPr/>
          <a:lstStyle/>
          <a:p>
            <a:pPr algn="ctr">
              <a:defRPr>
                <a:latin typeface="Avenir Heavy"/>
                <a:ea typeface="Avenir Heavy"/>
                <a:cs typeface="Avenir Heavy"/>
                <a:sym typeface="Avenir Heavy"/>
              </a:defRPr>
            </a:pPr>
            <a:r>
              <a:rPr lang="en-US" b="1" dirty="0">
                <a:solidFill>
                  <a:schemeClr val="tx1"/>
                </a:solidFill>
                <a:latin typeface="Avenir Light" panose="020B0402020203020204" pitchFamily="34" charset="77"/>
                <a:sym typeface="Avenir Book"/>
              </a:rPr>
              <a:t>HotOS’25</a:t>
            </a:r>
          </a:p>
        </p:txBody>
      </p:sp>
      <p:grpSp>
        <p:nvGrpSpPr>
          <p:cNvPr id="6" name="Group 5">
            <a:extLst>
              <a:ext uri="{FF2B5EF4-FFF2-40B4-BE49-F238E27FC236}">
                <a16:creationId xmlns:a16="http://schemas.microsoft.com/office/drawing/2014/main" id="{93BEA6FC-F6EE-E3D1-B30E-05ABEF4E985A}"/>
              </a:ext>
            </a:extLst>
          </p:cNvPr>
          <p:cNvGrpSpPr/>
          <p:nvPr/>
        </p:nvGrpSpPr>
        <p:grpSpPr>
          <a:xfrm>
            <a:off x="10773833" y="453332"/>
            <a:ext cx="1147234" cy="1125822"/>
            <a:chOff x="393700" y="5115018"/>
            <a:chExt cx="1147234" cy="1125822"/>
          </a:xfrm>
        </p:grpSpPr>
        <p:sp>
          <p:nvSpPr>
            <p:cNvPr id="7" name="Oval 6">
              <a:extLst>
                <a:ext uri="{FF2B5EF4-FFF2-40B4-BE49-F238E27FC236}">
                  <a16:creationId xmlns:a16="http://schemas.microsoft.com/office/drawing/2014/main" id="{E1E96BFD-4269-8916-B809-D702EC0FC034}"/>
                </a:ext>
              </a:extLst>
            </p:cNvPr>
            <p:cNvSpPr/>
            <p:nvPr/>
          </p:nvSpPr>
          <p:spPr>
            <a:xfrm>
              <a:off x="393700" y="5115018"/>
              <a:ext cx="1147234" cy="1125822"/>
            </a:xfrm>
            <a:prstGeom prst="ellipse">
              <a:avLst/>
            </a:prstGeom>
            <a:solidFill>
              <a:schemeClr val="bg1"/>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BE9DEC1D-BC2E-C59C-6B89-2BD9D63AB9B3}"/>
                </a:ext>
              </a:extLst>
            </p:cNvPr>
            <p:cNvPicPr>
              <a:picLocks noChangeAspect="1"/>
            </p:cNvPicPr>
            <p:nvPr/>
          </p:nvPicPr>
          <p:blipFill>
            <a:blip r:embed="rId3">
              <a:duotone>
                <a:schemeClr val="accent5">
                  <a:shade val="45000"/>
                  <a:satMod val="135000"/>
                </a:schemeClr>
                <a:prstClr val="white"/>
              </a:duotone>
            </a:blip>
            <a:stretch>
              <a:fillRect/>
            </a:stretch>
          </p:blipFill>
          <p:spPr>
            <a:xfrm>
              <a:off x="609943" y="5315807"/>
              <a:ext cx="724245" cy="724245"/>
            </a:xfrm>
            <a:prstGeom prst="rect">
              <a:avLst/>
            </a:prstGeom>
          </p:spPr>
        </p:pic>
      </p:grpSp>
      <p:sp>
        <p:nvSpPr>
          <p:cNvPr id="9" name="Straight Connector 8">
            <a:extLst>
              <a:ext uri="{FF2B5EF4-FFF2-40B4-BE49-F238E27FC236}">
                <a16:creationId xmlns:a16="http://schemas.microsoft.com/office/drawing/2014/main" id="{92AAA92C-125E-1B73-5D0F-AACDBBC987CF}"/>
              </a:ext>
            </a:extLst>
          </p:cNvPr>
          <p:cNvSpPr/>
          <p:nvPr/>
        </p:nvSpPr>
        <p:spPr>
          <a:xfrm>
            <a:off x="1524000" y="4066017"/>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410621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8E1399-C52E-473F-475A-7E75D395EE17}"/>
              </a:ext>
            </a:extLst>
          </p:cNvPr>
          <p:cNvSpPr>
            <a:spLocks noGrp="1"/>
          </p:cNvSpPr>
          <p:nvPr>
            <p:ph type="title"/>
          </p:nvPr>
        </p:nvSpPr>
        <p:spPr/>
        <p:txBody>
          <a:bodyPr/>
          <a:lstStyle/>
          <a:p>
            <a:r>
              <a:rPr lang="en-US" dirty="0"/>
              <a:t>Consensus in the Real World</a:t>
            </a:r>
          </a:p>
        </p:txBody>
      </p:sp>
      <p:sp>
        <p:nvSpPr>
          <p:cNvPr id="7" name="Rounded Rectangle 6">
            <a:extLst>
              <a:ext uri="{FF2B5EF4-FFF2-40B4-BE49-F238E27FC236}">
                <a16:creationId xmlns:a16="http://schemas.microsoft.com/office/drawing/2014/main" id="{D3604DF5-60B2-6125-775A-3C8E9E6CB6D4}"/>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DF8CD88C-8749-5674-4071-BFA27A85DEDD}"/>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0">
            <a:extLst>
              <a:ext uri="{FF2B5EF4-FFF2-40B4-BE49-F238E27FC236}">
                <a16:creationId xmlns:a16="http://schemas.microsoft.com/office/drawing/2014/main" id="{9F1478C0-6200-2664-B515-11D390BB2694}"/>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12" name="Text Placeholder 21">
            <a:extLst>
              <a:ext uri="{FF2B5EF4-FFF2-40B4-BE49-F238E27FC236}">
                <a16:creationId xmlns:a16="http://schemas.microsoft.com/office/drawing/2014/main" id="{37A0E8A5-A2CD-39ED-BA35-152E97F3A5C2}"/>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sp>
        <p:nvSpPr>
          <p:cNvPr id="13" name="Rectangle">
            <a:extLst>
              <a:ext uri="{FF2B5EF4-FFF2-40B4-BE49-F238E27FC236}">
                <a16:creationId xmlns:a16="http://schemas.microsoft.com/office/drawing/2014/main" id="{914C3E75-623D-7360-8BFC-3AE7D1E7EE00}"/>
              </a:ext>
            </a:extLst>
          </p:cNvPr>
          <p:cNvSpPr/>
          <p:nvPr/>
        </p:nvSpPr>
        <p:spPr>
          <a:xfrm>
            <a:off x="5004152" y="4504023"/>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4" name="Rounded Rectangle">
            <a:extLst>
              <a:ext uri="{FF2B5EF4-FFF2-40B4-BE49-F238E27FC236}">
                <a16:creationId xmlns:a16="http://schemas.microsoft.com/office/drawing/2014/main" id="{C61DE33B-64F8-E3FD-C77D-B065DBE4C3D4}"/>
              </a:ext>
            </a:extLst>
          </p:cNvPr>
          <p:cNvSpPr/>
          <p:nvPr/>
        </p:nvSpPr>
        <p:spPr>
          <a:xfrm>
            <a:off x="2762306" y="5176837"/>
            <a:ext cx="3766609"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15" name="Rectangle">
            <a:extLst>
              <a:ext uri="{FF2B5EF4-FFF2-40B4-BE49-F238E27FC236}">
                <a16:creationId xmlns:a16="http://schemas.microsoft.com/office/drawing/2014/main" id="{CDE72A5F-F8CE-86C3-53B3-1E20D7AD8007}"/>
              </a:ext>
            </a:extLst>
          </p:cNvPr>
          <p:cNvSpPr/>
          <p:nvPr/>
        </p:nvSpPr>
        <p:spPr>
          <a:xfrm>
            <a:off x="5004152" y="2771457"/>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6" name="Application">
            <a:extLst>
              <a:ext uri="{FF2B5EF4-FFF2-40B4-BE49-F238E27FC236}">
                <a16:creationId xmlns:a16="http://schemas.microsoft.com/office/drawing/2014/main" id="{F95004A5-1B6F-18DE-8B71-2F3AEE4BAC63}"/>
              </a:ext>
            </a:extLst>
          </p:cNvPr>
          <p:cNvSpPr/>
          <p:nvPr/>
        </p:nvSpPr>
        <p:spPr>
          <a:xfrm>
            <a:off x="4079847" y="2721677"/>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17" name="Consensus Protocol">
            <a:extLst>
              <a:ext uri="{FF2B5EF4-FFF2-40B4-BE49-F238E27FC236}">
                <a16:creationId xmlns:a16="http://schemas.microsoft.com/office/drawing/2014/main" id="{8358D3E6-0BC3-0F93-203C-961367357ED5}"/>
              </a:ext>
            </a:extLst>
          </p:cNvPr>
          <p:cNvSpPr/>
          <p:nvPr/>
        </p:nvSpPr>
        <p:spPr>
          <a:xfrm>
            <a:off x="2891481" y="3889818"/>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dirty="0">
                <a:latin typeface="Avenir Light" panose="020B0402020203020204" pitchFamily="34" charset="77"/>
              </a:rPr>
              <a:t>Persistent store</a:t>
            </a:r>
            <a:endParaRPr dirty="0">
              <a:latin typeface="Avenir Light" panose="020B0402020203020204" pitchFamily="34" charset="77"/>
            </a:endParaRPr>
          </a:p>
        </p:txBody>
      </p:sp>
      <p:pic>
        <p:nvPicPr>
          <p:cNvPr id="18" name="Graphic 144" descr="Graphic 144">
            <a:extLst>
              <a:ext uri="{FF2B5EF4-FFF2-40B4-BE49-F238E27FC236}">
                <a16:creationId xmlns:a16="http://schemas.microsoft.com/office/drawing/2014/main" id="{F6A02B37-B31E-CC7A-B5FD-84C9C7CC47EC}"/>
              </a:ext>
            </a:extLst>
          </p:cNvPr>
          <p:cNvPicPr>
            <a:picLocks noChangeAspect="1"/>
          </p:cNvPicPr>
          <p:nvPr/>
        </p:nvPicPr>
        <p:blipFill>
          <a:blip r:embed="rId3"/>
          <a:stretch>
            <a:fillRect/>
          </a:stretch>
        </p:blipFill>
        <p:spPr>
          <a:xfrm>
            <a:off x="2695996" y="5086046"/>
            <a:ext cx="1193785" cy="1193784"/>
          </a:xfrm>
          <a:prstGeom prst="rect">
            <a:avLst/>
          </a:prstGeom>
          <a:ln w="12700">
            <a:miter lim="400000"/>
          </a:ln>
        </p:spPr>
      </p:pic>
      <p:pic>
        <p:nvPicPr>
          <p:cNvPr id="19" name="Graphic 145" descr="Graphic 145">
            <a:extLst>
              <a:ext uri="{FF2B5EF4-FFF2-40B4-BE49-F238E27FC236}">
                <a16:creationId xmlns:a16="http://schemas.microsoft.com/office/drawing/2014/main" id="{67C0F526-E591-5941-87FF-C3F95FD44258}"/>
              </a:ext>
            </a:extLst>
          </p:cNvPr>
          <p:cNvPicPr>
            <a:picLocks noChangeAspect="1"/>
          </p:cNvPicPr>
          <p:nvPr/>
        </p:nvPicPr>
        <p:blipFill>
          <a:blip r:embed="rId3"/>
          <a:stretch>
            <a:fillRect/>
          </a:stretch>
        </p:blipFill>
        <p:spPr>
          <a:xfrm>
            <a:off x="4492535" y="5083488"/>
            <a:ext cx="1198899" cy="1198900"/>
          </a:xfrm>
          <a:prstGeom prst="rect">
            <a:avLst/>
          </a:prstGeom>
          <a:ln w="12700">
            <a:miter lim="400000"/>
          </a:ln>
        </p:spPr>
      </p:pic>
      <p:pic>
        <p:nvPicPr>
          <p:cNvPr id="20" name="Graphic 146" descr="Graphic 146">
            <a:extLst>
              <a:ext uri="{FF2B5EF4-FFF2-40B4-BE49-F238E27FC236}">
                <a16:creationId xmlns:a16="http://schemas.microsoft.com/office/drawing/2014/main" id="{C6F17AFC-5AE3-220D-B99C-8FDAE3FB1A11}"/>
              </a:ext>
            </a:extLst>
          </p:cNvPr>
          <p:cNvPicPr>
            <a:picLocks noChangeAspect="1"/>
          </p:cNvPicPr>
          <p:nvPr/>
        </p:nvPicPr>
        <p:blipFill>
          <a:blip r:embed="rId3"/>
          <a:stretch>
            <a:fillRect/>
          </a:stretch>
        </p:blipFill>
        <p:spPr>
          <a:xfrm>
            <a:off x="5274550" y="5086046"/>
            <a:ext cx="1193785" cy="1193784"/>
          </a:xfrm>
          <a:prstGeom prst="rect">
            <a:avLst/>
          </a:prstGeom>
          <a:ln w="12700">
            <a:miter lim="400000"/>
          </a:ln>
        </p:spPr>
      </p:pic>
      <p:sp>
        <p:nvSpPr>
          <p:cNvPr id="21" name="…">
            <a:extLst>
              <a:ext uri="{FF2B5EF4-FFF2-40B4-BE49-F238E27FC236}">
                <a16:creationId xmlns:a16="http://schemas.microsoft.com/office/drawing/2014/main" id="{F1B49754-3D9B-A657-A2B0-A38B4B53E053}"/>
              </a:ext>
            </a:extLst>
          </p:cNvPr>
          <p:cNvSpPr txBox="1"/>
          <p:nvPr/>
        </p:nvSpPr>
        <p:spPr>
          <a:xfrm>
            <a:off x="3858253" y="5245572"/>
            <a:ext cx="662769" cy="899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lgn="ctr">
              <a:defRPr sz="6400"/>
            </a:lvl1pPr>
          </a:lstStyle>
          <a:p>
            <a:r>
              <a:rPr>
                <a:latin typeface="Avenir Light" panose="020B0402020203020204" pitchFamily="34" charset="77"/>
              </a:rPr>
              <a:t>…</a:t>
            </a:r>
          </a:p>
        </p:txBody>
      </p:sp>
    </p:spTree>
    <p:extLst>
      <p:ext uri="{BB962C8B-B14F-4D97-AF65-F5344CB8AC3E}">
        <p14:creationId xmlns:p14="http://schemas.microsoft.com/office/powerpoint/2010/main" val="287078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ntr" fill="hold" grpId="0" nodeType="clickEffect">
                                  <p:stCondLst>
                                    <p:cond delay="0"/>
                                  </p:stCondLst>
                                  <p:iterate>
                                    <p:tmAbs val="0"/>
                                  </p:iterate>
                                  <p:childTnLst>
                                    <p:set>
                                      <p:cBhvr>
                                        <p:cTn id="16" fill="hold"/>
                                        <p:tgtEl>
                                          <p:spTgt spid="16"/>
                                        </p:tgtEl>
                                        <p:attrNameLst>
                                          <p:attrName>style.visibility</p:attrName>
                                        </p:attrNameLst>
                                      </p:cBhvr>
                                      <p:to>
                                        <p:strVal val="visible"/>
                                      </p:to>
                                    </p:set>
                                    <p:animEffect transition="in" filter="fade">
                                      <p:cBhvr>
                                        <p:cTn id="17" dur="1000"/>
                                        <p:tgtEl>
                                          <p:spTgt spid="16"/>
                                        </p:tgtEl>
                                      </p:cBhvr>
                                    </p:animEffect>
                                  </p:childTnLst>
                                </p:cTn>
                              </p:par>
                            </p:childTnLst>
                          </p:cTn>
                        </p:par>
                        <p:par>
                          <p:cTn id="18" fill="hold">
                            <p:stCondLst>
                              <p:cond delay="1000"/>
                            </p:stCondLst>
                            <p:childTnLst>
                              <p:par>
                                <p:cTn id="19" presetID="10" presetClass="entr" fill="hold" grpId="0" nodeType="afterEffect">
                                  <p:stCondLst>
                                    <p:cond delay="150"/>
                                  </p:stCondLst>
                                  <p:iterate>
                                    <p:tmAbs val="0"/>
                                  </p:iterate>
                                  <p:childTnLst>
                                    <p:set>
                                      <p:cBhvr>
                                        <p:cTn id="20" fill="hold"/>
                                        <p:tgtEl>
                                          <p:spTgt spid="15"/>
                                        </p:tgtEl>
                                        <p:attrNameLst>
                                          <p:attrName>style.visibility</p:attrName>
                                        </p:attrNameLst>
                                      </p:cBhvr>
                                      <p:to>
                                        <p:strVal val="visible"/>
                                      </p:to>
                                    </p:set>
                                    <p:animEffect transition="in" filter="fade">
                                      <p:cBhvr>
                                        <p:cTn id="21" dur="1000"/>
                                        <p:tgtEl>
                                          <p:spTgt spid="15"/>
                                        </p:tgtEl>
                                      </p:cBhvr>
                                    </p:animEffect>
                                  </p:childTnLst>
                                </p:cTn>
                              </p:par>
                            </p:childTnLst>
                          </p:cTn>
                        </p:par>
                        <p:par>
                          <p:cTn id="22" fill="hold">
                            <p:stCondLst>
                              <p:cond delay="2150"/>
                            </p:stCondLst>
                            <p:childTnLst>
                              <p:par>
                                <p:cTn id="23" presetID="10"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250"/>
                                        <p:tgtEl>
                                          <p:spTgt spid="17"/>
                                        </p:tgtEl>
                                      </p:cBhvr>
                                    </p:animEffect>
                                  </p:childTnLst>
                                </p:cTn>
                              </p:par>
                              <p:par>
                                <p:cTn id="26" presetID="10" presetClass="entr" fill="hold" grpId="0" nodeType="withEffect">
                                  <p:stCondLst>
                                    <p:cond delay="0"/>
                                  </p:stCondLst>
                                  <p:iterate>
                                    <p:tmAbs val="0"/>
                                  </p:iterate>
                                  <p:childTnLst>
                                    <p:set>
                                      <p:cBhvr>
                                        <p:cTn id="27" fill="hold"/>
                                        <p:tgtEl>
                                          <p:spTgt spid="13"/>
                                        </p:tgtEl>
                                        <p:attrNameLst>
                                          <p:attrName>style.visibility</p:attrName>
                                        </p:attrNameLst>
                                      </p:cBhvr>
                                      <p:to>
                                        <p:strVal val="visible"/>
                                      </p:to>
                                    </p:set>
                                    <p:animEffect transition="in" filter="fade">
                                      <p:cBhvr>
                                        <p:cTn id="28" dur="250"/>
                                        <p:tgtEl>
                                          <p:spTgt spid="13"/>
                                        </p:tgtEl>
                                      </p:cBhvr>
                                    </p:animEffect>
                                  </p:childTnLst>
                                </p:cTn>
                              </p:par>
                            </p:childTnLst>
                          </p:cTn>
                        </p:par>
                        <p:par>
                          <p:cTn id="29" fill="hold">
                            <p:stCondLst>
                              <p:cond delay="2400"/>
                            </p:stCondLst>
                            <p:childTnLst>
                              <p:par>
                                <p:cTn id="30" presetID="10" presetClass="entr" fill="hold" grpId="0" nodeType="afterEffect">
                                  <p:stCondLst>
                                    <p:cond delay="300"/>
                                  </p:stCondLst>
                                  <p:iterate>
                                    <p:tmAbs val="0"/>
                                  </p:iterate>
                                  <p:childTnLst>
                                    <p:set>
                                      <p:cBhvr>
                                        <p:cTn id="31" fill="hold"/>
                                        <p:tgtEl>
                                          <p:spTgt spid="14"/>
                                        </p:tgtEl>
                                        <p:attrNameLst>
                                          <p:attrName>style.visibility</p:attrName>
                                        </p:attrNameLst>
                                      </p:cBhvr>
                                      <p:to>
                                        <p:strVal val="visible"/>
                                      </p:to>
                                    </p:set>
                                    <p:animEffect transition="in" filter="fade">
                                      <p:cBhvr>
                                        <p:cTn id="32" dur="250"/>
                                        <p:tgtEl>
                                          <p:spTgt spid="14"/>
                                        </p:tgtEl>
                                      </p:cBhvr>
                                    </p:animEffect>
                                  </p:childTnLst>
                                </p:cTn>
                              </p:par>
                            </p:childTnLst>
                          </p:cTn>
                        </p:par>
                        <p:par>
                          <p:cTn id="33" fill="hold">
                            <p:stCondLst>
                              <p:cond delay="2950"/>
                            </p:stCondLst>
                            <p:childTnLst>
                              <p:par>
                                <p:cTn id="34" presetID="10" presetClass="entr" presetSubtype="0" fill="hold" grpId="0" nodeType="afterEffect">
                                  <p:stCondLst>
                                    <p:cond delay="25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250"/>
                                        <p:tgtEl>
                                          <p:spTgt spid="18"/>
                                        </p:tgtEl>
                                      </p:cBhvr>
                                    </p:animEffect>
                                  </p:childTnLst>
                                </p:cTn>
                              </p:par>
                            </p:childTnLst>
                          </p:cTn>
                        </p:par>
                        <p:par>
                          <p:cTn id="37" fill="hold">
                            <p:stCondLst>
                              <p:cond delay="3450"/>
                            </p:stCondLst>
                            <p:childTnLst>
                              <p:par>
                                <p:cTn id="38" presetID="10" presetClass="entr" presetSubtype="0" fill="hold" grpId="0" nodeType="afterEffect">
                                  <p:stCondLst>
                                    <p:cond delay="3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250"/>
                                        <p:tgtEl>
                                          <p:spTgt spid="21"/>
                                        </p:tgtEl>
                                      </p:cBhvr>
                                    </p:animEffect>
                                  </p:childTnLst>
                                </p:cTn>
                              </p:par>
                            </p:childTnLst>
                          </p:cTn>
                        </p:par>
                        <p:par>
                          <p:cTn id="41" fill="hold">
                            <p:stCondLst>
                              <p:cond delay="4000"/>
                            </p:stCondLst>
                            <p:childTnLst>
                              <p:par>
                                <p:cTn id="42" presetID="10" presetClass="entr" presetSubtype="0" fill="hold" grpId="0" nodeType="afterEffect">
                                  <p:stCondLst>
                                    <p:cond delay="3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250"/>
                                        <p:tgtEl>
                                          <p:spTgt spid="19"/>
                                        </p:tgtEl>
                                      </p:cBhvr>
                                    </p:animEffect>
                                  </p:childTnLst>
                                </p:cTn>
                              </p:par>
                            </p:childTnLst>
                          </p:cTn>
                        </p:par>
                        <p:par>
                          <p:cTn id="45" fill="hold">
                            <p:stCondLst>
                              <p:cond delay="4550"/>
                            </p:stCondLst>
                            <p:childTnLst>
                              <p:par>
                                <p:cTn id="46" presetID="10" presetClass="entr" presetSubtype="0" fill="hold" grpId="0" nodeType="afterEffect">
                                  <p:stCondLst>
                                    <p:cond delay="30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p:bldP spid="12" grpId="0"/>
      <p:bldP spid="13" grpId="0" animBg="1" advAuto="0"/>
      <p:bldP spid="14" grpId="0" animBg="1" advAuto="0"/>
      <p:bldP spid="15" grpId="0" animBg="1" advAuto="0"/>
      <p:bldP spid="16" grpId="0" animBg="1" advAuto="0"/>
      <p:bldP spid="17" grpId="0" animBg="1" advAuto="0"/>
      <p:bldP spid="18" grpId="0" animBg="1" advAuto="0"/>
      <p:bldP spid="19" grpId="0" animBg="1" advAuto="0"/>
      <p:bldP spid="20" grpId="0" animBg="1" advAuto="0"/>
      <p:bldP spid="21"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89CEB-B0EE-B3AA-BA70-4732DA26DD66}"/>
            </a:ext>
          </a:extLst>
        </p:cNvPr>
        <p:cNvGrpSpPr/>
        <p:nvPr/>
      </p:nvGrpSpPr>
      <p:grpSpPr>
        <a:xfrm>
          <a:off x="0" y="0"/>
          <a:ext cx="0" cy="0"/>
          <a:chOff x="0" y="0"/>
          <a:chExt cx="0" cy="0"/>
        </a:xfrm>
      </p:grpSpPr>
      <p:sp>
        <p:nvSpPr>
          <p:cNvPr id="1453" name="Consensus in the Real World">
            <a:extLst>
              <a:ext uri="{FF2B5EF4-FFF2-40B4-BE49-F238E27FC236}">
                <a16:creationId xmlns:a16="http://schemas.microsoft.com/office/drawing/2014/main" id="{986B9B37-9D79-22FC-48E6-542D6CC024B5}"/>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1454" name="Slide Number">
            <a:extLst>
              <a:ext uri="{FF2B5EF4-FFF2-40B4-BE49-F238E27FC236}">
                <a16:creationId xmlns:a16="http://schemas.microsoft.com/office/drawing/2014/main" id="{76FEA5D5-0CFE-16B1-A29C-78A918B627FF}"/>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24</a:t>
            </a:fld>
            <a:endParaRPr>
              <a:latin typeface="Avenir Light" panose="020B0402020203020204" pitchFamily="34" charset="77"/>
            </a:endParaRPr>
          </a:p>
        </p:txBody>
      </p:sp>
      <p:sp>
        <p:nvSpPr>
          <p:cNvPr id="2" name="Rounded Rectangle 1">
            <a:extLst>
              <a:ext uri="{FF2B5EF4-FFF2-40B4-BE49-F238E27FC236}">
                <a16:creationId xmlns:a16="http://schemas.microsoft.com/office/drawing/2014/main" id="{9DC9E229-0089-D089-7330-9D11DB2D955D}"/>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E47429C3-7051-B2F2-B21A-15B75CB9CFA1}"/>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EC54B0ED-8803-07F1-A0C3-B29C025589E8}"/>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5" name="Text Placeholder 21">
            <a:extLst>
              <a:ext uri="{FF2B5EF4-FFF2-40B4-BE49-F238E27FC236}">
                <a16:creationId xmlns:a16="http://schemas.microsoft.com/office/drawing/2014/main" id="{DA754D33-5C4E-15FD-345B-40DC59002749}"/>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grpSp>
        <p:nvGrpSpPr>
          <p:cNvPr id="32" name="Group 31">
            <a:extLst>
              <a:ext uri="{FF2B5EF4-FFF2-40B4-BE49-F238E27FC236}">
                <a16:creationId xmlns:a16="http://schemas.microsoft.com/office/drawing/2014/main" id="{E4BEA594-1F37-6A12-6275-E1A9A6A8E060}"/>
              </a:ext>
            </a:extLst>
          </p:cNvPr>
          <p:cNvGrpSpPr/>
          <p:nvPr/>
        </p:nvGrpSpPr>
        <p:grpSpPr>
          <a:xfrm>
            <a:off x="2393501" y="2734172"/>
            <a:ext cx="4131028" cy="3560711"/>
            <a:chOff x="2393501" y="2734172"/>
            <a:chExt cx="4131028" cy="3560711"/>
          </a:xfrm>
        </p:grpSpPr>
        <p:sp>
          <p:nvSpPr>
            <p:cNvPr id="33" name="Rectangle">
              <a:extLst>
                <a:ext uri="{FF2B5EF4-FFF2-40B4-BE49-F238E27FC236}">
                  <a16:creationId xmlns:a16="http://schemas.microsoft.com/office/drawing/2014/main" id="{B7A450A9-4452-34A2-019A-D21E1915F357}"/>
                </a:ext>
              </a:extLst>
            </p:cNvPr>
            <p:cNvSpPr/>
            <p:nvPr/>
          </p:nvSpPr>
          <p:spPr>
            <a:xfrm>
              <a:off x="4999766" y="4516518"/>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34" name="Rounded Rectangle">
              <a:extLst>
                <a:ext uri="{FF2B5EF4-FFF2-40B4-BE49-F238E27FC236}">
                  <a16:creationId xmlns:a16="http://schemas.microsoft.com/office/drawing/2014/main" id="{0B230F71-61F8-90F1-3FC1-3C0A9917116B}"/>
                </a:ext>
              </a:extLst>
            </p:cNvPr>
            <p:cNvSpPr/>
            <p:nvPr/>
          </p:nvSpPr>
          <p:spPr>
            <a:xfrm>
              <a:off x="2757920" y="5189332"/>
              <a:ext cx="3766609"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35" name="Rectangle">
              <a:extLst>
                <a:ext uri="{FF2B5EF4-FFF2-40B4-BE49-F238E27FC236}">
                  <a16:creationId xmlns:a16="http://schemas.microsoft.com/office/drawing/2014/main" id="{81C9C0AA-FF6C-3A97-1CEF-330966CE157C}"/>
                </a:ext>
              </a:extLst>
            </p:cNvPr>
            <p:cNvSpPr/>
            <p:nvPr/>
          </p:nvSpPr>
          <p:spPr>
            <a:xfrm>
              <a:off x="4999766" y="2783952"/>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36" name="Application">
              <a:extLst>
                <a:ext uri="{FF2B5EF4-FFF2-40B4-BE49-F238E27FC236}">
                  <a16:creationId xmlns:a16="http://schemas.microsoft.com/office/drawing/2014/main" id="{04585F18-2FDF-93A9-103C-D049386580EA}"/>
                </a:ext>
              </a:extLst>
            </p:cNvPr>
            <p:cNvSpPr/>
            <p:nvPr/>
          </p:nvSpPr>
          <p:spPr>
            <a:xfrm>
              <a:off x="4075461" y="2734172"/>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37" name="Consensus Protocol">
              <a:extLst>
                <a:ext uri="{FF2B5EF4-FFF2-40B4-BE49-F238E27FC236}">
                  <a16:creationId xmlns:a16="http://schemas.microsoft.com/office/drawing/2014/main" id="{3FF9A636-F167-8F1E-7139-19697A0F9063}"/>
                </a:ext>
              </a:extLst>
            </p:cNvPr>
            <p:cNvSpPr/>
            <p:nvPr/>
          </p:nvSpPr>
          <p:spPr>
            <a:xfrm>
              <a:off x="2887095" y="3902313"/>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dirty="0">
                  <a:latin typeface="Avenir Light" panose="020B0402020203020204" pitchFamily="34" charset="77"/>
                </a:rPr>
                <a:t>Persistent store</a:t>
              </a:r>
              <a:endParaRPr dirty="0">
                <a:latin typeface="Avenir Light" panose="020B0402020203020204" pitchFamily="34" charset="77"/>
              </a:endParaRPr>
            </a:p>
          </p:txBody>
        </p:sp>
        <p:pic>
          <p:nvPicPr>
            <p:cNvPr id="38" name="Graphic 144" descr="Graphic 144">
              <a:extLst>
                <a:ext uri="{FF2B5EF4-FFF2-40B4-BE49-F238E27FC236}">
                  <a16:creationId xmlns:a16="http://schemas.microsoft.com/office/drawing/2014/main" id="{8BBC3116-D302-7C6B-E010-B4559FE925A4}"/>
                </a:ext>
              </a:extLst>
            </p:cNvPr>
            <p:cNvPicPr>
              <a:picLocks noChangeAspect="1"/>
            </p:cNvPicPr>
            <p:nvPr/>
          </p:nvPicPr>
          <p:blipFill>
            <a:blip r:embed="rId4"/>
            <a:stretch>
              <a:fillRect/>
            </a:stretch>
          </p:blipFill>
          <p:spPr>
            <a:xfrm>
              <a:off x="2691610" y="5098541"/>
              <a:ext cx="1193785" cy="1193784"/>
            </a:xfrm>
            <a:prstGeom prst="rect">
              <a:avLst/>
            </a:prstGeom>
            <a:ln w="12700">
              <a:miter lim="400000"/>
            </a:ln>
          </p:spPr>
        </p:pic>
        <p:pic>
          <p:nvPicPr>
            <p:cNvPr id="39" name="Graphic 145" descr="Graphic 145">
              <a:extLst>
                <a:ext uri="{FF2B5EF4-FFF2-40B4-BE49-F238E27FC236}">
                  <a16:creationId xmlns:a16="http://schemas.microsoft.com/office/drawing/2014/main" id="{C6B06D48-63DD-F1BA-60ED-A97DCE464EE6}"/>
                </a:ext>
              </a:extLst>
            </p:cNvPr>
            <p:cNvPicPr>
              <a:picLocks noChangeAspect="1"/>
            </p:cNvPicPr>
            <p:nvPr/>
          </p:nvPicPr>
          <p:blipFill>
            <a:blip r:embed="rId4"/>
            <a:stretch>
              <a:fillRect/>
            </a:stretch>
          </p:blipFill>
          <p:spPr>
            <a:xfrm>
              <a:off x="4488149" y="5095983"/>
              <a:ext cx="1198899" cy="1198900"/>
            </a:xfrm>
            <a:prstGeom prst="rect">
              <a:avLst/>
            </a:prstGeom>
            <a:ln w="12700">
              <a:miter lim="400000"/>
            </a:ln>
          </p:spPr>
        </p:pic>
        <p:pic>
          <p:nvPicPr>
            <p:cNvPr id="40" name="Graphic 146" descr="Graphic 146">
              <a:extLst>
                <a:ext uri="{FF2B5EF4-FFF2-40B4-BE49-F238E27FC236}">
                  <a16:creationId xmlns:a16="http://schemas.microsoft.com/office/drawing/2014/main" id="{50E657A4-4CB2-C8EF-E188-B50BF2999079}"/>
                </a:ext>
              </a:extLst>
            </p:cNvPr>
            <p:cNvPicPr>
              <a:picLocks noChangeAspect="1"/>
            </p:cNvPicPr>
            <p:nvPr/>
          </p:nvPicPr>
          <p:blipFill>
            <a:blip r:embed="rId4"/>
            <a:stretch>
              <a:fillRect/>
            </a:stretch>
          </p:blipFill>
          <p:spPr>
            <a:xfrm>
              <a:off x="5270164" y="5098541"/>
              <a:ext cx="1193785" cy="1193784"/>
            </a:xfrm>
            <a:prstGeom prst="rect">
              <a:avLst/>
            </a:prstGeom>
            <a:ln w="12700">
              <a:miter lim="400000"/>
            </a:ln>
          </p:spPr>
        </p:pic>
        <p:sp>
          <p:nvSpPr>
            <p:cNvPr id="41" name="…">
              <a:extLst>
                <a:ext uri="{FF2B5EF4-FFF2-40B4-BE49-F238E27FC236}">
                  <a16:creationId xmlns:a16="http://schemas.microsoft.com/office/drawing/2014/main" id="{00C9E785-52AB-E234-9BCE-81DFA6D767ED}"/>
                </a:ext>
              </a:extLst>
            </p:cNvPr>
            <p:cNvSpPr txBox="1"/>
            <p:nvPr/>
          </p:nvSpPr>
          <p:spPr>
            <a:xfrm>
              <a:off x="3853867" y="5258067"/>
              <a:ext cx="662769" cy="8991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lgn="ctr">
                <a:defRPr sz="6400"/>
              </a:lvl1pPr>
            </a:lstStyle>
            <a:p>
              <a:r>
                <a:rPr>
                  <a:latin typeface="Avenir Light" panose="020B0402020203020204" pitchFamily="34" charset="77"/>
                </a:rPr>
                <a:t>…</a:t>
              </a:r>
            </a:p>
          </p:txBody>
        </p:sp>
        <p:sp>
          <p:nvSpPr>
            <p:cNvPr id="42" name="Operations">
              <a:extLst>
                <a:ext uri="{FF2B5EF4-FFF2-40B4-BE49-F238E27FC236}">
                  <a16:creationId xmlns:a16="http://schemas.microsoft.com/office/drawing/2014/main" id="{CCF0D955-734B-CE31-F201-982BE11FA7B0}"/>
                </a:ext>
              </a:extLst>
            </p:cNvPr>
            <p:cNvSpPr/>
            <p:nvPr/>
          </p:nvSpPr>
          <p:spPr>
            <a:xfrm>
              <a:off x="2932813" y="3285114"/>
              <a:ext cx="1893615" cy="604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defRPr sz="2800">
                  <a:latin typeface="+mn-lt"/>
                  <a:ea typeface="+mn-ea"/>
                  <a:cs typeface="+mn-cs"/>
                  <a:sym typeface="Avenir Book"/>
                </a:defRPr>
              </a:lvl1pPr>
            </a:lstStyle>
            <a:p>
              <a:r>
                <a:rPr dirty="0">
                  <a:latin typeface="Avenir Light" panose="020B0402020203020204" pitchFamily="34" charset="77"/>
                </a:rPr>
                <a:t>Operation</a:t>
              </a:r>
              <a:r>
                <a:rPr lang="en-US" dirty="0">
                  <a:latin typeface="Avenir Light" panose="020B0402020203020204" pitchFamily="34" charset="77"/>
                </a:rPr>
                <a:t>s</a:t>
              </a:r>
              <a:endParaRPr dirty="0">
                <a:latin typeface="Avenir Light" panose="020B0402020203020204" pitchFamily="34" charset="77"/>
              </a:endParaRPr>
            </a:p>
          </p:txBody>
        </p:sp>
        <p:sp>
          <p:nvSpPr>
            <p:cNvPr id="43" name="Log of operations">
              <a:extLst>
                <a:ext uri="{FF2B5EF4-FFF2-40B4-BE49-F238E27FC236}">
                  <a16:creationId xmlns:a16="http://schemas.microsoft.com/office/drawing/2014/main" id="{7E71B3D8-1250-EF2A-DF57-E684AC16C510}"/>
                </a:ext>
              </a:extLst>
            </p:cNvPr>
            <p:cNvSpPr/>
            <p:nvPr/>
          </p:nvSpPr>
          <p:spPr>
            <a:xfrm>
              <a:off x="2393501" y="4565506"/>
              <a:ext cx="2393449"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Replicated l</a:t>
              </a:r>
              <a:r>
                <a:rPr dirty="0">
                  <a:latin typeface="Avenir Light" panose="020B0402020203020204" pitchFamily="34" charset="77"/>
                </a:rPr>
                <a:t>og</a:t>
              </a:r>
            </a:p>
          </p:txBody>
        </p:sp>
      </p:grpSp>
    </p:spTree>
    <p:custDataLst>
      <p:tags r:id="rId1"/>
    </p:custDataLst>
    <p:extLst>
      <p:ext uri="{BB962C8B-B14F-4D97-AF65-F5344CB8AC3E}">
        <p14:creationId xmlns:p14="http://schemas.microsoft.com/office/powerpoint/2010/main" val="1872267673"/>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5B576-4BEA-03F8-7206-128238D560B3}"/>
            </a:ext>
          </a:extLst>
        </p:cNvPr>
        <p:cNvGrpSpPr/>
        <p:nvPr/>
      </p:nvGrpSpPr>
      <p:grpSpPr>
        <a:xfrm>
          <a:off x="0" y="0"/>
          <a:ext cx="0" cy="0"/>
          <a:chOff x="0" y="0"/>
          <a:chExt cx="0" cy="0"/>
        </a:xfrm>
      </p:grpSpPr>
      <p:sp>
        <p:nvSpPr>
          <p:cNvPr id="1453" name="Consensus in the Real World">
            <a:extLst>
              <a:ext uri="{FF2B5EF4-FFF2-40B4-BE49-F238E27FC236}">
                <a16:creationId xmlns:a16="http://schemas.microsoft.com/office/drawing/2014/main" id="{095C9A2E-D8B0-D8E7-C269-551554488E56}"/>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1454" name="Slide Number">
            <a:extLst>
              <a:ext uri="{FF2B5EF4-FFF2-40B4-BE49-F238E27FC236}">
                <a16:creationId xmlns:a16="http://schemas.microsoft.com/office/drawing/2014/main" id="{9AD7D6CE-609C-69BA-2C69-E054A06419AB}"/>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25</a:t>
            </a:fld>
            <a:endParaRPr>
              <a:latin typeface="Avenir Light" panose="020B0402020203020204" pitchFamily="34" charset="77"/>
            </a:endParaRPr>
          </a:p>
        </p:txBody>
      </p:sp>
      <p:sp>
        <p:nvSpPr>
          <p:cNvPr id="2" name="Rounded Rectangle 1">
            <a:extLst>
              <a:ext uri="{FF2B5EF4-FFF2-40B4-BE49-F238E27FC236}">
                <a16:creationId xmlns:a16="http://schemas.microsoft.com/office/drawing/2014/main" id="{3A2EBA3A-57D7-ACA7-2DB0-26AE523D5545}"/>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5D6786E6-15F5-34FB-42CE-50DEDA6837C6}"/>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E081FC1B-B385-CB95-56EB-BCFDB28A5DB5}"/>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5" name="Text Placeholder 21">
            <a:extLst>
              <a:ext uri="{FF2B5EF4-FFF2-40B4-BE49-F238E27FC236}">
                <a16:creationId xmlns:a16="http://schemas.microsoft.com/office/drawing/2014/main" id="{6A56C63F-77B5-FCFB-1CF5-5510149C2AE8}"/>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grpSp>
        <p:nvGrpSpPr>
          <p:cNvPr id="32" name="Group 31">
            <a:extLst>
              <a:ext uri="{FF2B5EF4-FFF2-40B4-BE49-F238E27FC236}">
                <a16:creationId xmlns:a16="http://schemas.microsoft.com/office/drawing/2014/main" id="{0E31D57A-D49E-1CCB-B29A-7105F572FE31}"/>
              </a:ext>
            </a:extLst>
          </p:cNvPr>
          <p:cNvGrpSpPr/>
          <p:nvPr/>
        </p:nvGrpSpPr>
        <p:grpSpPr>
          <a:xfrm>
            <a:off x="1726238" y="2734172"/>
            <a:ext cx="4798291" cy="3560711"/>
            <a:chOff x="1726238" y="2734172"/>
            <a:chExt cx="4798291" cy="3560711"/>
          </a:xfrm>
        </p:grpSpPr>
        <p:sp>
          <p:nvSpPr>
            <p:cNvPr id="33" name="Rectangle">
              <a:extLst>
                <a:ext uri="{FF2B5EF4-FFF2-40B4-BE49-F238E27FC236}">
                  <a16:creationId xmlns:a16="http://schemas.microsoft.com/office/drawing/2014/main" id="{02009D50-3CC3-BC74-C05C-01728DE5E842}"/>
                </a:ext>
              </a:extLst>
            </p:cNvPr>
            <p:cNvSpPr/>
            <p:nvPr/>
          </p:nvSpPr>
          <p:spPr>
            <a:xfrm>
              <a:off x="4999766" y="4516518"/>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34" name="Rounded Rectangle">
              <a:extLst>
                <a:ext uri="{FF2B5EF4-FFF2-40B4-BE49-F238E27FC236}">
                  <a16:creationId xmlns:a16="http://schemas.microsoft.com/office/drawing/2014/main" id="{D892828B-8747-0FDD-5439-F0EE044E0372}"/>
                </a:ext>
              </a:extLst>
            </p:cNvPr>
            <p:cNvSpPr/>
            <p:nvPr/>
          </p:nvSpPr>
          <p:spPr>
            <a:xfrm>
              <a:off x="2757920" y="5189332"/>
              <a:ext cx="3766609"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35" name="Rectangle">
              <a:extLst>
                <a:ext uri="{FF2B5EF4-FFF2-40B4-BE49-F238E27FC236}">
                  <a16:creationId xmlns:a16="http://schemas.microsoft.com/office/drawing/2014/main" id="{1719CCD8-E61E-3A51-F7AD-85B5A3993899}"/>
                </a:ext>
              </a:extLst>
            </p:cNvPr>
            <p:cNvSpPr/>
            <p:nvPr/>
          </p:nvSpPr>
          <p:spPr>
            <a:xfrm>
              <a:off x="4999766" y="2783952"/>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36" name="Application">
              <a:extLst>
                <a:ext uri="{FF2B5EF4-FFF2-40B4-BE49-F238E27FC236}">
                  <a16:creationId xmlns:a16="http://schemas.microsoft.com/office/drawing/2014/main" id="{6DEBCC8F-9CD0-1C20-59F7-2AFD3281DED5}"/>
                </a:ext>
              </a:extLst>
            </p:cNvPr>
            <p:cNvSpPr/>
            <p:nvPr/>
          </p:nvSpPr>
          <p:spPr>
            <a:xfrm>
              <a:off x="4075461" y="2734172"/>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37" name="Consensus Protocol">
              <a:extLst>
                <a:ext uri="{FF2B5EF4-FFF2-40B4-BE49-F238E27FC236}">
                  <a16:creationId xmlns:a16="http://schemas.microsoft.com/office/drawing/2014/main" id="{475C7F11-23FA-8D47-F556-23C4DCBE36BB}"/>
                </a:ext>
              </a:extLst>
            </p:cNvPr>
            <p:cNvSpPr/>
            <p:nvPr/>
          </p:nvSpPr>
          <p:spPr>
            <a:xfrm>
              <a:off x="2887095" y="3902313"/>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dirty="0" err="1">
                  <a:latin typeface="Avenir Light" panose="020B0402020203020204" pitchFamily="34" charset="77"/>
                </a:rPr>
                <a:t>Etcd</a:t>
              </a:r>
              <a:r>
                <a:rPr lang="en-US" dirty="0">
                  <a:latin typeface="Avenir Light" panose="020B0402020203020204" pitchFamily="34" charset="77"/>
                </a:rPr>
                <a:t> with Raft</a:t>
              </a:r>
              <a:endParaRPr dirty="0">
                <a:latin typeface="Avenir Light" panose="020B0402020203020204" pitchFamily="34" charset="77"/>
              </a:endParaRPr>
            </a:p>
          </p:txBody>
        </p:sp>
        <p:pic>
          <p:nvPicPr>
            <p:cNvPr id="38" name="Graphic 144" descr="Graphic 144">
              <a:extLst>
                <a:ext uri="{FF2B5EF4-FFF2-40B4-BE49-F238E27FC236}">
                  <a16:creationId xmlns:a16="http://schemas.microsoft.com/office/drawing/2014/main" id="{1137D09D-5369-C5F4-4012-EB5B725D0E98}"/>
                </a:ext>
              </a:extLst>
            </p:cNvPr>
            <p:cNvPicPr>
              <a:picLocks noChangeAspect="1"/>
            </p:cNvPicPr>
            <p:nvPr/>
          </p:nvPicPr>
          <p:blipFill>
            <a:blip r:embed="rId4"/>
            <a:stretch>
              <a:fillRect/>
            </a:stretch>
          </p:blipFill>
          <p:spPr>
            <a:xfrm>
              <a:off x="2691610" y="5098541"/>
              <a:ext cx="1193785" cy="1193784"/>
            </a:xfrm>
            <a:prstGeom prst="rect">
              <a:avLst/>
            </a:prstGeom>
            <a:ln w="12700">
              <a:miter lim="400000"/>
            </a:ln>
          </p:spPr>
        </p:pic>
        <p:pic>
          <p:nvPicPr>
            <p:cNvPr id="39" name="Graphic 145" descr="Graphic 145">
              <a:extLst>
                <a:ext uri="{FF2B5EF4-FFF2-40B4-BE49-F238E27FC236}">
                  <a16:creationId xmlns:a16="http://schemas.microsoft.com/office/drawing/2014/main" id="{B1F5745A-E47C-A03E-B2E9-823E3D1696AA}"/>
                </a:ext>
              </a:extLst>
            </p:cNvPr>
            <p:cNvPicPr>
              <a:picLocks noChangeAspect="1"/>
            </p:cNvPicPr>
            <p:nvPr/>
          </p:nvPicPr>
          <p:blipFill>
            <a:blip r:embed="rId4"/>
            <a:stretch>
              <a:fillRect/>
            </a:stretch>
          </p:blipFill>
          <p:spPr>
            <a:xfrm>
              <a:off x="4488149" y="5095983"/>
              <a:ext cx="1198899" cy="1198900"/>
            </a:xfrm>
            <a:prstGeom prst="rect">
              <a:avLst/>
            </a:prstGeom>
            <a:ln w="12700">
              <a:miter lim="400000"/>
            </a:ln>
          </p:spPr>
        </p:pic>
        <p:pic>
          <p:nvPicPr>
            <p:cNvPr id="40" name="Graphic 146" descr="Graphic 146">
              <a:extLst>
                <a:ext uri="{FF2B5EF4-FFF2-40B4-BE49-F238E27FC236}">
                  <a16:creationId xmlns:a16="http://schemas.microsoft.com/office/drawing/2014/main" id="{F9CC6A0A-69CA-C042-C72C-2A4CE14C0CA2}"/>
                </a:ext>
              </a:extLst>
            </p:cNvPr>
            <p:cNvPicPr>
              <a:picLocks noChangeAspect="1"/>
            </p:cNvPicPr>
            <p:nvPr/>
          </p:nvPicPr>
          <p:blipFill>
            <a:blip r:embed="rId4"/>
            <a:stretch>
              <a:fillRect/>
            </a:stretch>
          </p:blipFill>
          <p:spPr>
            <a:xfrm>
              <a:off x="5270164" y="5098541"/>
              <a:ext cx="1193785" cy="1193784"/>
            </a:xfrm>
            <a:prstGeom prst="rect">
              <a:avLst/>
            </a:prstGeom>
            <a:ln w="12700">
              <a:miter lim="400000"/>
            </a:ln>
          </p:spPr>
        </p:pic>
        <p:sp>
          <p:nvSpPr>
            <p:cNvPr id="41" name="…">
              <a:extLst>
                <a:ext uri="{FF2B5EF4-FFF2-40B4-BE49-F238E27FC236}">
                  <a16:creationId xmlns:a16="http://schemas.microsoft.com/office/drawing/2014/main" id="{1D296CDC-7C67-F03E-54F5-672E27461F0B}"/>
                </a:ext>
              </a:extLst>
            </p:cNvPr>
            <p:cNvSpPr txBox="1"/>
            <p:nvPr/>
          </p:nvSpPr>
          <p:spPr>
            <a:xfrm>
              <a:off x="3853867" y="5258067"/>
              <a:ext cx="662769" cy="899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lgn="ctr">
                <a:defRPr sz="6400"/>
              </a:lvl1pPr>
            </a:lstStyle>
            <a:p>
              <a:r>
                <a:rPr>
                  <a:latin typeface="Avenir Light" panose="020B0402020203020204" pitchFamily="34" charset="77"/>
                </a:rPr>
                <a:t>…</a:t>
              </a:r>
            </a:p>
          </p:txBody>
        </p:sp>
        <p:sp>
          <p:nvSpPr>
            <p:cNvPr id="42" name="Operations">
              <a:extLst>
                <a:ext uri="{FF2B5EF4-FFF2-40B4-BE49-F238E27FC236}">
                  <a16:creationId xmlns:a16="http://schemas.microsoft.com/office/drawing/2014/main" id="{3514C40E-B836-DC0B-97CB-E8A3182808FF}"/>
                </a:ext>
              </a:extLst>
            </p:cNvPr>
            <p:cNvSpPr/>
            <p:nvPr/>
          </p:nvSpPr>
          <p:spPr>
            <a:xfrm>
              <a:off x="3085479" y="3285114"/>
              <a:ext cx="1740949" cy="604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Write (k, v)</a:t>
              </a:r>
              <a:endParaRPr dirty="0">
                <a:latin typeface="Avenir Light" panose="020B0402020203020204" pitchFamily="34" charset="77"/>
              </a:endParaRPr>
            </a:p>
          </p:txBody>
        </p:sp>
        <p:sp>
          <p:nvSpPr>
            <p:cNvPr id="43" name="Log of operations">
              <a:extLst>
                <a:ext uri="{FF2B5EF4-FFF2-40B4-BE49-F238E27FC236}">
                  <a16:creationId xmlns:a16="http://schemas.microsoft.com/office/drawing/2014/main" id="{292D9F60-EC84-0CFA-3138-C9D4BD8F3530}"/>
                </a:ext>
              </a:extLst>
            </p:cNvPr>
            <p:cNvSpPr/>
            <p:nvPr/>
          </p:nvSpPr>
          <p:spPr>
            <a:xfrm>
              <a:off x="1726238" y="4565506"/>
              <a:ext cx="3060713"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Read/Write op log</a:t>
              </a:r>
              <a:endParaRPr dirty="0">
                <a:latin typeface="Avenir Light" panose="020B0402020203020204" pitchFamily="34" charset="77"/>
              </a:endParaRPr>
            </a:p>
          </p:txBody>
        </p:sp>
      </p:grpSp>
      <p:grpSp>
        <p:nvGrpSpPr>
          <p:cNvPr id="11" name="Group 10">
            <a:extLst>
              <a:ext uri="{FF2B5EF4-FFF2-40B4-BE49-F238E27FC236}">
                <a16:creationId xmlns:a16="http://schemas.microsoft.com/office/drawing/2014/main" id="{AA3E3A5C-CA5F-E081-8EBF-1FC42E692ED4}"/>
              </a:ext>
            </a:extLst>
          </p:cNvPr>
          <p:cNvGrpSpPr/>
          <p:nvPr/>
        </p:nvGrpSpPr>
        <p:grpSpPr>
          <a:xfrm>
            <a:off x="5337321" y="5116071"/>
            <a:ext cx="1125084" cy="1198899"/>
            <a:chOff x="7948481" y="4958358"/>
            <a:chExt cx="1125084" cy="1198899"/>
          </a:xfrm>
        </p:grpSpPr>
        <p:sp>
          <p:nvSpPr>
            <p:cNvPr id="7" name="Rectangle">
              <a:extLst>
                <a:ext uri="{FF2B5EF4-FFF2-40B4-BE49-F238E27FC236}">
                  <a16:creationId xmlns:a16="http://schemas.microsoft.com/office/drawing/2014/main" id="{D2B7577F-CF21-8352-F637-CE5FC3F7E0A8}"/>
                </a:ext>
              </a:extLst>
            </p:cNvPr>
            <p:cNvSpPr/>
            <p:nvPr/>
          </p:nvSpPr>
          <p:spPr>
            <a:xfrm>
              <a:off x="7948481" y="4958358"/>
              <a:ext cx="1125084" cy="1198899"/>
            </a:xfrm>
            <a:prstGeom prst="ellipse">
              <a:avLst/>
            </a:prstGeom>
            <a:solidFill>
              <a:srgbClr val="B02318"/>
            </a:solidFill>
            <a:ln w="12700" cap="flat">
              <a:noFill/>
              <a:miter lim="400000"/>
            </a:ln>
            <a:effectLst/>
          </p:spPr>
          <p:txBody>
            <a:bodyPr wrap="square" lIns="45719" tIns="45719" rIns="45719" bIns="45719" numCol="1" anchor="ctr">
              <a:noAutofit/>
            </a:bodyPr>
            <a:lstStyle/>
            <a:p>
              <a:pPr>
                <a:defRPr>
                  <a:solidFill>
                    <a:srgbClr val="FFFFFF"/>
                  </a:solidFill>
                  <a:latin typeface="+mn-lt"/>
                  <a:ea typeface="+mn-ea"/>
                  <a:cs typeface="+mn-cs"/>
                  <a:sym typeface="Avenir Book"/>
                </a:defRPr>
              </a:pPr>
              <a:endParaRPr dirty="0">
                <a:latin typeface="Avenir Light" panose="020B0402020203020204" pitchFamily="34" charset="77"/>
              </a:endParaRPr>
            </a:p>
          </p:txBody>
        </p:sp>
        <p:grpSp>
          <p:nvGrpSpPr>
            <p:cNvPr id="8" name="Group 7">
              <a:extLst>
                <a:ext uri="{FF2B5EF4-FFF2-40B4-BE49-F238E27FC236}">
                  <a16:creationId xmlns:a16="http://schemas.microsoft.com/office/drawing/2014/main" id="{78612AD3-D230-5979-008C-0F4E8C4443C3}"/>
                </a:ext>
              </a:extLst>
            </p:cNvPr>
            <p:cNvGrpSpPr>
              <a:grpSpLocks noChangeAspect="1"/>
            </p:cNvGrpSpPr>
            <p:nvPr/>
          </p:nvGrpSpPr>
          <p:grpSpPr>
            <a:xfrm>
              <a:off x="7948481" y="4995264"/>
              <a:ext cx="1125084" cy="1125085"/>
              <a:chOff x="4208865" y="5064053"/>
              <a:chExt cx="1193801" cy="1193802"/>
            </a:xfrm>
          </p:grpSpPr>
          <p:pic>
            <p:nvPicPr>
              <p:cNvPr id="9" name="Graphic 146" descr="Graphic 146">
                <a:extLst>
                  <a:ext uri="{FF2B5EF4-FFF2-40B4-BE49-F238E27FC236}">
                    <a16:creationId xmlns:a16="http://schemas.microsoft.com/office/drawing/2014/main" id="{CE12A01F-4237-8F19-0111-9DCD96406336}"/>
                  </a:ext>
                </a:extLst>
              </p:cNvPr>
              <p:cNvPicPr>
                <a:picLocks noChangeAspect="1"/>
              </p:cNvPicPr>
              <p:nvPr/>
            </p:nvPicPr>
            <p:blipFill>
              <a:blip r:embed="rId5"/>
              <a:srcRect/>
              <a:stretch>
                <a:fillRect/>
              </a:stretch>
            </p:blipFill>
            <p:spPr>
              <a:xfrm>
                <a:off x="4208865" y="5064053"/>
                <a:ext cx="1193801" cy="1193802"/>
              </a:xfrm>
              <a:prstGeom prst="rect">
                <a:avLst/>
              </a:prstGeom>
              <a:ln w="12700" cap="flat">
                <a:noFill/>
                <a:miter lim="400000"/>
              </a:ln>
              <a:effectLst/>
            </p:spPr>
          </p:pic>
          <p:pic>
            <p:nvPicPr>
              <p:cNvPr id="10" name="Graphic 57" descr="Graphic 57">
                <a:extLst>
                  <a:ext uri="{FF2B5EF4-FFF2-40B4-BE49-F238E27FC236}">
                    <a16:creationId xmlns:a16="http://schemas.microsoft.com/office/drawing/2014/main" id="{96114085-5B41-3576-EB89-9960E4CC21EE}"/>
                  </a:ext>
                </a:extLst>
              </p:cNvPr>
              <p:cNvPicPr>
                <a:picLocks noChangeAspect="1"/>
              </p:cNvPicPr>
              <p:nvPr/>
            </p:nvPicPr>
            <p:blipFill>
              <a:blip r:embed="rId6"/>
              <a:srcRect/>
              <a:stretch>
                <a:fillRect/>
              </a:stretch>
            </p:blipFill>
            <p:spPr>
              <a:xfrm>
                <a:off x="4295225" y="5205147"/>
                <a:ext cx="1021484" cy="1021484"/>
              </a:xfrm>
              <a:prstGeom prst="rect">
                <a:avLst/>
              </a:prstGeom>
              <a:ln w="12700" cap="flat">
                <a:noFill/>
                <a:miter lim="400000"/>
              </a:ln>
              <a:effectLst/>
            </p:spPr>
          </p:pic>
        </p:grpSp>
      </p:grpSp>
      <p:sp>
        <p:nvSpPr>
          <p:cNvPr id="14" name="Freeform 13">
            <a:extLst>
              <a:ext uri="{FF2B5EF4-FFF2-40B4-BE49-F238E27FC236}">
                <a16:creationId xmlns:a16="http://schemas.microsoft.com/office/drawing/2014/main" id="{28EB89A8-29E2-EDB3-6C85-88077E723568}"/>
              </a:ext>
            </a:extLst>
          </p:cNvPr>
          <p:cNvSpPr/>
          <p:nvPr/>
        </p:nvSpPr>
        <p:spPr>
          <a:xfrm rot="2505262" flipH="1">
            <a:off x="5691034" y="3656234"/>
            <a:ext cx="1352963" cy="1230050"/>
          </a:xfrm>
          <a:custGeom>
            <a:avLst/>
            <a:gdLst>
              <a:gd name="connsiteX0" fmla="*/ 271129 w 3187323"/>
              <a:gd name="connsiteY0" fmla="*/ 3330999 h 3330999"/>
              <a:gd name="connsiteX1" fmla="*/ 283485 w 3187323"/>
              <a:gd name="connsiteY1" fmla="*/ 204740 h 3330999"/>
              <a:gd name="connsiteX2" fmla="*/ 3187323 w 3187323"/>
              <a:gd name="connsiteY2" fmla="*/ 291237 h 3330999"/>
              <a:gd name="connsiteX3" fmla="*/ 3187323 w 3187323"/>
              <a:gd name="connsiteY3" fmla="*/ 291237 h 3330999"/>
            </a:gdLst>
            <a:ahLst/>
            <a:cxnLst>
              <a:cxn ang="0">
                <a:pos x="connsiteX0" y="connsiteY0"/>
              </a:cxn>
              <a:cxn ang="0">
                <a:pos x="connsiteX1" y="connsiteY1"/>
              </a:cxn>
              <a:cxn ang="0">
                <a:pos x="connsiteX2" y="connsiteY2"/>
              </a:cxn>
              <a:cxn ang="0">
                <a:pos x="connsiteX3" y="connsiteY3"/>
              </a:cxn>
            </a:cxnLst>
            <a:rect l="l" t="t" r="r" b="b"/>
            <a:pathLst>
              <a:path w="3187323" h="3330999">
                <a:moveTo>
                  <a:pt x="271129" y="3330999"/>
                </a:moveTo>
                <a:cubicBezTo>
                  <a:pt x="34291" y="2021183"/>
                  <a:pt x="-202547" y="711367"/>
                  <a:pt x="283485" y="204740"/>
                </a:cubicBezTo>
                <a:cubicBezTo>
                  <a:pt x="769517" y="-301887"/>
                  <a:pt x="3187323" y="291237"/>
                  <a:pt x="3187323" y="291237"/>
                </a:cubicBezTo>
                <a:lnTo>
                  <a:pt x="3187323" y="291237"/>
                </a:lnTo>
              </a:path>
            </a:pathLst>
          </a:custGeom>
          <a:noFill/>
          <a:ln w="38100">
            <a:solidFill>
              <a:schemeClr val="tx1">
                <a:lumMod val="50000"/>
                <a:lumOff val="50000"/>
              </a:schemeClr>
            </a:solidFill>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Log of operations">
            <a:extLst>
              <a:ext uri="{FF2B5EF4-FFF2-40B4-BE49-F238E27FC236}">
                <a16:creationId xmlns:a16="http://schemas.microsoft.com/office/drawing/2014/main" id="{C28AD622-7514-D82A-ACC3-A126ECE09766}"/>
              </a:ext>
            </a:extLst>
          </p:cNvPr>
          <p:cNvSpPr/>
          <p:nvPr/>
        </p:nvSpPr>
        <p:spPr>
          <a:xfrm>
            <a:off x="6787223" y="3361951"/>
            <a:ext cx="1828459"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Materialize</a:t>
            </a:r>
            <a:endParaRPr dirty="0">
              <a:latin typeface="Avenir Light" panose="020B0402020203020204" pitchFamily="34" charset="77"/>
            </a:endParaRPr>
          </a:p>
        </p:txBody>
      </p:sp>
    </p:spTree>
    <p:custDataLst>
      <p:tags r:id="rId1"/>
    </p:custDataLst>
    <p:extLst>
      <p:ext uri="{BB962C8B-B14F-4D97-AF65-F5344CB8AC3E}">
        <p14:creationId xmlns:p14="http://schemas.microsoft.com/office/powerpoint/2010/main" val="160549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D6A1D-D95B-93D0-37DD-387AD716BA64}"/>
            </a:ext>
          </a:extLst>
        </p:cNvPr>
        <p:cNvGrpSpPr/>
        <p:nvPr/>
      </p:nvGrpSpPr>
      <p:grpSpPr>
        <a:xfrm>
          <a:off x="0" y="0"/>
          <a:ext cx="0" cy="0"/>
          <a:chOff x="0" y="0"/>
          <a:chExt cx="0" cy="0"/>
        </a:xfrm>
      </p:grpSpPr>
      <p:sp>
        <p:nvSpPr>
          <p:cNvPr id="1452" name="Rectangle">
            <a:extLst>
              <a:ext uri="{FF2B5EF4-FFF2-40B4-BE49-F238E27FC236}">
                <a16:creationId xmlns:a16="http://schemas.microsoft.com/office/drawing/2014/main" id="{5D92233D-2BD6-1AF6-1B62-96323462B4A8}"/>
              </a:ext>
            </a:extLst>
          </p:cNvPr>
          <p:cNvSpPr/>
          <p:nvPr/>
        </p:nvSpPr>
        <p:spPr>
          <a:xfrm>
            <a:off x="4999766" y="4516518"/>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453" name="Consensus in the Real World">
            <a:extLst>
              <a:ext uri="{FF2B5EF4-FFF2-40B4-BE49-F238E27FC236}">
                <a16:creationId xmlns:a16="http://schemas.microsoft.com/office/drawing/2014/main" id="{0197EE95-E81A-C6F0-D43A-BCE7771B99D4}"/>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1454" name="Slide Number">
            <a:extLst>
              <a:ext uri="{FF2B5EF4-FFF2-40B4-BE49-F238E27FC236}">
                <a16:creationId xmlns:a16="http://schemas.microsoft.com/office/drawing/2014/main" id="{E6C06499-DB46-F59D-90F8-9629838ED824}"/>
              </a:ext>
            </a:extLst>
          </p:cNvPr>
          <p:cNvSpPr txBox="1">
            <a:spLocks noGrp="1"/>
          </p:cNvSpPr>
          <p:nvPr>
            <p:ph type="sldNum" sz="quarter" idx="4294967295"/>
          </p:nvPr>
        </p:nvSpPr>
        <p:spPr>
          <a:xfrm>
            <a:off x="11081232" y="6462197"/>
            <a:ext cx="262249"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26</a:t>
            </a:fld>
            <a:endParaRPr>
              <a:latin typeface="Avenir Light" panose="020B0402020203020204" pitchFamily="34" charset="77"/>
            </a:endParaRPr>
          </a:p>
        </p:txBody>
      </p:sp>
      <p:sp>
        <p:nvSpPr>
          <p:cNvPr id="1455" name="Rounded Rectangle">
            <a:extLst>
              <a:ext uri="{FF2B5EF4-FFF2-40B4-BE49-F238E27FC236}">
                <a16:creationId xmlns:a16="http://schemas.microsoft.com/office/drawing/2014/main" id="{FAFF5662-C8B1-7A8C-93F0-733E91EE04F1}"/>
              </a:ext>
            </a:extLst>
          </p:cNvPr>
          <p:cNvSpPr/>
          <p:nvPr/>
        </p:nvSpPr>
        <p:spPr>
          <a:xfrm>
            <a:off x="2757920" y="5189332"/>
            <a:ext cx="3766609"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1457" name="Rectangle">
            <a:extLst>
              <a:ext uri="{FF2B5EF4-FFF2-40B4-BE49-F238E27FC236}">
                <a16:creationId xmlns:a16="http://schemas.microsoft.com/office/drawing/2014/main" id="{B09969D4-B82B-8759-2D34-E97469F013E1}"/>
              </a:ext>
            </a:extLst>
          </p:cNvPr>
          <p:cNvSpPr/>
          <p:nvPr/>
        </p:nvSpPr>
        <p:spPr>
          <a:xfrm>
            <a:off x="4999766" y="2783952"/>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458" name="Application">
            <a:extLst>
              <a:ext uri="{FF2B5EF4-FFF2-40B4-BE49-F238E27FC236}">
                <a16:creationId xmlns:a16="http://schemas.microsoft.com/office/drawing/2014/main" id="{2D41C59A-166A-6D24-BC57-1E21D8C338BB}"/>
              </a:ext>
            </a:extLst>
          </p:cNvPr>
          <p:cNvSpPr/>
          <p:nvPr/>
        </p:nvSpPr>
        <p:spPr>
          <a:xfrm>
            <a:off x="4075461" y="2734172"/>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1460" name="Consensus Protocol">
            <a:extLst>
              <a:ext uri="{FF2B5EF4-FFF2-40B4-BE49-F238E27FC236}">
                <a16:creationId xmlns:a16="http://schemas.microsoft.com/office/drawing/2014/main" id="{8F21DFF7-4F67-C86C-6E71-AC8E30B30D06}"/>
              </a:ext>
            </a:extLst>
          </p:cNvPr>
          <p:cNvSpPr/>
          <p:nvPr/>
        </p:nvSpPr>
        <p:spPr>
          <a:xfrm>
            <a:off x="2887095" y="3902313"/>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dirty="0">
                <a:latin typeface="Avenir Light" panose="020B0402020203020204" pitchFamily="34" charset="77"/>
              </a:rPr>
              <a:t>Persistent store</a:t>
            </a:r>
            <a:endParaRPr dirty="0">
              <a:latin typeface="Avenir Light" panose="020B0402020203020204" pitchFamily="34" charset="77"/>
            </a:endParaRPr>
          </a:p>
        </p:txBody>
      </p:sp>
      <p:pic>
        <p:nvPicPr>
          <p:cNvPr id="1461" name="Graphic 144" descr="Graphic 144">
            <a:extLst>
              <a:ext uri="{FF2B5EF4-FFF2-40B4-BE49-F238E27FC236}">
                <a16:creationId xmlns:a16="http://schemas.microsoft.com/office/drawing/2014/main" id="{3191AD3D-B0EF-E4E4-C696-EC8269D9AFAE}"/>
              </a:ext>
            </a:extLst>
          </p:cNvPr>
          <p:cNvPicPr>
            <a:picLocks noChangeAspect="1"/>
          </p:cNvPicPr>
          <p:nvPr/>
        </p:nvPicPr>
        <p:blipFill>
          <a:blip r:embed="rId4"/>
          <a:stretch>
            <a:fillRect/>
          </a:stretch>
        </p:blipFill>
        <p:spPr>
          <a:xfrm>
            <a:off x="2691610" y="5098541"/>
            <a:ext cx="1193785" cy="1193784"/>
          </a:xfrm>
          <a:prstGeom prst="rect">
            <a:avLst/>
          </a:prstGeom>
          <a:ln w="12700">
            <a:miter lim="400000"/>
          </a:ln>
        </p:spPr>
      </p:pic>
      <p:pic>
        <p:nvPicPr>
          <p:cNvPr id="1462" name="Graphic 145" descr="Graphic 145">
            <a:extLst>
              <a:ext uri="{FF2B5EF4-FFF2-40B4-BE49-F238E27FC236}">
                <a16:creationId xmlns:a16="http://schemas.microsoft.com/office/drawing/2014/main" id="{7C2D1FA4-463F-1B06-D325-77344EECEB9E}"/>
              </a:ext>
            </a:extLst>
          </p:cNvPr>
          <p:cNvPicPr>
            <a:picLocks noChangeAspect="1"/>
          </p:cNvPicPr>
          <p:nvPr/>
        </p:nvPicPr>
        <p:blipFill>
          <a:blip r:embed="rId4"/>
          <a:stretch>
            <a:fillRect/>
          </a:stretch>
        </p:blipFill>
        <p:spPr>
          <a:xfrm>
            <a:off x="4488149" y="5095983"/>
            <a:ext cx="1198899" cy="1198900"/>
          </a:xfrm>
          <a:prstGeom prst="rect">
            <a:avLst/>
          </a:prstGeom>
          <a:ln w="12700">
            <a:miter lim="400000"/>
          </a:ln>
        </p:spPr>
      </p:pic>
      <p:pic>
        <p:nvPicPr>
          <p:cNvPr id="1463" name="Graphic 146" descr="Graphic 146">
            <a:extLst>
              <a:ext uri="{FF2B5EF4-FFF2-40B4-BE49-F238E27FC236}">
                <a16:creationId xmlns:a16="http://schemas.microsoft.com/office/drawing/2014/main" id="{5567DD76-B932-F21E-1F26-6F886DB8FB10}"/>
              </a:ext>
            </a:extLst>
          </p:cNvPr>
          <p:cNvPicPr>
            <a:picLocks noChangeAspect="1"/>
          </p:cNvPicPr>
          <p:nvPr/>
        </p:nvPicPr>
        <p:blipFill>
          <a:blip r:embed="rId4"/>
          <a:stretch>
            <a:fillRect/>
          </a:stretch>
        </p:blipFill>
        <p:spPr>
          <a:xfrm>
            <a:off x="5270164" y="5098541"/>
            <a:ext cx="1193785" cy="1193784"/>
          </a:xfrm>
          <a:prstGeom prst="rect">
            <a:avLst/>
          </a:prstGeom>
          <a:ln w="12700">
            <a:miter lim="400000"/>
          </a:ln>
        </p:spPr>
      </p:pic>
      <p:sp>
        <p:nvSpPr>
          <p:cNvPr id="1464" name="…">
            <a:extLst>
              <a:ext uri="{FF2B5EF4-FFF2-40B4-BE49-F238E27FC236}">
                <a16:creationId xmlns:a16="http://schemas.microsoft.com/office/drawing/2014/main" id="{6E9B0F1B-63AF-22D4-4C24-D12C162A31C3}"/>
              </a:ext>
            </a:extLst>
          </p:cNvPr>
          <p:cNvSpPr txBox="1"/>
          <p:nvPr/>
        </p:nvSpPr>
        <p:spPr>
          <a:xfrm>
            <a:off x="3853867" y="5258067"/>
            <a:ext cx="662769" cy="8991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lgn="ctr">
              <a:defRPr sz="6400"/>
            </a:lvl1pPr>
          </a:lstStyle>
          <a:p>
            <a:r>
              <a:rPr>
                <a:latin typeface="Avenir Light" panose="020B0402020203020204" pitchFamily="34" charset="77"/>
              </a:rPr>
              <a:t>…</a:t>
            </a:r>
          </a:p>
        </p:txBody>
      </p:sp>
      <p:grpSp>
        <p:nvGrpSpPr>
          <p:cNvPr id="1469" name="Group">
            <a:extLst>
              <a:ext uri="{FF2B5EF4-FFF2-40B4-BE49-F238E27FC236}">
                <a16:creationId xmlns:a16="http://schemas.microsoft.com/office/drawing/2014/main" id="{29E84BB0-1BF9-A797-BC42-53B5A9D9E966}"/>
              </a:ext>
            </a:extLst>
          </p:cNvPr>
          <p:cNvGrpSpPr/>
          <p:nvPr/>
        </p:nvGrpSpPr>
        <p:grpSpPr>
          <a:xfrm>
            <a:off x="6953714" y="2918929"/>
            <a:ext cx="4379448" cy="3366850"/>
            <a:chOff x="0" y="0"/>
            <a:chExt cx="4379447" cy="3676950"/>
          </a:xfrm>
        </p:grpSpPr>
        <p:sp>
          <p:nvSpPr>
            <p:cNvPr id="1467" name="Rectangle">
              <a:extLst>
                <a:ext uri="{FF2B5EF4-FFF2-40B4-BE49-F238E27FC236}">
                  <a16:creationId xmlns:a16="http://schemas.microsoft.com/office/drawing/2014/main" id="{071AC17A-A581-F37E-E3EA-CBD2DE7CEFFC}"/>
                </a:ext>
              </a:extLst>
            </p:cNvPr>
            <p:cNvSpPr/>
            <p:nvPr/>
          </p:nvSpPr>
          <p:spPr>
            <a:xfrm>
              <a:off x="0" y="726058"/>
              <a:ext cx="4379448" cy="2950893"/>
            </a:xfrm>
            <a:custGeom>
              <a:avLst/>
              <a:gdLst>
                <a:gd name="connsiteX0" fmla="*/ 0 w 4379448"/>
                <a:gd name="connsiteY0" fmla="*/ 0 h 2950893"/>
                <a:gd name="connsiteX1" fmla="*/ 494252 w 4379448"/>
                <a:gd name="connsiteY1" fmla="*/ 0 h 2950893"/>
                <a:gd name="connsiteX2" fmla="*/ 988504 w 4379448"/>
                <a:gd name="connsiteY2" fmla="*/ 0 h 2950893"/>
                <a:gd name="connsiteX3" fmla="*/ 1570345 w 4379448"/>
                <a:gd name="connsiteY3" fmla="*/ 0 h 2950893"/>
                <a:gd name="connsiteX4" fmla="*/ 2239775 w 4379448"/>
                <a:gd name="connsiteY4" fmla="*/ 0 h 2950893"/>
                <a:gd name="connsiteX5" fmla="*/ 2777821 w 4379448"/>
                <a:gd name="connsiteY5" fmla="*/ 0 h 2950893"/>
                <a:gd name="connsiteX6" fmla="*/ 3359662 w 4379448"/>
                <a:gd name="connsiteY6" fmla="*/ 0 h 2950893"/>
                <a:gd name="connsiteX7" fmla="*/ 4379448 w 4379448"/>
                <a:gd name="connsiteY7" fmla="*/ 0 h 2950893"/>
                <a:gd name="connsiteX8" fmla="*/ 4379448 w 4379448"/>
                <a:gd name="connsiteY8" fmla="*/ 501652 h 2950893"/>
                <a:gd name="connsiteX9" fmla="*/ 4379448 w 4379448"/>
                <a:gd name="connsiteY9" fmla="*/ 1032813 h 2950893"/>
                <a:gd name="connsiteX10" fmla="*/ 4379448 w 4379448"/>
                <a:gd name="connsiteY10" fmla="*/ 1593482 h 2950893"/>
                <a:gd name="connsiteX11" fmla="*/ 4379448 w 4379448"/>
                <a:gd name="connsiteY11" fmla="*/ 2095134 h 2950893"/>
                <a:gd name="connsiteX12" fmla="*/ 4379448 w 4379448"/>
                <a:gd name="connsiteY12" fmla="*/ 2950893 h 2950893"/>
                <a:gd name="connsiteX13" fmla="*/ 3710018 w 4379448"/>
                <a:gd name="connsiteY13" fmla="*/ 2950893 h 2950893"/>
                <a:gd name="connsiteX14" fmla="*/ 2996794 w 4379448"/>
                <a:gd name="connsiteY14" fmla="*/ 2950893 h 2950893"/>
                <a:gd name="connsiteX15" fmla="*/ 2327364 w 4379448"/>
                <a:gd name="connsiteY15" fmla="*/ 2950893 h 2950893"/>
                <a:gd name="connsiteX16" fmla="*/ 1789317 w 4379448"/>
                <a:gd name="connsiteY16" fmla="*/ 2950893 h 2950893"/>
                <a:gd name="connsiteX17" fmla="*/ 1295065 w 4379448"/>
                <a:gd name="connsiteY17" fmla="*/ 2950893 h 2950893"/>
                <a:gd name="connsiteX18" fmla="*/ 669430 w 4379448"/>
                <a:gd name="connsiteY18" fmla="*/ 2950893 h 2950893"/>
                <a:gd name="connsiteX19" fmla="*/ 0 w 4379448"/>
                <a:gd name="connsiteY19" fmla="*/ 2950893 h 2950893"/>
                <a:gd name="connsiteX20" fmla="*/ 0 w 4379448"/>
                <a:gd name="connsiteY20" fmla="*/ 2419732 h 2950893"/>
                <a:gd name="connsiteX21" fmla="*/ 0 w 4379448"/>
                <a:gd name="connsiteY21" fmla="*/ 1829554 h 2950893"/>
                <a:gd name="connsiteX22" fmla="*/ 0 w 4379448"/>
                <a:gd name="connsiteY22" fmla="*/ 1327902 h 2950893"/>
                <a:gd name="connsiteX23" fmla="*/ 0 w 4379448"/>
                <a:gd name="connsiteY23" fmla="*/ 796741 h 2950893"/>
                <a:gd name="connsiteX24" fmla="*/ 0 w 4379448"/>
                <a:gd name="connsiteY24" fmla="*/ 0 h 295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79448" h="2950893" fill="none" extrusionOk="0">
                  <a:moveTo>
                    <a:pt x="0" y="0"/>
                  </a:moveTo>
                  <a:cubicBezTo>
                    <a:pt x="218916" y="7689"/>
                    <a:pt x="276739" y="-8691"/>
                    <a:pt x="494252" y="0"/>
                  </a:cubicBezTo>
                  <a:cubicBezTo>
                    <a:pt x="711765" y="8691"/>
                    <a:pt x="874859" y="-1419"/>
                    <a:pt x="988504" y="0"/>
                  </a:cubicBezTo>
                  <a:cubicBezTo>
                    <a:pt x="1102149" y="1419"/>
                    <a:pt x="1385558" y="-22168"/>
                    <a:pt x="1570345" y="0"/>
                  </a:cubicBezTo>
                  <a:cubicBezTo>
                    <a:pt x="1755132" y="22168"/>
                    <a:pt x="2028637" y="-11392"/>
                    <a:pt x="2239775" y="0"/>
                  </a:cubicBezTo>
                  <a:cubicBezTo>
                    <a:pt x="2450913" y="11392"/>
                    <a:pt x="2612783" y="1596"/>
                    <a:pt x="2777821" y="0"/>
                  </a:cubicBezTo>
                  <a:cubicBezTo>
                    <a:pt x="2942859" y="-1596"/>
                    <a:pt x="3116706" y="18614"/>
                    <a:pt x="3359662" y="0"/>
                  </a:cubicBezTo>
                  <a:cubicBezTo>
                    <a:pt x="3602618" y="-18614"/>
                    <a:pt x="3929573" y="-48902"/>
                    <a:pt x="4379448" y="0"/>
                  </a:cubicBezTo>
                  <a:cubicBezTo>
                    <a:pt x="4365972" y="221297"/>
                    <a:pt x="4385214" y="273442"/>
                    <a:pt x="4379448" y="501652"/>
                  </a:cubicBezTo>
                  <a:cubicBezTo>
                    <a:pt x="4373682" y="729862"/>
                    <a:pt x="4359266" y="882620"/>
                    <a:pt x="4379448" y="1032813"/>
                  </a:cubicBezTo>
                  <a:cubicBezTo>
                    <a:pt x="4399630" y="1183006"/>
                    <a:pt x="4400838" y="1406048"/>
                    <a:pt x="4379448" y="1593482"/>
                  </a:cubicBezTo>
                  <a:cubicBezTo>
                    <a:pt x="4358058" y="1780916"/>
                    <a:pt x="4381652" y="1959168"/>
                    <a:pt x="4379448" y="2095134"/>
                  </a:cubicBezTo>
                  <a:cubicBezTo>
                    <a:pt x="4377244" y="2231100"/>
                    <a:pt x="4348923" y="2544261"/>
                    <a:pt x="4379448" y="2950893"/>
                  </a:cubicBezTo>
                  <a:cubicBezTo>
                    <a:pt x="4230754" y="2964903"/>
                    <a:pt x="4038009" y="2974292"/>
                    <a:pt x="3710018" y="2950893"/>
                  </a:cubicBezTo>
                  <a:cubicBezTo>
                    <a:pt x="3382027" y="2927495"/>
                    <a:pt x="3319526" y="2970684"/>
                    <a:pt x="2996794" y="2950893"/>
                  </a:cubicBezTo>
                  <a:cubicBezTo>
                    <a:pt x="2674062" y="2931102"/>
                    <a:pt x="2488616" y="2969392"/>
                    <a:pt x="2327364" y="2950893"/>
                  </a:cubicBezTo>
                  <a:cubicBezTo>
                    <a:pt x="2166112" y="2932395"/>
                    <a:pt x="1981816" y="2962949"/>
                    <a:pt x="1789317" y="2950893"/>
                  </a:cubicBezTo>
                  <a:cubicBezTo>
                    <a:pt x="1596818" y="2938837"/>
                    <a:pt x="1449500" y="2943227"/>
                    <a:pt x="1295065" y="2950893"/>
                  </a:cubicBezTo>
                  <a:cubicBezTo>
                    <a:pt x="1140630" y="2958559"/>
                    <a:pt x="906591" y="2944856"/>
                    <a:pt x="669430" y="2950893"/>
                  </a:cubicBezTo>
                  <a:cubicBezTo>
                    <a:pt x="432270" y="2956930"/>
                    <a:pt x="185468" y="2918604"/>
                    <a:pt x="0" y="2950893"/>
                  </a:cubicBezTo>
                  <a:cubicBezTo>
                    <a:pt x="16398" y="2722790"/>
                    <a:pt x="22231" y="2584317"/>
                    <a:pt x="0" y="2419732"/>
                  </a:cubicBezTo>
                  <a:cubicBezTo>
                    <a:pt x="-22231" y="2255147"/>
                    <a:pt x="13874" y="1984111"/>
                    <a:pt x="0" y="1829554"/>
                  </a:cubicBezTo>
                  <a:cubicBezTo>
                    <a:pt x="-13874" y="1674997"/>
                    <a:pt x="-9611" y="1459568"/>
                    <a:pt x="0" y="1327902"/>
                  </a:cubicBezTo>
                  <a:cubicBezTo>
                    <a:pt x="9611" y="1196236"/>
                    <a:pt x="7755" y="1050604"/>
                    <a:pt x="0" y="796741"/>
                  </a:cubicBezTo>
                  <a:cubicBezTo>
                    <a:pt x="-7755" y="542878"/>
                    <a:pt x="3503" y="166376"/>
                    <a:pt x="0" y="0"/>
                  </a:cubicBezTo>
                  <a:close/>
                </a:path>
                <a:path w="4379448" h="2950893" stroke="0" extrusionOk="0">
                  <a:moveTo>
                    <a:pt x="0" y="0"/>
                  </a:moveTo>
                  <a:cubicBezTo>
                    <a:pt x="153197" y="18701"/>
                    <a:pt x="351740" y="-9503"/>
                    <a:pt x="581841" y="0"/>
                  </a:cubicBezTo>
                  <a:cubicBezTo>
                    <a:pt x="811942" y="9503"/>
                    <a:pt x="1106660" y="-27356"/>
                    <a:pt x="1251271" y="0"/>
                  </a:cubicBezTo>
                  <a:cubicBezTo>
                    <a:pt x="1395882" y="27356"/>
                    <a:pt x="1551495" y="22878"/>
                    <a:pt x="1745523" y="0"/>
                  </a:cubicBezTo>
                  <a:cubicBezTo>
                    <a:pt x="1939551" y="-22878"/>
                    <a:pt x="2203821" y="-20794"/>
                    <a:pt x="2458747" y="0"/>
                  </a:cubicBezTo>
                  <a:cubicBezTo>
                    <a:pt x="2713673" y="20794"/>
                    <a:pt x="2854498" y="6086"/>
                    <a:pt x="2996794" y="0"/>
                  </a:cubicBezTo>
                  <a:cubicBezTo>
                    <a:pt x="3139090" y="-6086"/>
                    <a:pt x="3308465" y="-24237"/>
                    <a:pt x="3578635" y="0"/>
                  </a:cubicBezTo>
                  <a:cubicBezTo>
                    <a:pt x="3848805" y="24237"/>
                    <a:pt x="4090493" y="24643"/>
                    <a:pt x="4379448" y="0"/>
                  </a:cubicBezTo>
                  <a:cubicBezTo>
                    <a:pt x="4400312" y="156997"/>
                    <a:pt x="4356196" y="313580"/>
                    <a:pt x="4379448" y="619688"/>
                  </a:cubicBezTo>
                  <a:cubicBezTo>
                    <a:pt x="4402700" y="925796"/>
                    <a:pt x="4394869" y="971530"/>
                    <a:pt x="4379448" y="1209866"/>
                  </a:cubicBezTo>
                  <a:cubicBezTo>
                    <a:pt x="4364027" y="1448202"/>
                    <a:pt x="4369166" y="1665790"/>
                    <a:pt x="4379448" y="1859063"/>
                  </a:cubicBezTo>
                  <a:cubicBezTo>
                    <a:pt x="4389730" y="2052336"/>
                    <a:pt x="4423161" y="2445059"/>
                    <a:pt x="4379448" y="2950893"/>
                  </a:cubicBezTo>
                  <a:cubicBezTo>
                    <a:pt x="4147832" y="2964790"/>
                    <a:pt x="4111481" y="2970354"/>
                    <a:pt x="3885196" y="2950893"/>
                  </a:cubicBezTo>
                  <a:cubicBezTo>
                    <a:pt x="3658911" y="2931432"/>
                    <a:pt x="3592143" y="2943064"/>
                    <a:pt x="3390944" y="2950893"/>
                  </a:cubicBezTo>
                  <a:cubicBezTo>
                    <a:pt x="3189745" y="2958722"/>
                    <a:pt x="3075758" y="2927353"/>
                    <a:pt x="2896692" y="2950893"/>
                  </a:cubicBezTo>
                  <a:cubicBezTo>
                    <a:pt x="2717626" y="2974433"/>
                    <a:pt x="2536420" y="2932430"/>
                    <a:pt x="2402440" y="2950893"/>
                  </a:cubicBezTo>
                  <a:cubicBezTo>
                    <a:pt x="2268460" y="2969356"/>
                    <a:pt x="2124828" y="2961489"/>
                    <a:pt x="1908188" y="2950893"/>
                  </a:cubicBezTo>
                  <a:cubicBezTo>
                    <a:pt x="1691548" y="2940297"/>
                    <a:pt x="1555744" y="2967970"/>
                    <a:pt x="1413936" y="2950893"/>
                  </a:cubicBezTo>
                  <a:cubicBezTo>
                    <a:pt x="1272128" y="2933816"/>
                    <a:pt x="979879" y="2928844"/>
                    <a:pt x="744506" y="2950893"/>
                  </a:cubicBezTo>
                  <a:cubicBezTo>
                    <a:pt x="509133" y="2972943"/>
                    <a:pt x="287238" y="2947556"/>
                    <a:pt x="0" y="2950893"/>
                  </a:cubicBezTo>
                  <a:cubicBezTo>
                    <a:pt x="-20238" y="2702113"/>
                    <a:pt x="7658" y="2699101"/>
                    <a:pt x="0" y="2449241"/>
                  </a:cubicBezTo>
                  <a:cubicBezTo>
                    <a:pt x="-7658" y="2199381"/>
                    <a:pt x="-21044" y="2005744"/>
                    <a:pt x="0" y="1829554"/>
                  </a:cubicBezTo>
                  <a:cubicBezTo>
                    <a:pt x="21044" y="1653364"/>
                    <a:pt x="-10551" y="1435707"/>
                    <a:pt x="0" y="1239375"/>
                  </a:cubicBezTo>
                  <a:cubicBezTo>
                    <a:pt x="10551" y="1043043"/>
                    <a:pt x="-11044" y="910473"/>
                    <a:pt x="0" y="678705"/>
                  </a:cubicBezTo>
                  <a:cubicBezTo>
                    <a:pt x="11044" y="446937"/>
                    <a:pt x="6517" y="334095"/>
                    <a:pt x="0" y="0"/>
                  </a:cubicBezTo>
                  <a:close/>
                </a:path>
              </a:pathLst>
            </a:custGeom>
            <a:solidFill>
              <a:schemeClr val="accent3">
                <a:lumMod val="20000"/>
                <a:lumOff val="80000"/>
                <a:alpha val="50000"/>
              </a:schemeClr>
            </a:solidFill>
            <a:ln w="19050" cap="flat">
              <a:noFill/>
              <a:prstDash val="solid"/>
              <a:miter lim="800000"/>
              <a:extLst>
                <a:ext uri="{C807C97D-BFC1-408E-A445-0C87EB9F89A2}">
                  <ask:lineSketchStyleProps xmlns:ask="http://schemas.microsoft.com/office/drawing/2018/sketchyshapes" sd="1926183385">
                    <a:prstGeom prst="rect">
                      <a:avLst/>
                    </a:prstGeom>
                    <ask:type>
                      <ask:lineSketchFreehand/>
                    </ask:type>
                  </ask:lineSketchStyleProps>
                </a:ext>
              </a:extLst>
            </a:ln>
            <a:effectLst/>
          </p:spPr>
          <p:txBody>
            <a:bodyPr wrap="square" lIns="45719" tIns="45719" rIns="45719" bIns="45719" numCol="1" anchor="t">
              <a:noAutofit/>
            </a:bodyPr>
            <a:lstStyle/>
            <a:p>
              <a:pPr>
                <a:defRPr>
                  <a:latin typeface="+mn-lt"/>
                  <a:ea typeface="+mn-ea"/>
                  <a:cs typeface="+mn-cs"/>
                  <a:sym typeface="Avenir Book"/>
                </a:defRPr>
              </a:pPr>
              <a:endParaRPr dirty="0">
                <a:latin typeface="Avenir Light" panose="020B0402020203020204" pitchFamily="34" charset="77"/>
              </a:endParaRPr>
            </a:p>
          </p:txBody>
        </p:sp>
        <p:sp>
          <p:nvSpPr>
            <p:cNvPr id="1468" name="Guarantees">
              <a:extLst>
                <a:ext uri="{FF2B5EF4-FFF2-40B4-BE49-F238E27FC236}">
                  <a16:creationId xmlns:a16="http://schemas.microsoft.com/office/drawing/2014/main" id="{7B4AB7F0-2210-D570-B245-BD632338784C}"/>
                </a:ext>
              </a:extLst>
            </p:cNvPr>
            <p:cNvSpPr/>
            <p:nvPr/>
          </p:nvSpPr>
          <p:spPr>
            <a:xfrm>
              <a:off x="0" y="0"/>
              <a:ext cx="4379448" cy="749418"/>
            </a:xfrm>
            <a:custGeom>
              <a:avLst/>
              <a:gdLst>
                <a:gd name="connsiteX0" fmla="*/ 0 w 4379448"/>
                <a:gd name="connsiteY0" fmla="*/ 0 h 749418"/>
                <a:gd name="connsiteX1" fmla="*/ 713224 w 4379448"/>
                <a:gd name="connsiteY1" fmla="*/ 0 h 749418"/>
                <a:gd name="connsiteX2" fmla="*/ 1426449 w 4379448"/>
                <a:gd name="connsiteY2" fmla="*/ 0 h 749418"/>
                <a:gd name="connsiteX3" fmla="*/ 1964495 w 4379448"/>
                <a:gd name="connsiteY3" fmla="*/ 0 h 749418"/>
                <a:gd name="connsiteX4" fmla="*/ 2502542 w 4379448"/>
                <a:gd name="connsiteY4" fmla="*/ 0 h 749418"/>
                <a:gd name="connsiteX5" fmla="*/ 3040588 w 4379448"/>
                <a:gd name="connsiteY5" fmla="*/ 0 h 749418"/>
                <a:gd name="connsiteX6" fmla="*/ 3578635 w 4379448"/>
                <a:gd name="connsiteY6" fmla="*/ 0 h 749418"/>
                <a:gd name="connsiteX7" fmla="*/ 4379448 w 4379448"/>
                <a:gd name="connsiteY7" fmla="*/ 0 h 749418"/>
                <a:gd name="connsiteX8" fmla="*/ 4379448 w 4379448"/>
                <a:gd name="connsiteY8" fmla="*/ 352226 h 749418"/>
                <a:gd name="connsiteX9" fmla="*/ 4379448 w 4379448"/>
                <a:gd name="connsiteY9" fmla="*/ 749418 h 749418"/>
                <a:gd name="connsiteX10" fmla="*/ 3885196 w 4379448"/>
                <a:gd name="connsiteY10" fmla="*/ 749418 h 749418"/>
                <a:gd name="connsiteX11" fmla="*/ 3259561 w 4379448"/>
                <a:gd name="connsiteY11" fmla="*/ 749418 h 749418"/>
                <a:gd name="connsiteX12" fmla="*/ 2677720 w 4379448"/>
                <a:gd name="connsiteY12" fmla="*/ 749418 h 749418"/>
                <a:gd name="connsiteX13" fmla="*/ 2183468 w 4379448"/>
                <a:gd name="connsiteY13" fmla="*/ 749418 h 749418"/>
                <a:gd name="connsiteX14" fmla="*/ 1557832 w 4379448"/>
                <a:gd name="connsiteY14" fmla="*/ 749418 h 749418"/>
                <a:gd name="connsiteX15" fmla="*/ 1019786 w 4379448"/>
                <a:gd name="connsiteY15" fmla="*/ 749418 h 749418"/>
                <a:gd name="connsiteX16" fmla="*/ 0 w 4379448"/>
                <a:gd name="connsiteY16" fmla="*/ 749418 h 749418"/>
                <a:gd name="connsiteX17" fmla="*/ 0 w 4379448"/>
                <a:gd name="connsiteY17" fmla="*/ 397192 h 749418"/>
                <a:gd name="connsiteX18" fmla="*/ 0 w 4379448"/>
                <a:gd name="connsiteY18" fmla="*/ 0 h 7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8" h="749418" extrusionOk="0">
                  <a:moveTo>
                    <a:pt x="0" y="0"/>
                  </a:moveTo>
                  <a:cubicBezTo>
                    <a:pt x="175748" y="-33146"/>
                    <a:pt x="527984" y="28752"/>
                    <a:pt x="713224" y="0"/>
                  </a:cubicBezTo>
                  <a:cubicBezTo>
                    <a:pt x="898464" y="-28752"/>
                    <a:pt x="1126041" y="31710"/>
                    <a:pt x="1426449" y="0"/>
                  </a:cubicBezTo>
                  <a:cubicBezTo>
                    <a:pt x="1726857" y="-31710"/>
                    <a:pt x="1746983" y="21532"/>
                    <a:pt x="1964495" y="0"/>
                  </a:cubicBezTo>
                  <a:cubicBezTo>
                    <a:pt x="2182007" y="-21532"/>
                    <a:pt x="2295046" y="-25493"/>
                    <a:pt x="2502542" y="0"/>
                  </a:cubicBezTo>
                  <a:cubicBezTo>
                    <a:pt x="2710038" y="25493"/>
                    <a:pt x="2806198" y="12751"/>
                    <a:pt x="3040588" y="0"/>
                  </a:cubicBezTo>
                  <a:cubicBezTo>
                    <a:pt x="3274978" y="-12751"/>
                    <a:pt x="3404887" y="14462"/>
                    <a:pt x="3578635" y="0"/>
                  </a:cubicBezTo>
                  <a:cubicBezTo>
                    <a:pt x="3752383" y="-14462"/>
                    <a:pt x="4052568" y="33001"/>
                    <a:pt x="4379448" y="0"/>
                  </a:cubicBezTo>
                  <a:cubicBezTo>
                    <a:pt x="4386972" y="117659"/>
                    <a:pt x="4378427" y="213740"/>
                    <a:pt x="4379448" y="352226"/>
                  </a:cubicBezTo>
                  <a:cubicBezTo>
                    <a:pt x="4380469" y="490712"/>
                    <a:pt x="4382344" y="612956"/>
                    <a:pt x="4379448" y="749418"/>
                  </a:cubicBezTo>
                  <a:cubicBezTo>
                    <a:pt x="4176823" y="772912"/>
                    <a:pt x="3991913" y="749582"/>
                    <a:pt x="3885196" y="749418"/>
                  </a:cubicBezTo>
                  <a:cubicBezTo>
                    <a:pt x="3778479" y="749254"/>
                    <a:pt x="3570259" y="778212"/>
                    <a:pt x="3259561" y="749418"/>
                  </a:cubicBezTo>
                  <a:cubicBezTo>
                    <a:pt x="2948863" y="720624"/>
                    <a:pt x="2851429" y="739087"/>
                    <a:pt x="2677720" y="749418"/>
                  </a:cubicBezTo>
                  <a:cubicBezTo>
                    <a:pt x="2504011" y="759749"/>
                    <a:pt x="2366190" y="726561"/>
                    <a:pt x="2183468" y="749418"/>
                  </a:cubicBezTo>
                  <a:cubicBezTo>
                    <a:pt x="2000746" y="772275"/>
                    <a:pt x="1698166" y="738900"/>
                    <a:pt x="1557832" y="749418"/>
                  </a:cubicBezTo>
                  <a:cubicBezTo>
                    <a:pt x="1417498" y="759936"/>
                    <a:pt x="1223242" y="733760"/>
                    <a:pt x="1019786" y="749418"/>
                  </a:cubicBezTo>
                  <a:cubicBezTo>
                    <a:pt x="816330" y="765076"/>
                    <a:pt x="238998" y="698681"/>
                    <a:pt x="0" y="749418"/>
                  </a:cubicBezTo>
                  <a:cubicBezTo>
                    <a:pt x="-7043" y="672178"/>
                    <a:pt x="7506" y="473051"/>
                    <a:pt x="0" y="397192"/>
                  </a:cubicBezTo>
                  <a:cubicBezTo>
                    <a:pt x="-7506" y="321333"/>
                    <a:pt x="-11175" y="79594"/>
                    <a:pt x="0" y="0"/>
                  </a:cubicBezTo>
                  <a:close/>
                </a:path>
              </a:pathLst>
            </a:custGeom>
            <a:noFill/>
            <a:ln w="19050" cap="flat">
              <a:solidFill>
                <a:schemeClr val="accent3"/>
              </a:solidFill>
              <a:prstDash val="solid"/>
              <a:miter lim="800000"/>
              <a:extLst>
                <a:ext uri="{C807C97D-BFC1-408E-A445-0C87EB9F89A2}">
                  <ask:lineSketchStyleProps xmlns:ask="http://schemas.microsoft.com/office/drawing/2018/sketchyshapes" sd="3405764227">
                    <a:prstGeom prst="rect">
                      <a:avLst/>
                    </a:prstGeom>
                    <ask:type>
                      <ask:lineSketchFreehand/>
                    </ask:type>
                  </ask:lineSketchStyleProps>
                </a:ext>
              </a:extLst>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dirty="0">
                  <a:solidFill>
                    <a:schemeClr val="tx1"/>
                  </a:solidFill>
                  <a:latin typeface="Avenir Light" panose="020B0402020203020204" pitchFamily="34" charset="77"/>
                </a:rPr>
                <a:t>Guarantees</a:t>
              </a:r>
            </a:p>
          </p:txBody>
        </p:sp>
      </p:grpSp>
      <p:sp>
        <p:nvSpPr>
          <p:cNvPr id="1470" name="Operations commit in the same global order: Safety">
            <a:extLst>
              <a:ext uri="{FF2B5EF4-FFF2-40B4-BE49-F238E27FC236}">
                <a16:creationId xmlns:a16="http://schemas.microsoft.com/office/drawing/2014/main" id="{FDE6D5D7-A66B-CD8B-F18C-6E66B25159CA}"/>
              </a:ext>
            </a:extLst>
          </p:cNvPr>
          <p:cNvSpPr txBox="1">
            <a:spLocks noGrp="1"/>
          </p:cNvSpPr>
          <p:nvPr>
            <p:ph type="body" sz="quarter" idx="1"/>
          </p:nvPr>
        </p:nvSpPr>
        <p:spPr>
          <a:xfrm>
            <a:off x="6961513" y="3967797"/>
            <a:ext cx="4363849" cy="1008381"/>
          </a:xfrm>
          <a:prstGeom prst="rect">
            <a:avLst/>
          </a:prstGeom>
        </p:spPr>
        <p:txBody>
          <a:bodyPr>
            <a:normAutofit fontScale="92500"/>
          </a:bodyPr>
          <a:lstStyle>
            <a:lvl1pPr marL="0" indent="0" algn="ctr">
              <a:buSzTx/>
              <a:buFontTx/>
              <a:buNone/>
            </a:lvl1pPr>
          </a:lstStyle>
          <a:p>
            <a:r>
              <a:rPr lang="en-US" dirty="0">
                <a:latin typeface="Avenir Light" panose="020B0402020203020204" pitchFamily="34" charset="77"/>
              </a:rPr>
              <a:t>Safety: </a:t>
            </a:r>
            <a:r>
              <a:rPr dirty="0">
                <a:latin typeface="Avenir Light" panose="020B0402020203020204" pitchFamily="34" charset="77"/>
              </a:rPr>
              <a:t>Operations commit in the same global order</a:t>
            </a:r>
          </a:p>
        </p:txBody>
      </p:sp>
      <p:sp>
        <p:nvSpPr>
          <p:cNvPr id="1471" name="Every operation eventually commits: Liveness">
            <a:extLst>
              <a:ext uri="{FF2B5EF4-FFF2-40B4-BE49-F238E27FC236}">
                <a16:creationId xmlns:a16="http://schemas.microsoft.com/office/drawing/2014/main" id="{7C1F9C7D-AED8-4F1B-97C3-A1A7DA2151A7}"/>
              </a:ext>
            </a:extLst>
          </p:cNvPr>
          <p:cNvSpPr txBox="1"/>
          <p:nvPr/>
        </p:nvSpPr>
        <p:spPr>
          <a:xfrm>
            <a:off x="6944189" y="5266103"/>
            <a:ext cx="4398498" cy="876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914400">
              <a:lnSpc>
                <a:spcPct val="90000"/>
              </a:lnSpc>
              <a:spcBef>
                <a:spcPts val="1000"/>
              </a:spcBef>
              <a:defRPr sz="2800">
                <a:latin typeface="+mn-lt"/>
                <a:ea typeface="+mn-ea"/>
                <a:cs typeface="+mn-cs"/>
                <a:sym typeface="Avenir Book"/>
              </a:defRPr>
            </a:lvl1pPr>
          </a:lstStyle>
          <a:p>
            <a:r>
              <a:rPr lang="en-US" dirty="0">
                <a:latin typeface="Avenir Light" panose="020B0402020203020204" pitchFamily="34" charset="77"/>
              </a:rPr>
              <a:t>Liveness: </a:t>
            </a:r>
            <a:r>
              <a:rPr dirty="0">
                <a:latin typeface="Avenir Light" panose="020B0402020203020204" pitchFamily="34" charset="77"/>
              </a:rPr>
              <a:t>Every operation eventually commit</a:t>
            </a:r>
            <a:r>
              <a:rPr lang="en-US" dirty="0">
                <a:latin typeface="Avenir Light" panose="020B0402020203020204" pitchFamily="34" charset="77"/>
              </a:rPr>
              <a:t>s</a:t>
            </a:r>
            <a:endParaRPr dirty="0">
              <a:latin typeface="Avenir Light" panose="020B0402020203020204" pitchFamily="34" charset="77"/>
            </a:endParaRPr>
          </a:p>
        </p:txBody>
      </p:sp>
      <p:sp>
        <p:nvSpPr>
          <p:cNvPr id="2" name="Rounded Rectangle 1">
            <a:extLst>
              <a:ext uri="{FF2B5EF4-FFF2-40B4-BE49-F238E27FC236}">
                <a16:creationId xmlns:a16="http://schemas.microsoft.com/office/drawing/2014/main" id="{9213B7AC-8020-AAD7-1BF6-1DE678616C7A}"/>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6B8E43C3-679D-6B01-CC3C-DE438B406682}"/>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A722EB8E-8149-6B60-623D-A82FE58B00B3}"/>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5" name="Text Placeholder 21">
            <a:extLst>
              <a:ext uri="{FF2B5EF4-FFF2-40B4-BE49-F238E27FC236}">
                <a16:creationId xmlns:a16="http://schemas.microsoft.com/office/drawing/2014/main" id="{A865E807-C52D-3093-DD32-A23AAA42ACC2}"/>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sp>
        <p:nvSpPr>
          <p:cNvPr id="6" name="Operations">
            <a:extLst>
              <a:ext uri="{FF2B5EF4-FFF2-40B4-BE49-F238E27FC236}">
                <a16:creationId xmlns:a16="http://schemas.microsoft.com/office/drawing/2014/main" id="{340E1036-E4BA-7E70-DF4E-7C5CDDC2DE6E}"/>
              </a:ext>
            </a:extLst>
          </p:cNvPr>
          <p:cNvSpPr/>
          <p:nvPr/>
        </p:nvSpPr>
        <p:spPr>
          <a:xfrm>
            <a:off x="2932813" y="3285114"/>
            <a:ext cx="1893615" cy="604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defRPr sz="2800">
                <a:latin typeface="+mn-lt"/>
                <a:ea typeface="+mn-ea"/>
                <a:cs typeface="+mn-cs"/>
                <a:sym typeface="Avenir Book"/>
              </a:defRPr>
            </a:lvl1pPr>
          </a:lstStyle>
          <a:p>
            <a:r>
              <a:rPr dirty="0">
                <a:latin typeface="Avenir Light" panose="020B0402020203020204" pitchFamily="34" charset="77"/>
              </a:rPr>
              <a:t>Operation</a:t>
            </a:r>
            <a:r>
              <a:rPr lang="en-US" dirty="0">
                <a:latin typeface="Avenir Light" panose="020B0402020203020204" pitchFamily="34" charset="77"/>
              </a:rPr>
              <a:t>s</a:t>
            </a:r>
            <a:endParaRPr dirty="0">
              <a:latin typeface="Avenir Light" panose="020B0402020203020204" pitchFamily="34" charset="77"/>
            </a:endParaRPr>
          </a:p>
        </p:txBody>
      </p:sp>
      <p:sp>
        <p:nvSpPr>
          <p:cNvPr id="7" name="Log of operations">
            <a:extLst>
              <a:ext uri="{FF2B5EF4-FFF2-40B4-BE49-F238E27FC236}">
                <a16:creationId xmlns:a16="http://schemas.microsoft.com/office/drawing/2014/main" id="{CEB12631-83A2-E467-A978-71C881E9EC0E}"/>
              </a:ext>
            </a:extLst>
          </p:cNvPr>
          <p:cNvSpPr/>
          <p:nvPr/>
        </p:nvSpPr>
        <p:spPr>
          <a:xfrm>
            <a:off x="2393501" y="4565506"/>
            <a:ext cx="2393449"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Replicated l</a:t>
            </a:r>
            <a:r>
              <a:rPr dirty="0">
                <a:latin typeface="Avenir Light" panose="020B0402020203020204" pitchFamily="34" charset="77"/>
              </a:rPr>
              <a:t>og</a:t>
            </a:r>
          </a:p>
        </p:txBody>
      </p:sp>
    </p:spTree>
    <p:custDataLst>
      <p:tags r:id="rId1"/>
    </p:custDataLst>
    <p:extLst>
      <p:ext uri="{BB962C8B-B14F-4D97-AF65-F5344CB8AC3E}">
        <p14:creationId xmlns:p14="http://schemas.microsoft.com/office/powerpoint/2010/main" val="4269795904"/>
      </p:ext>
    </p:extLst>
  </p:cSld>
  <p:clrMapOvr>
    <a:masterClrMapping/>
  </p:clrMapOvr>
  <p:transition spd="slow">
    <p:fade/>
  </p:transition>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70"/>
                                        </p:tgtEl>
                                        <p:attrNameLst>
                                          <p:attrName>style.visibility</p:attrName>
                                        </p:attrNameLst>
                                      </p:cBhvr>
                                      <p:to>
                                        <p:strVal val="visible"/>
                                      </p:to>
                                    </p:set>
                                    <p:animEffect transition="in" filter="fade">
                                      <p:cBhvr>
                                        <p:cTn id="11" dur="300"/>
                                        <p:tgtEl>
                                          <p:spTgt spid="147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471"/>
                                        </p:tgtEl>
                                        <p:attrNameLst>
                                          <p:attrName>style.visibility</p:attrName>
                                        </p:attrNameLst>
                                      </p:cBhvr>
                                      <p:to>
                                        <p:strVal val="visible"/>
                                      </p:to>
                                    </p:set>
                                    <p:animEffect transition="in" filter="fade">
                                      <p:cBhvr>
                                        <p:cTn id="16" dur="300"/>
                                        <p:tgtEl>
                                          <p:spTgt spid="1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0" grpId="0" animBg="1" advAuto="0"/>
      <p:bldP spid="1471"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959C0-63BA-0B8E-1965-98B8396FE992}"/>
            </a:ext>
          </a:extLst>
        </p:cNvPr>
        <p:cNvGrpSpPr/>
        <p:nvPr/>
      </p:nvGrpSpPr>
      <p:grpSpPr>
        <a:xfrm>
          <a:off x="0" y="0"/>
          <a:ext cx="0" cy="0"/>
          <a:chOff x="0" y="0"/>
          <a:chExt cx="0" cy="0"/>
        </a:xfrm>
      </p:grpSpPr>
      <p:sp>
        <p:nvSpPr>
          <p:cNvPr id="1452" name="Rectangle">
            <a:extLst>
              <a:ext uri="{FF2B5EF4-FFF2-40B4-BE49-F238E27FC236}">
                <a16:creationId xmlns:a16="http://schemas.microsoft.com/office/drawing/2014/main" id="{F9816CEC-9326-BBAD-BE3B-0F9C286DF246}"/>
              </a:ext>
            </a:extLst>
          </p:cNvPr>
          <p:cNvSpPr/>
          <p:nvPr/>
        </p:nvSpPr>
        <p:spPr>
          <a:xfrm>
            <a:off x="4999766" y="4516518"/>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453" name="Consensus in the Real World">
            <a:extLst>
              <a:ext uri="{FF2B5EF4-FFF2-40B4-BE49-F238E27FC236}">
                <a16:creationId xmlns:a16="http://schemas.microsoft.com/office/drawing/2014/main" id="{693B6B2C-78B0-B77D-9836-29B0A5A11BE0}"/>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1454" name="Slide Number">
            <a:extLst>
              <a:ext uri="{FF2B5EF4-FFF2-40B4-BE49-F238E27FC236}">
                <a16:creationId xmlns:a16="http://schemas.microsoft.com/office/drawing/2014/main" id="{626AB526-8B55-75B6-C2B2-E4067B161E48}"/>
              </a:ext>
            </a:extLst>
          </p:cNvPr>
          <p:cNvSpPr txBox="1">
            <a:spLocks noGrp="1"/>
          </p:cNvSpPr>
          <p:nvPr>
            <p:ph type="sldNum" sz="quarter" idx="4294967295"/>
          </p:nvPr>
        </p:nvSpPr>
        <p:spPr>
          <a:xfrm>
            <a:off x="11081232" y="6462197"/>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27</a:t>
            </a:fld>
            <a:endParaRPr>
              <a:latin typeface="Avenir Light" panose="020B0402020203020204" pitchFamily="34" charset="77"/>
            </a:endParaRPr>
          </a:p>
        </p:txBody>
      </p:sp>
      <p:sp>
        <p:nvSpPr>
          <p:cNvPr id="1455" name="Rounded Rectangle">
            <a:extLst>
              <a:ext uri="{FF2B5EF4-FFF2-40B4-BE49-F238E27FC236}">
                <a16:creationId xmlns:a16="http://schemas.microsoft.com/office/drawing/2014/main" id="{50A47470-BCF3-DFBD-31B3-275D4F8A4745}"/>
              </a:ext>
            </a:extLst>
          </p:cNvPr>
          <p:cNvSpPr/>
          <p:nvPr/>
        </p:nvSpPr>
        <p:spPr>
          <a:xfrm>
            <a:off x="2757920" y="5189332"/>
            <a:ext cx="3766609"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1457" name="Rectangle">
            <a:extLst>
              <a:ext uri="{FF2B5EF4-FFF2-40B4-BE49-F238E27FC236}">
                <a16:creationId xmlns:a16="http://schemas.microsoft.com/office/drawing/2014/main" id="{4F1AAFDE-A1A7-84CD-DFB5-C3E786533A6F}"/>
              </a:ext>
            </a:extLst>
          </p:cNvPr>
          <p:cNvSpPr/>
          <p:nvPr/>
        </p:nvSpPr>
        <p:spPr>
          <a:xfrm>
            <a:off x="4999766" y="2783952"/>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458" name="Application">
            <a:extLst>
              <a:ext uri="{FF2B5EF4-FFF2-40B4-BE49-F238E27FC236}">
                <a16:creationId xmlns:a16="http://schemas.microsoft.com/office/drawing/2014/main" id="{F727768A-818A-8903-F174-850730B96CC9}"/>
              </a:ext>
            </a:extLst>
          </p:cNvPr>
          <p:cNvSpPr/>
          <p:nvPr/>
        </p:nvSpPr>
        <p:spPr>
          <a:xfrm>
            <a:off x="4075461" y="2734172"/>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1460" name="Consensus Protocol">
            <a:extLst>
              <a:ext uri="{FF2B5EF4-FFF2-40B4-BE49-F238E27FC236}">
                <a16:creationId xmlns:a16="http://schemas.microsoft.com/office/drawing/2014/main" id="{B8318C40-46C1-9B26-C3C7-F871BD51B4E9}"/>
              </a:ext>
            </a:extLst>
          </p:cNvPr>
          <p:cNvSpPr/>
          <p:nvPr/>
        </p:nvSpPr>
        <p:spPr>
          <a:xfrm>
            <a:off x="2887095" y="3902313"/>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2800">
                <a:latin typeface="+mn-lt"/>
                <a:ea typeface="+mn-ea"/>
                <a:cs typeface="+mn-cs"/>
                <a:sym typeface="Avenir Book"/>
              </a:defRPr>
            </a:lvl1pPr>
          </a:lstStyle>
          <a:p>
            <a:r>
              <a:rPr lang="en-US" dirty="0">
                <a:latin typeface="Avenir Light" panose="020B0402020203020204" pitchFamily="34" charset="77"/>
              </a:rPr>
              <a:t>Persistent store</a:t>
            </a:r>
            <a:endParaRPr dirty="0">
              <a:latin typeface="Avenir Light" panose="020B0402020203020204" pitchFamily="34" charset="77"/>
            </a:endParaRPr>
          </a:p>
        </p:txBody>
      </p:sp>
      <p:pic>
        <p:nvPicPr>
          <p:cNvPr id="1461" name="Graphic 144" descr="Graphic 144">
            <a:extLst>
              <a:ext uri="{FF2B5EF4-FFF2-40B4-BE49-F238E27FC236}">
                <a16:creationId xmlns:a16="http://schemas.microsoft.com/office/drawing/2014/main" id="{5DD670AE-854A-B92C-7998-4AAE2EB27108}"/>
              </a:ext>
            </a:extLst>
          </p:cNvPr>
          <p:cNvPicPr>
            <a:picLocks noChangeAspect="1"/>
          </p:cNvPicPr>
          <p:nvPr/>
        </p:nvPicPr>
        <p:blipFill>
          <a:blip r:embed="rId4"/>
          <a:stretch>
            <a:fillRect/>
          </a:stretch>
        </p:blipFill>
        <p:spPr>
          <a:xfrm>
            <a:off x="2691610" y="5098541"/>
            <a:ext cx="1193785" cy="1193784"/>
          </a:xfrm>
          <a:prstGeom prst="rect">
            <a:avLst/>
          </a:prstGeom>
          <a:ln w="12700">
            <a:miter lim="400000"/>
          </a:ln>
        </p:spPr>
      </p:pic>
      <p:pic>
        <p:nvPicPr>
          <p:cNvPr id="1462" name="Graphic 145" descr="Graphic 145">
            <a:extLst>
              <a:ext uri="{FF2B5EF4-FFF2-40B4-BE49-F238E27FC236}">
                <a16:creationId xmlns:a16="http://schemas.microsoft.com/office/drawing/2014/main" id="{EA6887FE-D763-F23B-4FBB-568BE75B9E9F}"/>
              </a:ext>
            </a:extLst>
          </p:cNvPr>
          <p:cNvPicPr>
            <a:picLocks noChangeAspect="1"/>
          </p:cNvPicPr>
          <p:nvPr/>
        </p:nvPicPr>
        <p:blipFill>
          <a:blip r:embed="rId4"/>
          <a:stretch>
            <a:fillRect/>
          </a:stretch>
        </p:blipFill>
        <p:spPr>
          <a:xfrm>
            <a:off x="4488149" y="5095983"/>
            <a:ext cx="1198899" cy="1198900"/>
          </a:xfrm>
          <a:prstGeom prst="rect">
            <a:avLst/>
          </a:prstGeom>
          <a:ln w="12700">
            <a:miter lim="400000"/>
          </a:ln>
        </p:spPr>
      </p:pic>
      <p:pic>
        <p:nvPicPr>
          <p:cNvPr id="1463" name="Graphic 146" descr="Graphic 146">
            <a:extLst>
              <a:ext uri="{FF2B5EF4-FFF2-40B4-BE49-F238E27FC236}">
                <a16:creationId xmlns:a16="http://schemas.microsoft.com/office/drawing/2014/main" id="{45FBDA13-8A87-8B07-7553-CCFCF2DF8311}"/>
              </a:ext>
            </a:extLst>
          </p:cNvPr>
          <p:cNvPicPr>
            <a:picLocks noChangeAspect="1"/>
          </p:cNvPicPr>
          <p:nvPr/>
        </p:nvPicPr>
        <p:blipFill>
          <a:blip r:embed="rId4"/>
          <a:stretch>
            <a:fillRect/>
          </a:stretch>
        </p:blipFill>
        <p:spPr>
          <a:xfrm>
            <a:off x="5270164" y="5098541"/>
            <a:ext cx="1193785" cy="1193784"/>
          </a:xfrm>
          <a:prstGeom prst="rect">
            <a:avLst/>
          </a:prstGeom>
          <a:ln w="12700">
            <a:miter lim="400000"/>
          </a:ln>
        </p:spPr>
      </p:pic>
      <p:sp>
        <p:nvSpPr>
          <p:cNvPr id="1464" name="…">
            <a:extLst>
              <a:ext uri="{FF2B5EF4-FFF2-40B4-BE49-F238E27FC236}">
                <a16:creationId xmlns:a16="http://schemas.microsoft.com/office/drawing/2014/main" id="{6C69BB23-5180-2C2F-1767-9D4857EFB73E}"/>
              </a:ext>
            </a:extLst>
          </p:cNvPr>
          <p:cNvSpPr txBox="1"/>
          <p:nvPr/>
        </p:nvSpPr>
        <p:spPr>
          <a:xfrm>
            <a:off x="3853867" y="5258067"/>
            <a:ext cx="662769" cy="899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lgn="ctr">
              <a:defRPr sz="6400"/>
            </a:lvl1pPr>
          </a:lstStyle>
          <a:p>
            <a:r>
              <a:rPr>
                <a:latin typeface="Avenir Light" panose="020B0402020203020204" pitchFamily="34" charset="77"/>
              </a:rPr>
              <a:t>…</a:t>
            </a:r>
          </a:p>
        </p:txBody>
      </p:sp>
      <p:grpSp>
        <p:nvGrpSpPr>
          <p:cNvPr id="1469" name="Group">
            <a:extLst>
              <a:ext uri="{FF2B5EF4-FFF2-40B4-BE49-F238E27FC236}">
                <a16:creationId xmlns:a16="http://schemas.microsoft.com/office/drawing/2014/main" id="{92899721-0BF2-CF75-20FA-5FA02F0EDFAD}"/>
              </a:ext>
            </a:extLst>
          </p:cNvPr>
          <p:cNvGrpSpPr/>
          <p:nvPr/>
        </p:nvGrpSpPr>
        <p:grpSpPr>
          <a:xfrm>
            <a:off x="6953714" y="2918929"/>
            <a:ext cx="4379448" cy="3366850"/>
            <a:chOff x="0" y="0"/>
            <a:chExt cx="4379447" cy="3676950"/>
          </a:xfrm>
        </p:grpSpPr>
        <p:sp>
          <p:nvSpPr>
            <p:cNvPr id="1467" name="Rectangle">
              <a:extLst>
                <a:ext uri="{FF2B5EF4-FFF2-40B4-BE49-F238E27FC236}">
                  <a16:creationId xmlns:a16="http://schemas.microsoft.com/office/drawing/2014/main" id="{2965C684-2ECA-FB44-8A83-AA19A2367BD8}"/>
                </a:ext>
              </a:extLst>
            </p:cNvPr>
            <p:cNvSpPr/>
            <p:nvPr/>
          </p:nvSpPr>
          <p:spPr>
            <a:xfrm>
              <a:off x="0" y="726058"/>
              <a:ext cx="4379448" cy="2950893"/>
            </a:xfrm>
            <a:custGeom>
              <a:avLst/>
              <a:gdLst>
                <a:gd name="connsiteX0" fmla="*/ 0 w 4379448"/>
                <a:gd name="connsiteY0" fmla="*/ 0 h 2950893"/>
                <a:gd name="connsiteX1" fmla="*/ 494252 w 4379448"/>
                <a:gd name="connsiteY1" fmla="*/ 0 h 2950893"/>
                <a:gd name="connsiteX2" fmla="*/ 988504 w 4379448"/>
                <a:gd name="connsiteY2" fmla="*/ 0 h 2950893"/>
                <a:gd name="connsiteX3" fmla="*/ 1570345 w 4379448"/>
                <a:gd name="connsiteY3" fmla="*/ 0 h 2950893"/>
                <a:gd name="connsiteX4" fmla="*/ 2239775 w 4379448"/>
                <a:gd name="connsiteY4" fmla="*/ 0 h 2950893"/>
                <a:gd name="connsiteX5" fmla="*/ 2777821 w 4379448"/>
                <a:gd name="connsiteY5" fmla="*/ 0 h 2950893"/>
                <a:gd name="connsiteX6" fmla="*/ 3359662 w 4379448"/>
                <a:gd name="connsiteY6" fmla="*/ 0 h 2950893"/>
                <a:gd name="connsiteX7" fmla="*/ 4379448 w 4379448"/>
                <a:gd name="connsiteY7" fmla="*/ 0 h 2950893"/>
                <a:gd name="connsiteX8" fmla="*/ 4379448 w 4379448"/>
                <a:gd name="connsiteY8" fmla="*/ 501652 h 2950893"/>
                <a:gd name="connsiteX9" fmla="*/ 4379448 w 4379448"/>
                <a:gd name="connsiteY9" fmla="*/ 1032813 h 2950893"/>
                <a:gd name="connsiteX10" fmla="*/ 4379448 w 4379448"/>
                <a:gd name="connsiteY10" fmla="*/ 1593482 h 2950893"/>
                <a:gd name="connsiteX11" fmla="*/ 4379448 w 4379448"/>
                <a:gd name="connsiteY11" fmla="*/ 2095134 h 2950893"/>
                <a:gd name="connsiteX12" fmla="*/ 4379448 w 4379448"/>
                <a:gd name="connsiteY12" fmla="*/ 2950893 h 2950893"/>
                <a:gd name="connsiteX13" fmla="*/ 3710018 w 4379448"/>
                <a:gd name="connsiteY13" fmla="*/ 2950893 h 2950893"/>
                <a:gd name="connsiteX14" fmla="*/ 2996794 w 4379448"/>
                <a:gd name="connsiteY14" fmla="*/ 2950893 h 2950893"/>
                <a:gd name="connsiteX15" fmla="*/ 2327364 w 4379448"/>
                <a:gd name="connsiteY15" fmla="*/ 2950893 h 2950893"/>
                <a:gd name="connsiteX16" fmla="*/ 1789317 w 4379448"/>
                <a:gd name="connsiteY16" fmla="*/ 2950893 h 2950893"/>
                <a:gd name="connsiteX17" fmla="*/ 1295065 w 4379448"/>
                <a:gd name="connsiteY17" fmla="*/ 2950893 h 2950893"/>
                <a:gd name="connsiteX18" fmla="*/ 669430 w 4379448"/>
                <a:gd name="connsiteY18" fmla="*/ 2950893 h 2950893"/>
                <a:gd name="connsiteX19" fmla="*/ 0 w 4379448"/>
                <a:gd name="connsiteY19" fmla="*/ 2950893 h 2950893"/>
                <a:gd name="connsiteX20" fmla="*/ 0 w 4379448"/>
                <a:gd name="connsiteY20" fmla="*/ 2419732 h 2950893"/>
                <a:gd name="connsiteX21" fmla="*/ 0 w 4379448"/>
                <a:gd name="connsiteY21" fmla="*/ 1829554 h 2950893"/>
                <a:gd name="connsiteX22" fmla="*/ 0 w 4379448"/>
                <a:gd name="connsiteY22" fmla="*/ 1327902 h 2950893"/>
                <a:gd name="connsiteX23" fmla="*/ 0 w 4379448"/>
                <a:gd name="connsiteY23" fmla="*/ 796741 h 2950893"/>
                <a:gd name="connsiteX24" fmla="*/ 0 w 4379448"/>
                <a:gd name="connsiteY24" fmla="*/ 0 h 295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79448" h="2950893" fill="none" extrusionOk="0">
                  <a:moveTo>
                    <a:pt x="0" y="0"/>
                  </a:moveTo>
                  <a:cubicBezTo>
                    <a:pt x="218916" y="7689"/>
                    <a:pt x="276739" y="-8691"/>
                    <a:pt x="494252" y="0"/>
                  </a:cubicBezTo>
                  <a:cubicBezTo>
                    <a:pt x="711765" y="8691"/>
                    <a:pt x="874859" y="-1419"/>
                    <a:pt x="988504" y="0"/>
                  </a:cubicBezTo>
                  <a:cubicBezTo>
                    <a:pt x="1102149" y="1419"/>
                    <a:pt x="1385558" y="-22168"/>
                    <a:pt x="1570345" y="0"/>
                  </a:cubicBezTo>
                  <a:cubicBezTo>
                    <a:pt x="1755132" y="22168"/>
                    <a:pt x="2028637" y="-11392"/>
                    <a:pt x="2239775" y="0"/>
                  </a:cubicBezTo>
                  <a:cubicBezTo>
                    <a:pt x="2450913" y="11392"/>
                    <a:pt x="2612783" y="1596"/>
                    <a:pt x="2777821" y="0"/>
                  </a:cubicBezTo>
                  <a:cubicBezTo>
                    <a:pt x="2942859" y="-1596"/>
                    <a:pt x="3116706" y="18614"/>
                    <a:pt x="3359662" y="0"/>
                  </a:cubicBezTo>
                  <a:cubicBezTo>
                    <a:pt x="3602618" y="-18614"/>
                    <a:pt x="3929573" y="-48902"/>
                    <a:pt x="4379448" y="0"/>
                  </a:cubicBezTo>
                  <a:cubicBezTo>
                    <a:pt x="4365972" y="221297"/>
                    <a:pt x="4385214" y="273442"/>
                    <a:pt x="4379448" y="501652"/>
                  </a:cubicBezTo>
                  <a:cubicBezTo>
                    <a:pt x="4373682" y="729862"/>
                    <a:pt x="4359266" y="882620"/>
                    <a:pt x="4379448" y="1032813"/>
                  </a:cubicBezTo>
                  <a:cubicBezTo>
                    <a:pt x="4399630" y="1183006"/>
                    <a:pt x="4400838" y="1406048"/>
                    <a:pt x="4379448" y="1593482"/>
                  </a:cubicBezTo>
                  <a:cubicBezTo>
                    <a:pt x="4358058" y="1780916"/>
                    <a:pt x="4381652" y="1959168"/>
                    <a:pt x="4379448" y="2095134"/>
                  </a:cubicBezTo>
                  <a:cubicBezTo>
                    <a:pt x="4377244" y="2231100"/>
                    <a:pt x="4348923" y="2544261"/>
                    <a:pt x="4379448" y="2950893"/>
                  </a:cubicBezTo>
                  <a:cubicBezTo>
                    <a:pt x="4230754" y="2964903"/>
                    <a:pt x="4038009" y="2974292"/>
                    <a:pt x="3710018" y="2950893"/>
                  </a:cubicBezTo>
                  <a:cubicBezTo>
                    <a:pt x="3382027" y="2927495"/>
                    <a:pt x="3319526" y="2970684"/>
                    <a:pt x="2996794" y="2950893"/>
                  </a:cubicBezTo>
                  <a:cubicBezTo>
                    <a:pt x="2674062" y="2931102"/>
                    <a:pt x="2488616" y="2969392"/>
                    <a:pt x="2327364" y="2950893"/>
                  </a:cubicBezTo>
                  <a:cubicBezTo>
                    <a:pt x="2166112" y="2932395"/>
                    <a:pt x="1981816" y="2962949"/>
                    <a:pt x="1789317" y="2950893"/>
                  </a:cubicBezTo>
                  <a:cubicBezTo>
                    <a:pt x="1596818" y="2938837"/>
                    <a:pt x="1449500" y="2943227"/>
                    <a:pt x="1295065" y="2950893"/>
                  </a:cubicBezTo>
                  <a:cubicBezTo>
                    <a:pt x="1140630" y="2958559"/>
                    <a:pt x="906591" y="2944856"/>
                    <a:pt x="669430" y="2950893"/>
                  </a:cubicBezTo>
                  <a:cubicBezTo>
                    <a:pt x="432270" y="2956930"/>
                    <a:pt x="185468" y="2918604"/>
                    <a:pt x="0" y="2950893"/>
                  </a:cubicBezTo>
                  <a:cubicBezTo>
                    <a:pt x="16398" y="2722790"/>
                    <a:pt x="22231" y="2584317"/>
                    <a:pt x="0" y="2419732"/>
                  </a:cubicBezTo>
                  <a:cubicBezTo>
                    <a:pt x="-22231" y="2255147"/>
                    <a:pt x="13874" y="1984111"/>
                    <a:pt x="0" y="1829554"/>
                  </a:cubicBezTo>
                  <a:cubicBezTo>
                    <a:pt x="-13874" y="1674997"/>
                    <a:pt x="-9611" y="1459568"/>
                    <a:pt x="0" y="1327902"/>
                  </a:cubicBezTo>
                  <a:cubicBezTo>
                    <a:pt x="9611" y="1196236"/>
                    <a:pt x="7755" y="1050604"/>
                    <a:pt x="0" y="796741"/>
                  </a:cubicBezTo>
                  <a:cubicBezTo>
                    <a:pt x="-7755" y="542878"/>
                    <a:pt x="3503" y="166376"/>
                    <a:pt x="0" y="0"/>
                  </a:cubicBezTo>
                  <a:close/>
                </a:path>
                <a:path w="4379448" h="2950893" stroke="0" extrusionOk="0">
                  <a:moveTo>
                    <a:pt x="0" y="0"/>
                  </a:moveTo>
                  <a:cubicBezTo>
                    <a:pt x="153197" y="18701"/>
                    <a:pt x="351740" y="-9503"/>
                    <a:pt x="581841" y="0"/>
                  </a:cubicBezTo>
                  <a:cubicBezTo>
                    <a:pt x="811942" y="9503"/>
                    <a:pt x="1106660" y="-27356"/>
                    <a:pt x="1251271" y="0"/>
                  </a:cubicBezTo>
                  <a:cubicBezTo>
                    <a:pt x="1395882" y="27356"/>
                    <a:pt x="1551495" y="22878"/>
                    <a:pt x="1745523" y="0"/>
                  </a:cubicBezTo>
                  <a:cubicBezTo>
                    <a:pt x="1939551" y="-22878"/>
                    <a:pt x="2203821" y="-20794"/>
                    <a:pt x="2458747" y="0"/>
                  </a:cubicBezTo>
                  <a:cubicBezTo>
                    <a:pt x="2713673" y="20794"/>
                    <a:pt x="2854498" y="6086"/>
                    <a:pt x="2996794" y="0"/>
                  </a:cubicBezTo>
                  <a:cubicBezTo>
                    <a:pt x="3139090" y="-6086"/>
                    <a:pt x="3308465" y="-24237"/>
                    <a:pt x="3578635" y="0"/>
                  </a:cubicBezTo>
                  <a:cubicBezTo>
                    <a:pt x="3848805" y="24237"/>
                    <a:pt x="4090493" y="24643"/>
                    <a:pt x="4379448" y="0"/>
                  </a:cubicBezTo>
                  <a:cubicBezTo>
                    <a:pt x="4400312" y="156997"/>
                    <a:pt x="4356196" y="313580"/>
                    <a:pt x="4379448" y="619688"/>
                  </a:cubicBezTo>
                  <a:cubicBezTo>
                    <a:pt x="4402700" y="925796"/>
                    <a:pt x="4394869" y="971530"/>
                    <a:pt x="4379448" y="1209866"/>
                  </a:cubicBezTo>
                  <a:cubicBezTo>
                    <a:pt x="4364027" y="1448202"/>
                    <a:pt x="4369166" y="1665790"/>
                    <a:pt x="4379448" y="1859063"/>
                  </a:cubicBezTo>
                  <a:cubicBezTo>
                    <a:pt x="4389730" y="2052336"/>
                    <a:pt x="4423161" y="2445059"/>
                    <a:pt x="4379448" y="2950893"/>
                  </a:cubicBezTo>
                  <a:cubicBezTo>
                    <a:pt x="4147832" y="2964790"/>
                    <a:pt x="4111481" y="2970354"/>
                    <a:pt x="3885196" y="2950893"/>
                  </a:cubicBezTo>
                  <a:cubicBezTo>
                    <a:pt x="3658911" y="2931432"/>
                    <a:pt x="3592143" y="2943064"/>
                    <a:pt x="3390944" y="2950893"/>
                  </a:cubicBezTo>
                  <a:cubicBezTo>
                    <a:pt x="3189745" y="2958722"/>
                    <a:pt x="3075758" y="2927353"/>
                    <a:pt x="2896692" y="2950893"/>
                  </a:cubicBezTo>
                  <a:cubicBezTo>
                    <a:pt x="2717626" y="2974433"/>
                    <a:pt x="2536420" y="2932430"/>
                    <a:pt x="2402440" y="2950893"/>
                  </a:cubicBezTo>
                  <a:cubicBezTo>
                    <a:pt x="2268460" y="2969356"/>
                    <a:pt x="2124828" y="2961489"/>
                    <a:pt x="1908188" y="2950893"/>
                  </a:cubicBezTo>
                  <a:cubicBezTo>
                    <a:pt x="1691548" y="2940297"/>
                    <a:pt x="1555744" y="2967970"/>
                    <a:pt x="1413936" y="2950893"/>
                  </a:cubicBezTo>
                  <a:cubicBezTo>
                    <a:pt x="1272128" y="2933816"/>
                    <a:pt x="979879" y="2928844"/>
                    <a:pt x="744506" y="2950893"/>
                  </a:cubicBezTo>
                  <a:cubicBezTo>
                    <a:pt x="509133" y="2972943"/>
                    <a:pt x="287238" y="2947556"/>
                    <a:pt x="0" y="2950893"/>
                  </a:cubicBezTo>
                  <a:cubicBezTo>
                    <a:pt x="-20238" y="2702113"/>
                    <a:pt x="7658" y="2699101"/>
                    <a:pt x="0" y="2449241"/>
                  </a:cubicBezTo>
                  <a:cubicBezTo>
                    <a:pt x="-7658" y="2199381"/>
                    <a:pt x="-21044" y="2005744"/>
                    <a:pt x="0" y="1829554"/>
                  </a:cubicBezTo>
                  <a:cubicBezTo>
                    <a:pt x="21044" y="1653364"/>
                    <a:pt x="-10551" y="1435707"/>
                    <a:pt x="0" y="1239375"/>
                  </a:cubicBezTo>
                  <a:cubicBezTo>
                    <a:pt x="10551" y="1043043"/>
                    <a:pt x="-11044" y="910473"/>
                    <a:pt x="0" y="678705"/>
                  </a:cubicBezTo>
                  <a:cubicBezTo>
                    <a:pt x="11044" y="446937"/>
                    <a:pt x="6517" y="334095"/>
                    <a:pt x="0" y="0"/>
                  </a:cubicBezTo>
                  <a:close/>
                </a:path>
              </a:pathLst>
            </a:custGeom>
            <a:solidFill>
              <a:schemeClr val="accent3">
                <a:lumMod val="20000"/>
                <a:lumOff val="80000"/>
                <a:alpha val="50000"/>
              </a:schemeClr>
            </a:solidFill>
            <a:ln w="19050" cap="flat">
              <a:noFill/>
              <a:prstDash val="solid"/>
              <a:miter lim="800000"/>
              <a:extLst>
                <a:ext uri="{C807C97D-BFC1-408E-A445-0C87EB9F89A2}">
                  <ask:lineSketchStyleProps xmlns:ask="http://schemas.microsoft.com/office/drawing/2018/sketchyshapes" sd="1926183385">
                    <a:prstGeom prst="rect">
                      <a:avLst/>
                    </a:prstGeom>
                    <ask:type>
                      <ask:lineSketchFreehand/>
                    </ask:type>
                  </ask:lineSketchStyleProps>
                </a:ext>
              </a:extLst>
            </a:ln>
            <a:effectLst/>
          </p:spPr>
          <p:txBody>
            <a:bodyPr wrap="square" lIns="45719" tIns="45719" rIns="45719" bIns="45719" numCol="1" anchor="t">
              <a:noAutofit/>
            </a:bodyPr>
            <a:lstStyle/>
            <a:p>
              <a:pPr>
                <a:defRPr>
                  <a:latin typeface="+mn-lt"/>
                  <a:ea typeface="+mn-ea"/>
                  <a:cs typeface="+mn-cs"/>
                  <a:sym typeface="Avenir Book"/>
                </a:defRPr>
              </a:pPr>
              <a:endParaRPr dirty="0">
                <a:latin typeface="Avenir Light" panose="020B0402020203020204" pitchFamily="34" charset="77"/>
              </a:endParaRPr>
            </a:p>
          </p:txBody>
        </p:sp>
        <p:sp>
          <p:nvSpPr>
            <p:cNvPr id="1468" name="Guarantees">
              <a:extLst>
                <a:ext uri="{FF2B5EF4-FFF2-40B4-BE49-F238E27FC236}">
                  <a16:creationId xmlns:a16="http://schemas.microsoft.com/office/drawing/2014/main" id="{5E0A774A-4F4A-3F0F-81E3-58DDEE351042}"/>
                </a:ext>
              </a:extLst>
            </p:cNvPr>
            <p:cNvSpPr/>
            <p:nvPr/>
          </p:nvSpPr>
          <p:spPr>
            <a:xfrm>
              <a:off x="0" y="0"/>
              <a:ext cx="4379448" cy="749418"/>
            </a:xfrm>
            <a:custGeom>
              <a:avLst/>
              <a:gdLst>
                <a:gd name="connsiteX0" fmla="*/ 0 w 4379448"/>
                <a:gd name="connsiteY0" fmla="*/ 0 h 749418"/>
                <a:gd name="connsiteX1" fmla="*/ 713224 w 4379448"/>
                <a:gd name="connsiteY1" fmla="*/ 0 h 749418"/>
                <a:gd name="connsiteX2" fmla="*/ 1426449 w 4379448"/>
                <a:gd name="connsiteY2" fmla="*/ 0 h 749418"/>
                <a:gd name="connsiteX3" fmla="*/ 1964495 w 4379448"/>
                <a:gd name="connsiteY3" fmla="*/ 0 h 749418"/>
                <a:gd name="connsiteX4" fmla="*/ 2502542 w 4379448"/>
                <a:gd name="connsiteY4" fmla="*/ 0 h 749418"/>
                <a:gd name="connsiteX5" fmla="*/ 3040588 w 4379448"/>
                <a:gd name="connsiteY5" fmla="*/ 0 h 749418"/>
                <a:gd name="connsiteX6" fmla="*/ 3578635 w 4379448"/>
                <a:gd name="connsiteY6" fmla="*/ 0 h 749418"/>
                <a:gd name="connsiteX7" fmla="*/ 4379448 w 4379448"/>
                <a:gd name="connsiteY7" fmla="*/ 0 h 749418"/>
                <a:gd name="connsiteX8" fmla="*/ 4379448 w 4379448"/>
                <a:gd name="connsiteY8" fmla="*/ 352226 h 749418"/>
                <a:gd name="connsiteX9" fmla="*/ 4379448 w 4379448"/>
                <a:gd name="connsiteY9" fmla="*/ 749418 h 749418"/>
                <a:gd name="connsiteX10" fmla="*/ 3885196 w 4379448"/>
                <a:gd name="connsiteY10" fmla="*/ 749418 h 749418"/>
                <a:gd name="connsiteX11" fmla="*/ 3259561 w 4379448"/>
                <a:gd name="connsiteY11" fmla="*/ 749418 h 749418"/>
                <a:gd name="connsiteX12" fmla="*/ 2677720 w 4379448"/>
                <a:gd name="connsiteY12" fmla="*/ 749418 h 749418"/>
                <a:gd name="connsiteX13" fmla="*/ 2183468 w 4379448"/>
                <a:gd name="connsiteY13" fmla="*/ 749418 h 749418"/>
                <a:gd name="connsiteX14" fmla="*/ 1557832 w 4379448"/>
                <a:gd name="connsiteY14" fmla="*/ 749418 h 749418"/>
                <a:gd name="connsiteX15" fmla="*/ 1019786 w 4379448"/>
                <a:gd name="connsiteY15" fmla="*/ 749418 h 749418"/>
                <a:gd name="connsiteX16" fmla="*/ 0 w 4379448"/>
                <a:gd name="connsiteY16" fmla="*/ 749418 h 749418"/>
                <a:gd name="connsiteX17" fmla="*/ 0 w 4379448"/>
                <a:gd name="connsiteY17" fmla="*/ 397192 h 749418"/>
                <a:gd name="connsiteX18" fmla="*/ 0 w 4379448"/>
                <a:gd name="connsiteY18" fmla="*/ 0 h 7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8" h="749418" extrusionOk="0">
                  <a:moveTo>
                    <a:pt x="0" y="0"/>
                  </a:moveTo>
                  <a:cubicBezTo>
                    <a:pt x="175748" y="-33146"/>
                    <a:pt x="527984" y="28752"/>
                    <a:pt x="713224" y="0"/>
                  </a:cubicBezTo>
                  <a:cubicBezTo>
                    <a:pt x="898464" y="-28752"/>
                    <a:pt x="1126041" y="31710"/>
                    <a:pt x="1426449" y="0"/>
                  </a:cubicBezTo>
                  <a:cubicBezTo>
                    <a:pt x="1726857" y="-31710"/>
                    <a:pt x="1746983" y="21532"/>
                    <a:pt x="1964495" y="0"/>
                  </a:cubicBezTo>
                  <a:cubicBezTo>
                    <a:pt x="2182007" y="-21532"/>
                    <a:pt x="2295046" y="-25493"/>
                    <a:pt x="2502542" y="0"/>
                  </a:cubicBezTo>
                  <a:cubicBezTo>
                    <a:pt x="2710038" y="25493"/>
                    <a:pt x="2806198" y="12751"/>
                    <a:pt x="3040588" y="0"/>
                  </a:cubicBezTo>
                  <a:cubicBezTo>
                    <a:pt x="3274978" y="-12751"/>
                    <a:pt x="3404887" y="14462"/>
                    <a:pt x="3578635" y="0"/>
                  </a:cubicBezTo>
                  <a:cubicBezTo>
                    <a:pt x="3752383" y="-14462"/>
                    <a:pt x="4052568" y="33001"/>
                    <a:pt x="4379448" y="0"/>
                  </a:cubicBezTo>
                  <a:cubicBezTo>
                    <a:pt x="4386972" y="117659"/>
                    <a:pt x="4378427" y="213740"/>
                    <a:pt x="4379448" y="352226"/>
                  </a:cubicBezTo>
                  <a:cubicBezTo>
                    <a:pt x="4380469" y="490712"/>
                    <a:pt x="4382344" y="612956"/>
                    <a:pt x="4379448" y="749418"/>
                  </a:cubicBezTo>
                  <a:cubicBezTo>
                    <a:pt x="4176823" y="772912"/>
                    <a:pt x="3991913" y="749582"/>
                    <a:pt x="3885196" y="749418"/>
                  </a:cubicBezTo>
                  <a:cubicBezTo>
                    <a:pt x="3778479" y="749254"/>
                    <a:pt x="3570259" y="778212"/>
                    <a:pt x="3259561" y="749418"/>
                  </a:cubicBezTo>
                  <a:cubicBezTo>
                    <a:pt x="2948863" y="720624"/>
                    <a:pt x="2851429" y="739087"/>
                    <a:pt x="2677720" y="749418"/>
                  </a:cubicBezTo>
                  <a:cubicBezTo>
                    <a:pt x="2504011" y="759749"/>
                    <a:pt x="2366190" y="726561"/>
                    <a:pt x="2183468" y="749418"/>
                  </a:cubicBezTo>
                  <a:cubicBezTo>
                    <a:pt x="2000746" y="772275"/>
                    <a:pt x="1698166" y="738900"/>
                    <a:pt x="1557832" y="749418"/>
                  </a:cubicBezTo>
                  <a:cubicBezTo>
                    <a:pt x="1417498" y="759936"/>
                    <a:pt x="1223242" y="733760"/>
                    <a:pt x="1019786" y="749418"/>
                  </a:cubicBezTo>
                  <a:cubicBezTo>
                    <a:pt x="816330" y="765076"/>
                    <a:pt x="238998" y="698681"/>
                    <a:pt x="0" y="749418"/>
                  </a:cubicBezTo>
                  <a:cubicBezTo>
                    <a:pt x="-7043" y="672178"/>
                    <a:pt x="7506" y="473051"/>
                    <a:pt x="0" y="397192"/>
                  </a:cubicBezTo>
                  <a:cubicBezTo>
                    <a:pt x="-7506" y="321333"/>
                    <a:pt x="-11175" y="79594"/>
                    <a:pt x="0" y="0"/>
                  </a:cubicBezTo>
                  <a:close/>
                </a:path>
              </a:pathLst>
            </a:custGeom>
            <a:noFill/>
            <a:ln w="19050" cap="flat">
              <a:solidFill>
                <a:schemeClr val="accent3"/>
              </a:solidFill>
              <a:prstDash val="solid"/>
              <a:miter lim="800000"/>
              <a:extLst>
                <a:ext uri="{C807C97D-BFC1-408E-A445-0C87EB9F89A2}">
                  <ask:lineSketchStyleProps xmlns:ask="http://schemas.microsoft.com/office/drawing/2018/sketchyshapes" sd="3405764227">
                    <a:prstGeom prst="rect">
                      <a:avLst/>
                    </a:prstGeom>
                    <ask:type>
                      <ask:lineSketchFreehand/>
                    </ask:type>
                  </ask:lineSketchStyleProps>
                </a:ext>
              </a:extLst>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dirty="0">
                  <a:solidFill>
                    <a:schemeClr val="tx1"/>
                  </a:solidFill>
                  <a:latin typeface="Avenir Light" panose="020B0402020203020204" pitchFamily="34" charset="77"/>
                </a:rPr>
                <a:t>Guarantees</a:t>
              </a:r>
            </a:p>
          </p:txBody>
        </p:sp>
      </p:grpSp>
      <p:sp>
        <p:nvSpPr>
          <p:cNvPr id="1470" name="Operations commit in the same global order: Safety">
            <a:extLst>
              <a:ext uri="{FF2B5EF4-FFF2-40B4-BE49-F238E27FC236}">
                <a16:creationId xmlns:a16="http://schemas.microsoft.com/office/drawing/2014/main" id="{B74A1E14-1280-4F76-FF3F-A5B83CBE13D4}"/>
              </a:ext>
            </a:extLst>
          </p:cNvPr>
          <p:cNvSpPr txBox="1">
            <a:spLocks noGrp="1"/>
          </p:cNvSpPr>
          <p:nvPr>
            <p:ph type="body" sz="quarter" idx="1"/>
          </p:nvPr>
        </p:nvSpPr>
        <p:spPr>
          <a:xfrm>
            <a:off x="6961513" y="3967797"/>
            <a:ext cx="4363849" cy="1008381"/>
          </a:xfrm>
          <a:prstGeom prst="rect">
            <a:avLst/>
          </a:prstGeom>
        </p:spPr>
        <p:txBody>
          <a:bodyPr>
            <a:normAutofit fontScale="92500"/>
          </a:bodyPr>
          <a:lstStyle>
            <a:lvl1pPr marL="0" indent="0" algn="ctr">
              <a:buSzTx/>
              <a:buFontTx/>
              <a:buNone/>
            </a:lvl1pPr>
          </a:lstStyle>
          <a:p>
            <a:r>
              <a:rPr lang="en-US" dirty="0">
                <a:latin typeface="Avenir Light" panose="020B0402020203020204" pitchFamily="34" charset="77"/>
              </a:rPr>
              <a:t>Safety: </a:t>
            </a:r>
            <a:r>
              <a:rPr dirty="0">
                <a:latin typeface="Avenir Light" panose="020B0402020203020204" pitchFamily="34" charset="77"/>
              </a:rPr>
              <a:t>Operations commit in the same global order</a:t>
            </a:r>
          </a:p>
        </p:txBody>
      </p:sp>
      <p:sp>
        <p:nvSpPr>
          <p:cNvPr id="1471" name="Every operation eventually commits: Liveness">
            <a:extLst>
              <a:ext uri="{FF2B5EF4-FFF2-40B4-BE49-F238E27FC236}">
                <a16:creationId xmlns:a16="http://schemas.microsoft.com/office/drawing/2014/main" id="{ED219802-7E70-82D6-EF27-26521261129A}"/>
              </a:ext>
            </a:extLst>
          </p:cNvPr>
          <p:cNvSpPr txBox="1"/>
          <p:nvPr/>
        </p:nvSpPr>
        <p:spPr>
          <a:xfrm>
            <a:off x="6944189" y="5266103"/>
            <a:ext cx="4398498" cy="8766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914400">
              <a:lnSpc>
                <a:spcPct val="90000"/>
              </a:lnSpc>
              <a:spcBef>
                <a:spcPts val="1000"/>
              </a:spcBef>
              <a:defRPr sz="2800">
                <a:latin typeface="+mn-lt"/>
                <a:ea typeface="+mn-ea"/>
                <a:cs typeface="+mn-cs"/>
                <a:sym typeface="Avenir Book"/>
              </a:defRPr>
            </a:lvl1pPr>
          </a:lstStyle>
          <a:p>
            <a:r>
              <a:rPr lang="en-US" dirty="0">
                <a:latin typeface="Avenir Light" panose="020B0402020203020204" pitchFamily="34" charset="77"/>
              </a:rPr>
              <a:t>Liveness: </a:t>
            </a:r>
            <a:r>
              <a:rPr dirty="0">
                <a:latin typeface="Avenir Light" panose="020B0402020203020204" pitchFamily="34" charset="77"/>
              </a:rPr>
              <a:t>Every operation eventually commit</a:t>
            </a:r>
            <a:r>
              <a:rPr lang="en-US" dirty="0">
                <a:latin typeface="Avenir Light" panose="020B0402020203020204" pitchFamily="34" charset="77"/>
              </a:rPr>
              <a:t>s</a:t>
            </a:r>
            <a:endParaRPr dirty="0">
              <a:latin typeface="Avenir Light" panose="020B0402020203020204" pitchFamily="34" charset="77"/>
            </a:endParaRPr>
          </a:p>
        </p:txBody>
      </p:sp>
      <p:sp>
        <p:nvSpPr>
          <p:cNvPr id="2" name="Rounded Rectangle 1">
            <a:extLst>
              <a:ext uri="{FF2B5EF4-FFF2-40B4-BE49-F238E27FC236}">
                <a16:creationId xmlns:a16="http://schemas.microsoft.com/office/drawing/2014/main" id="{5B8C3924-7297-B749-3BF7-DEEE6BB73C90}"/>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890D1408-6D3E-18AE-67AF-7B2E4B17F740}"/>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014DB7FD-DE5E-2F80-F96D-77BB24A09D87}"/>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5" name="Text Placeholder 21">
            <a:extLst>
              <a:ext uri="{FF2B5EF4-FFF2-40B4-BE49-F238E27FC236}">
                <a16:creationId xmlns:a16="http://schemas.microsoft.com/office/drawing/2014/main" id="{1B03B0D8-02A0-1FFF-935F-8EBF59A79A37}"/>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sp>
        <p:nvSpPr>
          <p:cNvPr id="6" name="Operations">
            <a:extLst>
              <a:ext uri="{FF2B5EF4-FFF2-40B4-BE49-F238E27FC236}">
                <a16:creationId xmlns:a16="http://schemas.microsoft.com/office/drawing/2014/main" id="{2953F63A-B399-41C3-AEE0-2FE1AB35B4CF}"/>
              </a:ext>
            </a:extLst>
          </p:cNvPr>
          <p:cNvSpPr/>
          <p:nvPr/>
        </p:nvSpPr>
        <p:spPr>
          <a:xfrm>
            <a:off x="2932813" y="3285114"/>
            <a:ext cx="1893615" cy="604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dirty="0">
                <a:latin typeface="Avenir Light" panose="020B0402020203020204" pitchFamily="34" charset="77"/>
              </a:rPr>
              <a:t>Operation</a:t>
            </a:r>
            <a:r>
              <a:rPr lang="en-US" dirty="0">
                <a:latin typeface="Avenir Light" panose="020B0402020203020204" pitchFamily="34" charset="77"/>
              </a:rPr>
              <a:t>s</a:t>
            </a:r>
            <a:endParaRPr dirty="0">
              <a:latin typeface="Avenir Light" panose="020B0402020203020204" pitchFamily="34" charset="77"/>
            </a:endParaRPr>
          </a:p>
        </p:txBody>
      </p:sp>
      <p:sp>
        <p:nvSpPr>
          <p:cNvPr id="7" name="Log of operations">
            <a:extLst>
              <a:ext uri="{FF2B5EF4-FFF2-40B4-BE49-F238E27FC236}">
                <a16:creationId xmlns:a16="http://schemas.microsoft.com/office/drawing/2014/main" id="{3E1E6227-9093-7154-14AD-3A11585DC428}"/>
              </a:ext>
            </a:extLst>
          </p:cNvPr>
          <p:cNvSpPr/>
          <p:nvPr/>
        </p:nvSpPr>
        <p:spPr>
          <a:xfrm>
            <a:off x="2393501" y="4565506"/>
            <a:ext cx="2393449"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Replicated l</a:t>
            </a:r>
            <a:r>
              <a:rPr dirty="0">
                <a:latin typeface="Avenir Light" panose="020B0402020203020204" pitchFamily="34" charset="77"/>
              </a:rPr>
              <a:t>og</a:t>
            </a:r>
          </a:p>
        </p:txBody>
      </p:sp>
      <p:sp>
        <p:nvSpPr>
          <p:cNvPr id="8" name="Group">
            <a:extLst>
              <a:ext uri="{FF2B5EF4-FFF2-40B4-BE49-F238E27FC236}">
                <a16:creationId xmlns:a16="http://schemas.microsoft.com/office/drawing/2014/main" id="{C0BB0DBD-5C97-6BA6-8E9B-EC16FA9EE277}"/>
              </a:ext>
            </a:extLst>
          </p:cNvPr>
          <p:cNvSpPr/>
          <p:nvPr/>
        </p:nvSpPr>
        <p:spPr>
          <a:xfrm>
            <a:off x="420407" y="3624412"/>
            <a:ext cx="1525754" cy="1034884"/>
          </a:xfrm>
          <a:prstGeom prst="rect">
            <a:avLst/>
          </a:prstGeom>
          <a:solidFill>
            <a:srgbClr val="93368F"/>
          </a:solidFill>
          <a:ln w="12700">
            <a:miter lim="400000"/>
          </a:ln>
        </p:spPr>
        <p:txBody>
          <a:bodyPr lIns="45719" rIns="45719" anchor="ctr"/>
          <a:lstStyle/>
          <a:p>
            <a:pPr>
              <a:defRPr>
                <a:solidFill>
                  <a:srgbClr val="FFFFFF"/>
                </a:solidFill>
                <a:latin typeface="+mn-lt"/>
                <a:ea typeface="+mn-ea"/>
                <a:cs typeface="+mn-cs"/>
                <a:sym typeface="Avenir Book"/>
              </a:defRPr>
            </a:pPr>
            <a:endParaRPr>
              <a:latin typeface="Avenir Light" panose="020B0402020203020204" pitchFamily="34" charset="77"/>
            </a:endParaRPr>
          </a:p>
        </p:txBody>
      </p:sp>
      <p:sp>
        <p:nvSpPr>
          <p:cNvPr id="9" name="TextBox 12">
            <a:extLst>
              <a:ext uri="{FF2B5EF4-FFF2-40B4-BE49-F238E27FC236}">
                <a16:creationId xmlns:a16="http://schemas.microsoft.com/office/drawing/2014/main" id="{33BB457F-3DB5-E63D-1F40-CD523F467C9B}"/>
              </a:ext>
            </a:extLst>
          </p:cNvPr>
          <p:cNvSpPr txBox="1"/>
          <p:nvPr/>
        </p:nvSpPr>
        <p:spPr>
          <a:xfrm>
            <a:off x="-278686" y="2974824"/>
            <a:ext cx="2885799" cy="52322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algn="ctr">
              <a:defRPr sz="3600">
                <a:latin typeface="+mn-lt"/>
                <a:ea typeface="+mn-ea"/>
                <a:cs typeface="+mn-cs"/>
                <a:sym typeface="Avenir Book"/>
              </a:defRPr>
            </a:lvl1pPr>
          </a:lstStyle>
          <a:p>
            <a:r>
              <a:rPr sz="2800" dirty="0">
                <a:latin typeface="Avenir Light" panose="020B0402020203020204" pitchFamily="34" charset="77"/>
              </a:rPr>
              <a:t>Fault Model</a:t>
            </a:r>
          </a:p>
        </p:txBody>
      </p:sp>
      <p:pic>
        <p:nvPicPr>
          <p:cNvPr id="10" name="Graphic 48" descr="Graphic 48">
            <a:extLst>
              <a:ext uri="{FF2B5EF4-FFF2-40B4-BE49-F238E27FC236}">
                <a16:creationId xmlns:a16="http://schemas.microsoft.com/office/drawing/2014/main" id="{4DF2251C-1EC5-514F-A427-243ADE4F3CA2}"/>
              </a:ext>
            </a:extLst>
          </p:cNvPr>
          <p:cNvPicPr>
            <a:picLocks noChangeAspect="1"/>
          </p:cNvPicPr>
          <p:nvPr/>
        </p:nvPicPr>
        <p:blipFill>
          <a:blip r:embed="rId5"/>
          <a:stretch>
            <a:fillRect/>
          </a:stretch>
        </p:blipFill>
        <p:spPr>
          <a:xfrm>
            <a:off x="576801" y="3555737"/>
            <a:ext cx="1187083" cy="1187083"/>
          </a:xfrm>
          <a:prstGeom prst="rect">
            <a:avLst/>
          </a:prstGeom>
          <a:ln w="12700">
            <a:miter lim="400000"/>
          </a:ln>
        </p:spPr>
      </p:pic>
      <p:pic>
        <p:nvPicPr>
          <p:cNvPr id="11" name="Graphic 57" descr="Graphic 57">
            <a:extLst>
              <a:ext uri="{FF2B5EF4-FFF2-40B4-BE49-F238E27FC236}">
                <a16:creationId xmlns:a16="http://schemas.microsoft.com/office/drawing/2014/main" id="{3DF215BA-09B3-4F1F-2ACC-1B80595C37AC}"/>
              </a:ext>
            </a:extLst>
          </p:cNvPr>
          <p:cNvPicPr>
            <a:picLocks noChangeAspect="1"/>
          </p:cNvPicPr>
          <p:nvPr/>
        </p:nvPicPr>
        <p:blipFill>
          <a:blip r:embed="rId6"/>
          <a:stretch>
            <a:fillRect/>
          </a:stretch>
        </p:blipFill>
        <p:spPr>
          <a:xfrm>
            <a:off x="580311" y="3540888"/>
            <a:ext cx="1187083" cy="1187083"/>
          </a:xfrm>
          <a:prstGeom prst="rect">
            <a:avLst/>
          </a:prstGeom>
          <a:ln w="12700">
            <a:miter lim="400000"/>
          </a:ln>
        </p:spPr>
      </p:pic>
      <mc:AlternateContent xmlns:mc="http://schemas.openxmlformats.org/markup-compatibility/2006">
        <mc:Choice xmlns:a14="http://schemas.microsoft.com/office/drawing/2010/main" Requires="a14">
          <p:sp>
            <p:nvSpPr>
              <p:cNvPr id="12" name="Content Placeholder 2">
                <a:extLst>
                  <a:ext uri="{FF2B5EF4-FFF2-40B4-BE49-F238E27FC236}">
                    <a16:creationId xmlns:a16="http://schemas.microsoft.com/office/drawing/2014/main" id="{2D5D0C22-C7E1-7A62-37B6-91A1A267C5E4}"/>
                  </a:ext>
                </a:extLst>
              </p:cNvPr>
              <p:cNvSpPr txBox="1"/>
              <p:nvPr/>
            </p:nvSpPr>
            <p:spPr>
              <a:xfrm>
                <a:off x="339958" y="4754455"/>
                <a:ext cx="1599516" cy="515390"/>
              </a:xfrm>
              <a:prstGeom prst="rect">
                <a:avLst/>
              </a:prstGeom>
              <a:ln w="25400">
                <a:solidFill>
                  <a:srgbClr val="000000"/>
                </a:solidFill>
              </a:ln>
              <a:extLst>
                <a:ext uri="{C572A759-6A51-4108-AA02-DFA0A04FC94B}">
                  <ma14:wrappingTextBoxFlag xmlns="" xmlns:ma14="http://schemas.microsoft.com/office/mac/drawingml/2011/main" xmlns:m="http://schemas.openxmlformats.org/officeDocument/2006/math" val="1"/>
                </a:ext>
              </a:extLst>
            </p:spPr>
            <p:txBody>
              <a:bodyPr lIns="45719" rIns="45719" anchor="ctr">
                <a:normAutofit/>
              </a:bodyPr>
              <a:lstStyle>
                <a:lvl1pPr algn="ctr" defTabSz="758951">
                  <a:lnSpc>
                    <a:spcPct val="90000"/>
                  </a:lnSpc>
                  <a:spcBef>
                    <a:spcPts val="800"/>
                  </a:spcBef>
                  <a:defRPr sz="2324">
                    <a:solidFill>
                      <a:srgbClr val="7A2170"/>
                    </a:solidFill>
                    <a:latin typeface="+mn-lt"/>
                    <a:ea typeface="+mn-ea"/>
                    <a:cs typeface="+mn-cs"/>
                    <a:sym typeface="Avenir Book"/>
                  </a:defRPr>
                </a:lvl1pPr>
              </a:lstStyle>
              <a:p>
                <a:pPr/>
                <a14:m>
                  <m:oMathPara xmlns:m="http://schemas.openxmlformats.org/officeDocument/2006/math">
                    <m:oMathParaPr>
                      <m:jc m:val="center"/>
                    </m:oMathParaPr>
                    <m:oMath xmlns:m="http://schemas.openxmlformats.org/officeDocument/2006/math">
                      <m:r>
                        <m:rPr>
                          <m:sty m:val="p"/>
                        </m:rPr>
                        <a:rPr lang="en-US" sz="2300" b="0" i="0" smtClean="0">
                          <a:solidFill>
                            <a:srgbClr val="79206F"/>
                          </a:solidFill>
                          <a:latin typeface="Cambria Math" panose="02040503050406030204" pitchFamily="18" charset="0"/>
                        </a:rPr>
                        <m:t>f</m:t>
                      </m:r>
                      <m:r>
                        <a:rPr lang="en-US" sz="2300" b="0" i="0" smtClean="0">
                          <a:solidFill>
                            <a:srgbClr val="79206F"/>
                          </a:solidFill>
                          <a:latin typeface="Cambria Math" panose="02040503050406030204" pitchFamily="18" charset="0"/>
                        </a:rPr>
                        <m:t>=1</m:t>
                      </m:r>
                    </m:oMath>
                  </m:oMathPara>
                </a14:m>
                <a:endParaRPr sz="2800">
                  <a:latin typeface="Avenir Light" panose="020B0402020203020204" pitchFamily="34" charset="77"/>
                </a:endParaRPr>
              </a:p>
            </p:txBody>
          </p:sp>
        </mc:Choice>
        <mc:Fallback>
          <p:sp>
            <p:nvSpPr>
              <p:cNvPr id="12" name="Content Placeholder 2">
                <a:extLst>
                  <a:ext uri="{FF2B5EF4-FFF2-40B4-BE49-F238E27FC236}">
                    <a16:creationId xmlns:a16="http://schemas.microsoft.com/office/drawing/2014/main" id="{2D5D0C22-C7E1-7A62-37B6-91A1A267C5E4}"/>
                  </a:ext>
                </a:extLst>
              </p:cNvPr>
              <p:cNvSpPr txBox="1">
                <a:spLocks noRot="1" noChangeAspect="1" noMove="1" noResize="1" noEditPoints="1" noAdjustHandles="1" noChangeArrowheads="1" noChangeShapeType="1" noTextEdit="1"/>
              </p:cNvSpPr>
              <p:nvPr/>
            </p:nvSpPr>
            <p:spPr>
              <a:xfrm>
                <a:off x="339958" y="4754455"/>
                <a:ext cx="1599516" cy="515390"/>
              </a:xfrm>
              <a:prstGeom prst="rect">
                <a:avLst/>
              </a:prstGeom>
              <a:blipFill>
                <a:blip r:embed="rId7"/>
                <a:stretch>
                  <a:fillRect/>
                </a:stretch>
              </a:blipFill>
              <a:ln w="25400">
                <a:solidFill>
                  <a:srgbClr val="000000"/>
                </a:solidFill>
              </a:ln>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510665865"/>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36D51-5B72-14C0-A6F9-77C5543FA520}"/>
            </a:ext>
          </a:extLst>
        </p:cNvPr>
        <p:cNvGrpSpPr/>
        <p:nvPr/>
      </p:nvGrpSpPr>
      <p:grpSpPr>
        <a:xfrm>
          <a:off x="0" y="0"/>
          <a:ext cx="0" cy="0"/>
          <a:chOff x="0" y="0"/>
          <a:chExt cx="0" cy="0"/>
        </a:xfrm>
      </p:grpSpPr>
      <p:sp>
        <p:nvSpPr>
          <p:cNvPr id="1453" name="Consensus in the Real World">
            <a:extLst>
              <a:ext uri="{FF2B5EF4-FFF2-40B4-BE49-F238E27FC236}">
                <a16:creationId xmlns:a16="http://schemas.microsoft.com/office/drawing/2014/main" id="{B65260EE-3B20-0E33-D9F1-CADE7FF6A761}"/>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2" name="Rounded Rectangle 1">
            <a:extLst>
              <a:ext uri="{FF2B5EF4-FFF2-40B4-BE49-F238E27FC236}">
                <a16:creationId xmlns:a16="http://schemas.microsoft.com/office/drawing/2014/main" id="{CEA1F2D1-74DB-0310-E561-7FF608F1F301}"/>
              </a:ext>
            </a:extLst>
          </p:cNvPr>
          <p:cNvSpPr/>
          <p:nvPr/>
        </p:nvSpPr>
        <p:spPr>
          <a:xfrm>
            <a:off x="838200" y="1690688"/>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a:extLst>
              <a:ext uri="{FF2B5EF4-FFF2-40B4-BE49-F238E27FC236}">
                <a16:creationId xmlns:a16="http://schemas.microsoft.com/office/drawing/2014/main" id="{AEF1C061-BC5B-32F2-9B23-4E637B101A2C}"/>
              </a:ext>
            </a:extLst>
          </p:cNvPr>
          <p:cNvSpPr/>
          <p:nvPr/>
        </p:nvSpPr>
        <p:spPr>
          <a:xfrm>
            <a:off x="6184106" y="1681163"/>
            <a:ext cx="5159375" cy="814387"/>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BBA629A9-67E0-6721-506C-87C270A62E82}"/>
              </a:ext>
            </a:extLst>
          </p:cNvPr>
          <p:cNvSpPr txBox="1">
            <a:spLocks/>
          </p:cNvSpPr>
          <p:nvPr/>
        </p:nvSpPr>
        <p:spPr>
          <a:xfrm>
            <a:off x="839788" y="1681163"/>
            <a:ext cx="5157787" cy="82391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 Log Replication</a:t>
            </a:r>
          </a:p>
        </p:txBody>
      </p:sp>
      <p:sp>
        <p:nvSpPr>
          <p:cNvPr id="5" name="Text Placeholder 21">
            <a:extLst>
              <a:ext uri="{FF2B5EF4-FFF2-40B4-BE49-F238E27FC236}">
                <a16:creationId xmlns:a16="http://schemas.microsoft.com/office/drawing/2014/main" id="{35B79AE6-11DC-DD0B-CC8F-9B418F755B75}"/>
              </a:ext>
            </a:extLst>
          </p:cNvPr>
          <p:cNvSpPr txBox="1">
            <a:spLocks/>
          </p:cNvSpPr>
          <p:nvPr/>
        </p:nvSpPr>
        <p:spPr>
          <a:xfrm>
            <a:off x="6172200" y="1681163"/>
            <a:ext cx="5183188" cy="823912"/>
          </a:xfrm>
          <a:prstGeom prst="rect">
            <a:avLst/>
          </a:prstGeom>
          <a:no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t>II. Log Agreement</a:t>
            </a:r>
          </a:p>
        </p:txBody>
      </p:sp>
      <p:grpSp>
        <p:nvGrpSpPr>
          <p:cNvPr id="11" name="Group 10">
            <a:extLst>
              <a:ext uri="{FF2B5EF4-FFF2-40B4-BE49-F238E27FC236}">
                <a16:creationId xmlns:a16="http://schemas.microsoft.com/office/drawing/2014/main" id="{9BFF9564-2D10-8AE8-21FC-A8431719591B}"/>
              </a:ext>
            </a:extLst>
          </p:cNvPr>
          <p:cNvGrpSpPr/>
          <p:nvPr/>
        </p:nvGrpSpPr>
        <p:grpSpPr>
          <a:xfrm>
            <a:off x="2887095" y="2734172"/>
            <a:ext cx="3637434" cy="3570065"/>
            <a:chOff x="2887095" y="2734172"/>
            <a:chExt cx="3637434" cy="3570065"/>
          </a:xfrm>
        </p:grpSpPr>
        <p:sp>
          <p:nvSpPr>
            <p:cNvPr id="12" name="Rectangle">
              <a:extLst>
                <a:ext uri="{FF2B5EF4-FFF2-40B4-BE49-F238E27FC236}">
                  <a16:creationId xmlns:a16="http://schemas.microsoft.com/office/drawing/2014/main" id="{A7009391-D8B8-B3A4-AEEB-B4913720A8C4}"/>
                </a:ext>
              </a:extLst>
            </p:cNvPr>
            <p:cNvSpPr/>
            <p:nvPr/>
          </p:nvSpPr>
          <p:spPr>
            <a:xfrm>
              <a:off x="4999766" y="4516518"/>
              <a:ext cx="45719" cy="663709"/>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3" name="Rounded Rectangle">
              <a:extLst>
                <a:ext uri="{FF2B5EF4-FFF2-40B4-BE49-F238E27FC236}">
                  <a16:creationId xmlns:a16="http://schemas.microsoft.com/office/drawing/2014/main" id="{CC631B89-4226-53E9-3629-3B2268A4C7EB}"/>
                </a:ext>
              </a:extLst>
            </p:cNvPr>
            <p:cNvSpPr/>
            <p:nvPr/>
          </p:nvSpPr>
          <p:spPr>
            <a:xfrm>
              <a:off x="3616822" y="5189332"/>
              <a:ext cx="2907707" cy="1096447"/>
            </a:xfrm>
            <a:prstGeom prst="roundRect">
              <a:avLst>
                <a:gd name="adj" fmla="val 17308"/>
              </a:avLst>
            </a:prstGeom>
            <a:solidFill>
              <a:srgbClr val="A7A7A7"/>
            </a:solidFill>
            <a:ln w="25400">
              <a:solidFill>
                <a:srgbClr val="A7A7A7"/>
              </a:solidFill>
            </a:ln>
            <a:effectLst>
              <a:outerShdw blurRad="38100" dist="23000" dir="5400000" rotWithShape="0">
                <a:srgbClr val="000000">
                  <a:alpha val="35000"/>
                </a:srgbClr>
              </a:outerShdw>
            </a:effectLst>
          </p:spPr>
          <p:txBody>
            <a:bodyPr lIns="45719" rIns="45719" anchor="ctr"/>
            <a:lstStyle/>
            <a:p>
              <a:endParaRPr>
                <a:latin typeface="Avenir Light" panose="020B0402020203020204" pitchFamily="34" charset="77"/>
              </a:endParaRPr>
            </a:p>
          </p:txBody>
        </p:sp>
        <p:sp>
          <p:nvSpPr>
            <p:cNvPr id="14" name="Rectangle">
              <a:extLst>
                <a:ext uri="{FF2B5EF4-FFF2-40B4-BE49-F238E27FC236}">
                  <a16:creationId xmlns:a16="http://schemas.microsoft.com/office/drawing/2014/main" id="{F736AC52-2A03-D06E-EB1D-004B2544BD5E}"/>
                </a:ext>
              </a:extLst>
            </p:cNvPr>
            <p:cNvSpPr/>
            <p:nvPr/>
          </p:nvSpPr>
          <p:spPr>
            <a:xfrm>
              <a:off x="4999766" y="2783952"/>
              <a:ext cx="45719" cy="1143890"/>
            </a:xfrm>
            <a:prstGeom prst="rect">
              <a:avLst/>
            </a:prstGeom>
            <a:solidFill>
              <a:srgbClr val="A7A7A7"/>
            </a:solidFill>
            <a:ln w="12700">
              <a:miter lim="400000"/>
            </a:ln>
            <a:effectLst>
              <a:outerShdw blurRad="38100" dist="23000" dir="5400000" rotWithShape="0">
                <a:srgbClr val="000000">
                  <a:alpha val="35000"/>
                </a:srgbClr>
              </a:outerShdw>
            </a:effectLst>
          </p:spPr>
          <p:txBody>
            <a:bodyPr lIns="45719" rIns="45719" anchor="ctr"/>
            <a:lstStyle/>
            <a:p>
              <a:pPr>
                <a:defRPr>
                  <a:solidFill>
                    <a:srgbClr val="A7A7A7"/>
                  </a:solidFill>
                </a:defRPr>
              </a:pPr>
              <a:endParaRPr>
                <a:latin typeface="Avenir Light" panose="020B0402020203020204" pitchFamily="34" charset="77"/>
              </a:endParaRPr>
            </a:p>
          </p:txBody>
        </p:sp>
        <p:sp>
          <p:nvSpPr>
            <p:cNvPr id="15" name="Application">
              <a:extLst>
                <a:ext uri="{FF2B5EF4-FFF2-40B4-BE49-F238E27FC236}">
                  <a16:creationId xmlns:a16="http://schemas.microsoft.com/office/drawing/2014/main" id="{B8253046-11AF-576C-F4BD-B109E78683B1}"/>
                </a:ext>
              </a:extLst>
            </p:cNvPr>
            <p:cNvSpPr/>
            <p:nvPr/>
          </p:nvSpPr>
          <p:spPr>
            <a:xfrm>
              <a:off x="4075461" y="2734172"/>
              <a:ext cx="2236310"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a:latin typeface="Avenir Light" panose="020B0402020203020204" pitchFamily="34" charset="77"/>
                </a:rPr>
                <a:t>Application</a:t>
              </a:r>
              <a:endParaRPr>
                <a:latin typeface="Avenir Light" panose="020B0402020203020204" pitchFamily="34" charset="77"/>
              </a:endParaRPr>
            </a:p>
          </p:txBody>
        </p:sp>
        <p:sp>
          <p:nvSpPr>
            <p:cNvPr id="16" name="Consensus Protocol">
              <a:extLst>
                <a:ext uri="{FF2B5EF4-FFF2-40B4-BE49-F238E27FC236}">
                  <a16:creationId xmlns:a16="http://schemas.microsoft.com/office/drawing/2014/main" id="{35394C35-74C9-BFE4-5BB1-FAC84D43F256}"/>
                </a:ext>
              </a:extLst>
            </p:cNvPr>
            <p:cNvSpPr/>
            <p:nvPr/>
          </p:nvSpPr>
          <p:spPr>
            <a:xfrm>
              <a:off x="2887095" y="3902313"/>
              <a:ext cx="3545477" cy="604993"/>
            </a:xfrm>
            <a:prstGeom prst="rect">
              <a:avLst/>
            </a:prstGeom>
            <a:solidFill>
              <a:srgbClr val="FFFFFF"/>
            </a:solidFill>
            <a:ln w="25400">
              <a:solidFill>
                <a:srgbClr val="535353"/>
              </a:solidFill>
            </a:ln>
            <a:effectLst>
              <a:outerShdw blurRad="38100" dist="23000" dir="5400000" rotWithShape="0">
                <a:srgbClr val="000000">
                  <a:alpha val="3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2800">
                  <a:latin typeface="+mn-lt"/>
                  <a:ea typeface="+mn-ea"/>
                  <a:cs typeface="+mn-cs"/>
                  <a:sym typeface="Avenir Book"/>
                </a:defRPr>
              </a:lvl1pPr>
            </a:lstStyle>
            <a:p>
              <a:r>
                <a:rPr lang="en-US" dirty="0">
                  <a:latin typeface="Avenir Light" panose="020B0402020203020204" pitchFamily="34" charset="77"/>
                </a:rPr>
                <a:t>Persistent store</a:t>
              </a:r>
              <a:endParaRPr dirty="0">
                <a:latin typeface="Avenir Light" panose="020B0402020203020204" pitchFamily="34" charset="77"/>
              </a:endParaRPr>
            </a:p>
          </p:txBody>
        </p:sp>
        <p:pic>
          <p:nvPicPr>
            <p:cNvPr id="17" name="Graphic 144" descr="Graphic 144">
              <a:extLst>
                <a:ext uri="{FF2B5EF4-FFF2-40B4-BE49-F238E27FC236}">
                  <a16:creationId xmlns:a16="http://schemas.microsoft.com/office/drawing/2014/main" id="{A98EE6E8-BB2C-EDFD-7939-1EE381B08BE5}"/>
                </a:ext>
              </a:extLst>
            </p:cNvPr>
            <p:cNvPicPr>
              <a:picLocks noChangeAspect="1"/>
            </p:cNvPicPr>
            <p:nvPr/>
          </p:nvPicPr>
          <p:blipFill>
            <a:blip r:embed="rId4"/>
            <a:stretch>
              <a:fillRect/>
            </a:stretch>
          </p:blipFill>
          <p:spPr>
            <a:xfrm>
              <a:off x="3676664" y="5110453"/>
              <a:ext cx="1193785" cy="1193784"/>
            </a:xfrm>
            <a:prstGeom prst="rect">
              <a:avLst/>
            </a:prstGeom>
            <a:ln w="12700">
              <a:miter lim="400000"/>
            </a:ln>
          </p:spPr>
        </p:pic>
        <p:pic>
          <p:nvPicPr>
            <p:cNvPr id="18" name="Graphic 145" descr="Graphic 145">
              <a:extLst>
                <a:ext uri="{FF2B5EF4-FFF2-40B4-BE49-F238E27FC236}">
                  <a16:creationId xmlns:a16="http://schemas.microsoft.com/office/drawing/2014/main" id="{AAF7542E-C563-1A36-1B7D-DEFB3956F30D}"/>
                </a:ext>
              </a:extLst>
            </p:cNvPr>
            <p:cNvPicPr>
              <a:picLocks noChangeAspect="1"/>
            </p:cNvPicPr>
            <p:nvPr/>
          </p:nvPicPr>
          <p:blipFill>
            <a:blip r:embed="rId4"/>
            <a:stretch>
              <a:fillRect/>
            </a:stretch>
          </p:blipFill>
          <p:spPr>
            <a:xfrm>
              <a:off x="4488149" y="5095983"/>
              <a:ext cx="1198899" cy="1198900"/>
            </a:xfrm>
            <a:prstGeom prst="rect">
              <a:avLst/>
            </a:prstGeom>
            <a:ln w="12700">
              <a:miter lim="400000"/>
            </a:ln>
          </p:spPr>
        </p:pic>
        <p:pic>
          <p:nvPicPr>
            <p:cNvPr id="19" name="Graphic 146" descr="Graphic 146">
              <a:extLst>
                <a:ext uri="{FF2B5EF4-FFF2-40B4-BE49-F238E27FC236}">
                  <a16:creationId xmlns:a16="http://schemas.microsoft.com/office/drawing/2014/main" id="{0CD15B90-7C56-EEFC-D53C-BAA72BE48832}"/>
                </a:ext>
              </a:extLst>
            </p:cNvPr>
            <p:cNvPicPr>
              <a:picLocks noChangeAspect="1"/>
            </p:cNvPicPr>
            <p:nvPr/>
          </p:nvPicPr>
          <p:blipFill>
            <a:blip r:embed="rId4"/>
            <a:stretch>
              <a:fillRect/>
            </a:stretch>
          </p:blipFill>
          <p:spPr>
            <a:xfrm>
              <a:off x="5270164" y="5098541"/>
              <a:ext cx="1193785" cy="1193784"/>
            </a:xfrm>
            <a:prstGeom prst="rect">
              <a:avLst/>
            </a:prstGeom>
            <a:ln w="12700">
              <a:miter lim="400000"/>
            </a:ln>
          </p:spPr>
        </p:pic>
      </p:grpSp>
      <p:sp>
        <p:nvSpPr>
          <p:cNvPr id="25" name="Slide Number">
            <a:extLst>
              <a:ext uri="{FF2B5EF4-FFF2-40B4-BE49-F238E27FC236}">
                <a16:creationId xmlns:a16="http://schemas.microsoft.com/office/drawing/2014/main" id="{E1B4BA45-15B3-A829-D460-7D6CEBAC7AEF}"/>
              </a:ext>
            </a:extLst>
          </p:cNvPr>
          <p:cNvSpPr txBox="1">
            <a:spLocks/>
          </p:cNvSpPr>
          <p:nvPr/>
        </p:nvSpPr>
        <p:spPr>
          <a:xfrm>
            <a:off x="11081232" y="6462197"/>
            <a:ext cx="262249" cy="2769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vert="horz" wrap="none" lIns="45719" tIns="45720" rIns="45719"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457200" rtl="0" eaLnBrk="1" fontAlgn="auto" latinLnBrk="0" hangingPunct="0">
              <a:lnSpc>
                <a:spcPct val="100000"/>
              </a:lnSpc>
              <a:spcBef>
                <a:spcPts val="0"/>
              </a:spcBef>
              <a:spcAft>
                <a:spcPts val="0"/>
              </a:spcAft>
              <a:buClrTx/>
              <a:buSzTx/>
              <a:buFontTx/>
              <a:buNone/>
              <a:tabLst/>
              <a:defRPr kumimoji="0" sz="1200" b="0" i="0" u="none" strike="noStrike" kern="1200" cap="none" spc="0" normalizeH="0" baseline="0">
                <a:ln>
                  <a:noFill/>
                </a:ln>
                <a:solidFill>
                  <a:srgbClr val="757575"/>
                </a:solidFill>
                <a:effectLst/>
                <a:uFillTx/>
                <a:latin typeface="+mn-lt"/>
                <a:ea typeface="+mn-ea"/>
                <a:cs typeface="+mn-cs"/>
                <a:sym typeface="Avenir Book"/>
              </a:defRPr>
            </a:lvl1pPr>
            <a:lvl2pPr marL="0" marR="0" indent="4572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2pPr>
            <a:lvl3pPr marL="0" marR="0" indent="9144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3pPr>
            <a:lvl4pPr marL="0" marR="0" indent="13716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4pPr>
            <a:lvl5pPr marL="0" marR="0" indent="18288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5pPr>
            <a:lvl6pPr marL="0" marR="0" indent="22860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6pPr>
            <a:lvl7pPr marL="0" marR="0" indent="27432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7pPr>
            <a:lvl8pPr marL="0" marR="0" indent="32004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8pPr>
            <a:lvl9pPr marL="0" marR="0" indent="36576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28</a:t>
            </a:fld>
            <a:endParaRPr lang="en-US">
              <a:latin typeface="Avenir Light" panose="020B0402020203020204" pitchFamily="34" charset="77"/>
            </a:endParaRPr>
          </a:p>
        </p:txBody>
      </p:sp>
      <p:grpSp>
        <p:nvGrpSpPr>
          <p:cNvPr id="26" name="Group">
            <a:extLst>
              <a:ext uri="{FF2B5EF4-FFF2-40B4-BE49-F238E27FC236}">
                <a16:creationId xmlns:a16="http://schemas.microsoft.com/office/drawing/2014/main" id="{B591C315-8DF9-3FCA-284B-277049B00710}"/>
              </a:ext>
            </a:extLst>
          </p:cNvPr>
          <p:cNvGrpSpPr/>
          <p:nvPr/>
        </p:nvGrpSpPr>
        <p:grpSpPr>
          <a:xfrm>
            <a:off x="6953714" y="2918929"/>
            <a:ext cx="4379448" cy="3366850"/>
            <a:chOff x="0" y="0"/>
            <a:chExt cx="4379447" cy="3676950"/>
          </a:xfrm>
        </p:grpSpPr>
        <p:sp>
          <p:nvSpPr>
            <p:cNvPr id="27" name="Rectangle">
              <a:extLst>
                <a:ext uri="{FF2B5EF4-FFF2-40B4-BE49-F238E27FC236}">
                  <a16:creationId xmlns:a16="http://schemas.microsoft.com/office/drawing/2014/main" id="{9D1D453F-7374-AD0F-4867-2C7767D4F5FB}"/>
                </a:ext>
              </a:extLst>
            </p:cNvPr>
            <p:cNvSpPr/>
            <p:nvPr/>
          </p:nvSpPr>
          <p:spPr>
            <a:xfrm>
              <a:off x="0" y="726058"/>
              <a:ext cx="4379448" cy="2950893"/>
            </a:xfrm>
            <a:custGeom>
              <a:avLst/>
              <a:gdLst>
                <a:gd name="connsiteX0" fmla="*/ 0 w 4379448"/>
                <a:gd name="connsiteY0" fmla="*/ 0 h 2950893"/>
                <a:gd name="connsiteX1" fmla="*/ 494252 w 4379448"/>
                <a:gd name="connsiteY1" fmla="*/ 0 h 2950893"/>
                <a:gd name="connsiteX2" fmla="*/ 988504 w 4379448"/>
                <a:gd name="connsiteY2" fmla="*/ 0 h 2950893"/>
                <a:gd name="connsiteX3" fmla="*/ 1570345 w 4379448"/>
                <a:gd name="connsiteY3" fmla="*/ 0 h 2950893"/>
                <a:gd name="connsiteX4" fmla="*/ 2239775 w 4379448"/>
                <a:gd name="connsiteY4" fmla="*/ 0 h 2950893"/>
                <a:gd name="connsiteX5" fmla="*/ 2777821 w 4379448"/>
                <a:gd name="connsiteY5" fmla="*/ 0 h 2950893"/>
                <a:gd name="connsiteX6" fmla="*/ 3359662 w 4379448"/>
                <a:gd name="connsiteY6" fmla="*/ 0 h 2950893"/>
                <a:gd name="connsiteX7" fmla="*/ 4379448 w 4379448"/>
                <a:gd name="connsiteY7" fmla="*/ 0 h 2950893"/>
                <a:gd name="connsiteX8" fmla="*/ 4379448 w 4379448"/>
                <a:gd name="connsiteY8" fmla="*/ 501652 h 2950893"/>
                <a:gd name="connsiteX9" fmla="*/ 4379448 w 4379448"/>
                <a:gd name="connsiteY9" fmla="*/ 1032813 h 2950893"/>
                <a:gd name="connsiteX10" fmla="*/ 4379448 w 4379448"/>
                <a:gd name="connsiteY10" fmla="*/ 1593482 h 2950893"/>
                <a:gd name="connsiteX11" fmla="*/ 4379448 w 4379448"/>
                <a:gd name="connsiteY11" fmla="*/ 2095134 h 2950893"/>
                <a:gd name="connsiteX12" fmla="*/ 4379448 w 4379448"/>
                <a:gd name="connsiteY12" fmla="*/ 2950893 h 2950893"/>
                <a:gd name="connsiteX13" fmla="*/ 3710018 w 4379448"/>
                <a:gd name="connsiteY13" fmla="*/ 2950893 h 2950893"/>
                <a:gd name="connsiteX14" fmla="*/ 2996794 w 4379448"/>
                <a:gd name="connsiteY14" fmla="*/ 2950893 h 2950893"/>
                <a:gd name="connsiteX15" fmla="*/ 2327364 w 4379448"/>
                <a:gd name="connsiteY15" fmla="*/ 2950893 h 2950893"/>
                <a:gd name="connsiteX16" fmla="*/ 1789317 w 4379448"/>
                <a:gd name="connsiteY16" fmla="*/ 2950893 h 2950893"/>
                <a:gd name="connsiteX17" fmla="*/ 1295065 w 4379448"/>
                <a:gd name="connsiteY17" fmla="*/ 2950893 h 2950893"/>
                <a:gd name="connsiteX18" fmla="*/ 669430 w 4379448"/>
                <a:gd name="connsiteY18" fmla="*/ 2950893 h 2950893"/>
                <a:gd name="connsiteX19" fmla="*/ 0 w 4379448"/>
                <a:gd name="connsiteY19" fmla="*/ 2950893 h 2950893"/>
                <a:gd name="connsiteX20" fmla="*/ 0 w 4379448"/>
                <a:gd name="connsiteY20" fmla="*/ 2419732 h 2950893"/>
                <a:gd name="connsiteX21" fmla="*/ 0 w 4379448"/>
                <a:gd name="connsiteY21" fmla="*/ 1829554 h 2950893"/>
                <a:gd name="connsiteX22" fmla="*/ 0 w 4379448"/>
                <a:gd name="connsiteY22" fmla="*/ 1327902 h 2950893"/>
                <a:gd name="connsiteX23" fmla="*/ 0 w 4379448"/>
                <a:gd name="connsiteY23" fmla="*/ 796741 h 2950893"/>
                <a:gd name="connsiteX24" fmla="*/ 0 w 4379448"/>
                <a:gd name="connsiteY24" fmla="*/ 0 h 2950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379448" h="2950893" fill="none" extrusionOk="0">
                  <a:moveTo>
                    <a:pt x="0" y="0"/>
                  </a:moveTo>
                  <a:cubicBezTo>
                    <a:pt x="218916" y="7689"/>
                    <a:pt x="276739" y="-8691"/>
                    <a:pt x="494252" y="0"/>
                  </a:cubicBezTo>
                  <a:cubicBezTo>
                    <a:pt x="711765" y="8691"/>
                    <a:pt x="874859" y="-1419"/>
                    <a:pt x="988504" y="0"/>
                  </a:cubicBezTo>
                  <a:cubicBezTo>
                    <a:pt x="1102149" y="1419"/>
                    <a:pt x="1385558" y="-22168"/>
                    <a:pt x="1570345" y="0"/>
                  </a:cubicBezTo>
                  <a:cubicBezTo>
                    <a:pt x="1755132" y="22168"/>
                    <a:pt x="2028637" y="-11392"/>
                    <a:pt x="2239775" y="0"/>
                  </a:cubicBezTo>
                  <a:cubicBezTo>
                    <a:pt x="2450913" y="11392"/>
                    <a:pt x="2612783" y="1596"/>
                    <a:pt x="2777821" y="0"/>
                  </a:cubicBezTo>
                  <a:cubicBezTo>
                    <a:pt x="2942859" y="-1596"/>
                    <a:pt x="3116706" y="18614"/>
                    <a:pt x="3359662" y="0"/>
                  </a:cubicBezTo>
                  <a:cubicBezTo>
                    <a:pt x="3602618" y="-18614"/>
                    <a:pt x="3929573" y="-48902"/>
                    <a:pt x="4379448" y="0"/>
                  </a:cubicBezTo>
                  <a:cubicBezTo>
                    <a:pt x="4365972" y="221297"/>
                    <a:pt x="4385214" y="273442"/>
                    <a:pt x="4379448" y="501652"/>
                  </a:cubicBezTo>
                  <a:cubicBezTo>
                    <a:pt x="4373682" y="729862"/>
                    <a:pt x="4359266" y="882620"/>
                    <a:pt x="4379448" y="1032813"/>
                  </a:cubicBezTo>
                  <a:cubicBezTo>
                    <a:pt x="4399630" y="1183006"/>
                    <a:pt x="4400838" y="1406048"/>
                    <a:pt x="4379448" y="1593482"/>
                  </a:cubicBezTo>
                  <a:cubicBezTo>
                    <a:pt x="4358058" y="1780916"/>
                    <a:pt x="4381652" y="1959168"/>
                    <a:pt x="4379448" y="2095134"/>
                  </a:cubicBezTo>
                  <a:cubicBezTo>
                    <a:pt x="4377244" y="2231100"/>
                    <a:pt x="4348923" y="2544261"/>
                    <a:pt x="4379448" y="2950893"/>
                  </a:cubicBezTo>
                  <a:cubicBezTo>
                    <a:pt x="4230754" y="2964903"/>
                    <a:pt x="4038009" y="2974292"/>
                    <a:pt x="3710018" y="2950893"/>
                  </a:cubicBezTo>
                  <a:cubicBezTo>
                    <a:pt x="3382027" y="2927495"/>
                    <a:pt x="3319526" y="2970684"/>
                    <a:pt x="2996794" y="2950893"/>
                  </a:cubicBezTo>
                  <a:cubicBezTo>
                    <a:pt x="2674062" y="2931102"/>
                    <a:pt x="2488616" y="2969392"/>
                    <a:pt x="2327364" y="2950893"/>
                  </a:cubicBezTo>
                  <a:cubicBezTo>
                    <a:pt x="2166112" y="2932395"/>
                    <a:pt x="1981816" y="2962949"/>
                    <a:pt x="1789317" y="2950893"/>
                  </a:cubicBezTo>
                  <a:cubicBezTo>
                    <a:pt x="1596818" y="2938837"/>
                    <a:pt x="1449500" y="2943227"/>
                    <a:pt x="1295065" y="2950893"/>
                  </a:cubicBezTo>
                  <a:cubicBezTo>
                    <a:pt x="1140630" y="2958559"/>
                    <a:pt x="906591" y="2944856"/>
                    <a:pt x="669430" y="2950893"/>
                  </a:cubicBezTo>
                  <a:cubicBezTo>
                    <a:pt x="432270" y="2956930"/>
                    <a:pt x="185468" y="2918604"/>
                    <a:pt x="0" y="2950893"/>
                  </a:cubicBezTo>
                  <a:cubicBezTo>
                    <a:pt x="16398" y="2722790"/>
                    <a:pt x="22231" y="2584317"/>
                    <a:pt x="0" y="2419732"/>
                  </a:cubicBezTo>
                  <a:cubicBezTo>
                    <a:pt x="-22231" y="2255147"/>
                    <a:pt x="13874" y="1984111"/>
                    <a:pt x="0" y="1829554"/>
                  </a:cubicBezTo>
                  <a:cubicBezTo>
                    <a:pt x="-13874" y="1674997"/>
                    <a:pt x="-9611" y="1459568"/>
                    <a:pt x="0" y="1327902"/>
                  </a:cubicBezTo>
                  <a:cubicBezTo>
                    <a:pt x="9611" y="1196236"/>
                    <a:pt x="7755" y="1050604"/>
                    <a:pt x="0" y="796741"/>
                  </a:cubicBezTo>
                  <a:cubicBezTo>
                    <a:pt x="-7755" y="542878"/>
                    <a:pt x="3503" y="166376"/>
                    <a:pt x="0" y="0"/>
                  </a:cubicBezTo>
                  <a:close/>
                </a:path>
                <a:path w="4379448" h="2950893" stroke="0" extrusionOk="0">
                  <a:moveTo>
                    <a:pt x="0" y="0"/>
                  </a:moveTo>
                  <a:cubicBezTo>
                    <a:pt x="153197" y="18701"/>
                    <a:pt x="351740" y="-9503"/>
                    <a:pt x="581841" y="0"/>
                  </a:cubicBezTo>
                  <a:cubicBezTo>
                    <a:pt x="811942" y="9503"/>
                    <a:pt x="1106660" y="-27356"/>
                    <a:pt x="1251271" y="0"/>
                  </a:cubicBezTo>
                  <a:cubicBezTo>
                    <a:pt x="1395882" y="27356"/>
                    <a:pt x="1551495" y="22878"/>
                    <a:pt x="1745523" y="0"/>
                  </a:cubicBezTo>
                  <a:cubicBezTo>
                    <a:pt x="1939551" y="-22878"/>
                    <a:pt x="2203821" y="-20794"/>
                    <a:pt x="2458747" y="0"/>
                  </a:cubicBezTo>
                  <a:cubicBezTo>
                    <a:pt x="2713673" y="20794"/>
                    <a:pt x="2854498" y="6086"/>
                    <a:pt x="2996794" y="0"/>
                  </a:cubicBezTo>
                  <a:cubicBezTo>
                    <a:pt x="3139090" y="-6086"/>
                    <a:pt x="3308465" y="-24237"/>
                    <a:pt x="3578635" y="0"/>
                  </a:cubicBezTo>
                  <a:cubicBezTo>
                    <a:pt x="3848805" y="24237"/>
                    <a:pt x="4090493" y="24643"/>
                    <a:pt x="4379448" y="0"/>
                  </a:cubicBezTo>
                  <a:cubicBezTo>
                    <a:pt x="4400312" y="156997"/>
                    <a:pt x="4356196" y="313580"/>
                    <a:pt x="4379448" y="619688"/>
                  </a:cubicBezTo>
                  <a:cubicBezTo>
                    <a:pt x="4402700" y="925796"/>
                    <a:pt x="4394869" y="971530"/>
                    <a:pt x="4379448" y="1209866"/>
                  </a:cubicBezTo>
                  <a:cubicBezTo>
                    <a:pt x="4364027" y="1448202"/>
                    <a:pt x="4369166" y="1665790"/>
                    <a:pt x="4379448" y="1859063"/>
                  </a:cubicBezTo>
                  <a:cubicBezTo>
                    <a:pt x="4389730" y="2052336"/>
                    <a:pt x="4423161" y="2445059"/>
                    <a:pt x="4379448" y="2950893"/>
                  </a:cubicBezTo>
                  <a:cubicBezTo>
                    <a:pt x="4147832" y="2964790"/>
                    <a:pt x="4111481" y="2970354"/>
                    <a:pt x="3885196" y="2950893"/>
                  </a:cubicBezTo>
                  <a:cubicBezTo>
                    <a:pt x="3658911" y="2931432"/>
                    <a:pt x="3592143" y="2943064"/>
                    <a:pt x="3390944" y="2950893"/>
                  </a:cubicBezTo>
                  <a:cubicBezTo>
                    <a:pt x="3189745" y="2958722"/>
                    <a:pt x="3075758" y="2927353"/>
                    <a:pt x="2896692" y="2950893"/>
                  </a:cubicBezTo>
                  <a:cubicBezTo>
                    <a:pt x="2717626" y="2974433"/>
                    <a:pt x="2536420" y="2932430"/>
                    <a:pt x="2402440" y="2950893"/>
                  </a:cubicBezTo>
                  <a:cubicBezTo>
                    <a:pt x="2268460" y="2969356"/>
                    <a:pt x="2124828" y="2961489"/>
                    <a:pt x="1908188" y="2950893"/>
                  </a:cubicBezTo>
                  <a:cubicBezTo>
                    <a:pt x="1691548" y="2940297"/>
                    <a:pt x="1555744" y="2967970"/>
                    <a:pt x="1413936" y="2950893"/>
                  </a:cubicBezTo>
                  <a:cubicBezTo>
                    <a:pt x="1272128" y="2933816"/>
                    <a:pt x="979879" y="2928844"/>
                    <a:pt x="744506" y="2950893"/>
                  </a:cubicBezTo>
                  <a:cubicBezTo>
                    <a:pt x="509133" y="2972943"/>
                    <a:pt x="287238" y="2947556"/>
                    <a:pt x="0" y="2950893"/>
                  </a:cubicBezTo>
                  <a:cubicBezTo>
                    <a:pt x="-20238" y="2702113"/>
                    <a:pt x="7658" y="2699101"/>
                    <a:pt x="0" y="2449241"/>
                  </a:cubicBezTo>
                  <a:cubicBezTo>
                    <a:pt x="-7658" y="2199381"/>
                    <a:pt x="-21044" y="2005744"/>
                    <a:pt x="0" y="1829554"/>
                  </a:cubicBezTo>
                  <a:cubicBezTo>
                    <a:pt x="21044" y="1653364"/>
                    <a:pt x="-10551" y="1435707"/>
                    <a:pt x="0" y="1239375"/>
                  </a:cubicBezTo>
                  <a:cubicBezTo>
                    <a:pt x="10551" y="1043043"/>
                    <a:pt x="-11044" y="910473"/>
                    <a:pt x="0" y="678705"/>
                  </a:cubicBezTo>
                  <a:cubicBezTo>
                    <a:pt x="11044" y="446937"/>
                    <a:pt x="6517" y="334095"/>
                    <a:pt x="0" y="0"/>
                  </a:cubicBezTo>
                  <a:close/>
                </a:path>
              </a:pathLst>
            </a:custGeom>
            <a:solidFill>
              <a:schemeClr val="accent3">
                <a:lumMod val="20000"/>
                <a:lumOff val="80000"/>
                <a:alpha val="50000"/>
              </a:schemeClr>
            </a:solidFill>
            <a:ln w="19050" cap="flat">
              <a:noFill/>
              <a:prstDash val="solid"/>
              <a:miter lim="800000"/>
              <a:extLst>
                <a:ext uri="{C807C97D-BFC1-408E-A445-0C87EB9F89A2}">
                  <ask:lineSketchStyleProps xmlns:ask="http://schemas.microsoft.com/office/drawing/2018/sketchyshapes" sd="1926183385">
                    <a:prstGeom prst="rect">
                      <a:avLst/>
                    </a:prstGeom>
                    <ask:type>
                      <ask:lineSketchFreehand/>
                    </ask:type>
                  </ask:lineSketchStyleProps>
                </a:ext>
              </a:extLst>
            </a:ln>
            <a:effectLst/>
          </p:spPr>
          <p:txBody>
            <a:bodyPr wrap="square" lIns="45719" tIns="45719" rIns="45719" bIns="45719" numCol="1" anchor="t">
              <a:noAutofit/>
            </a:bodyPr>
            <a:lstStyle/>
            <a:p>
              <a:pPr>
                <a:defRPr>
                  <a:latin typeface="+mn-lt"/>
                  <a:ea typeface="+mn-ea"/>
                  <a:cs typeface="+mn-cs"/>
                  <a:sym typeface="Avenir Book"/>
                </a:defRPr>
              </a:pPr>
              <a:endParaRPr dirty="0">
                <a:latin typeface="Avenir Light" panose="020B0402020203020204" pitchFamily="34" charset="77"/>
              </a:endParaRPr>
            </a:p>
          </p:txBody>
        </p:sp>
        <p:sp>
          <p:nvSpPr>
            <p:cNvPr id="28" name="Guarantees">
              <a:extLst>
                <a:ext uri="{FF2B5EF4-FFF2-40B4-BE49-F238E27FC236}">
                  <a16:creationId xmlns:a16="http://schemas.microsoft.com/office/drawing/2014/main" id="{778BFA42-F6FB-BA80-A706-47BDC45580E3}"/>
                </a:ext>
              </a:extLst>
            </p:cNvPr>
            <p:cNvSpPr/>
            <p:nvPr/>
          </p:nvSpPr>
          <p:spPr>
            <a:xfrm>
              <a:off x="0" y="0"/>
              <a:ext cx="4379448" cy="749418"/>
            </a:xfrm>
            <a:custGeom>
              <a:avLst/>
              <a:gdLst>
                <a:gd name="connsiteX0" fmla="*/ 0 w 4379448"/>
                <a:gd name="connsiteY0" fmla="*/ 0 h 749418"/>
                <a:gd name="connsiteX1" fmla="*/ 713224 w 4379448"/>
                <a:gd name="connsiteY1" fmla="*/ 0 h 749418"/>
                <a:gd name="connsiteX2" fmla="*/ 1426449 w 4379448"/>
                <a:gd name="connsiteY2" fmla="*/ 0 h 749418"/>
                <a:gd name="connsiteX3" fmla="*/ 1964495 w 4379448"/>
                <a:gd name="connsiteY3" fmla="*/ 0 h 749418"/>
                <a:gd name="connsiteX4" fmla="*/ 2502542 w 4379448"/>
                <a:gd name="connsiteY4" fmla="*/ 0 h 749418"/>
                <a:gd name="connsiteX5" fmla="*/ 3040588 w 4379448"/>
                <a:gd name="connsiteY5" fmla="*/ 0 h 749418"/>
                <a:gd name="connsiteX6" fmla="*/ 3578635 w 4379448"/>
                <a:gd name="connsiteY6" fmla="*/ 0 h 749418"/>
                <a:gd name="connsiteX7" fmla="*/ 4379448 w 4379448"/>
                <a:gd name="connsiteY7" fmla="*/ 0 h 749418"/>
                <a:gd name="connsiteX8" fmla="*/ 4379448 w 4379448"/>
                <a:gd name="connsiteY8" fmla="*/ 352226 h 749418"/>
                <a:gd name="connsiteX9" fmla="*/ 4379448 w 4379448"/>
                <a:gd name="connsiteY9" fmla="*/ 749418 h 749418"/>
                <a:gd name="connsiteX10" fmla="*/ 3885196 w 4379448"/>
                <a:gd name="connsiteY10" fmla="*/ 749418 h 749418"/>
                <a:gd name="connsiteX11" fmla="*/ 3259561 w 4379448"/>
                <a:gd name="connsiteY11" fmla="*/ 749418 h 749418"/>
                <a:gd name="connsiteX12" fmla="*/ 2677720 w 4379448"/>
                <a:gd name="connsiteY12" fmla="*/ 749418 h 749418"/>
                <a:gd name="connsiteX13" fmla="*/ 2183468 w 4379448"/>
                <a:gd name="connsiteY13" fmla="*/ 749418 h 749418"/>
                <a:gd name="connsiteX14" fmla="*/ 1557832 w 4379448"/>
                <a:gd name="connsiteY14" fmla="*/ 749418 h 749418"/>
                <a:gd name="connsiteX15" fmla="*/ 1019786 w 4379448"/>
                <a:gd name="connsiteY15" fmla="*/ 749418 h 749418"/>
                <a:gd name="connsiteX16" fmla="*/ 0 w 4379448"/>
                <a:gd name="connsiteY16" fmla="*/ 749418 h 749418"/>
                <a:gd name="connsiteX17" fmla="*/ 0 w 4379448"/>
                <a:gd name="connsiteY17" fmla="*/ 397192 h 749418"/>
                <a:gd name="connsiteX18" fmla="*/ 0 w 4379448"/>
                <a:gd name="connsiteY18" fmla="*/ 0 h 74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8" h="749418" extrusionOk="0">
                  <a:moveTo>
                    <a:pt x="0" y="0"/>
                  </a:moveTo>
                  <a:cubicBezTo>
                    <a:pt x="175748" y="-33146"/>
                    <a:pt x="527984" y="28752"/>
                    <a:pt x="713224" y="0"/>
                  </a:cubicBezTo>
                  <a:cubicBezTo>
                    <a:pt x="898464" y="-28752"/>
                    <a:pt x="1126041" y="31710"/>
                    <a:pt x="1426449" y="0"/>
                  </a:cubicBezTo>
                  <a:cubicBezTo>
                    <a:pt x="1726857" y="-31710"/>
                    <a:pt x="1746983" y="21532"/>
                    <a:pt x="1964495" y="0"/>
                  </a:cubicBezTo>
                  <a:cubicBezTo>
                    <a:pt x="2182007" y="-21532"/>
                    <a:pt x="2295046" y="-25493"/>
                    <a:pt x="2502542" y="0"/>
                  </a:cubicBezTo>
                  <a:cubicBezTo>
                    <a:pt x="2710038" y="25493"/>
                    <a:pt x="2806198" y="12751"/>
                    <a:pt x="3040588" y="0"/>
                  </a:cubicBezTo>
                  <a:cubicBezTo>
                    <a:pt x="3274978" y="-12751"/>
                    <a:pt x="3404887" y="14462"/>
                    <a:pt x="3578635" y="0"/>
                  </a:cubicBezTo>
                  <a:cubicBezTo>
                    <a:pt x="3752383" y="-14462"/>
                    <a:pt x="4052568" y="33001"/>
                    <a:pt x="4379448" y="0"/>
                  </a:cubicBezTo>
                  <a:cubicBezTo>
                    <a:pt x="4386972" y="117659"/>
                    <a:pt x="4378427" y="213740"/>
                    <a:pt x="4379448" y="352226"/>
                  </a:cubicBezTo>
                  <a:cubicBezTo>
                    <a:pt x="4380469" y="490712"/>
                    <a:pt x="4382344" y="612956"/>
                    <a:pt x="4379448" y="749418"/>
                  </a:cubicBezTo>
                  <a:cubicBezTo>
                    <a:pt x="4176823" y="772912"/>
                    <a:pt x="3991913" y="749582"/>
                    <a:pt x="3885196" y="749418"/>
                  </a:cubicBezTo>
                  <a:cubicBezTo>
                    <a:pt x="3778479" y="749254"/>
                    <a:pt x="3570259" y="778212"/>
                    <a:pt x="3259561" y="749418"/>
                  </a:cubicBezTo>
                  <a:cubicBezTo>
                    <a:pt x="2948863" y="720624"/>
                    <a:pt x="2851429" y="739087"/>
                    <a:pt x="2677720" y="749418"/>
                  </a:cubicBezTo>
                  <a:cubicBezTo>
                    <a:pt x="2504011" y="759749"/>
                    <a:pt x="2366190" y="726561"/>
                    <a:pt x="2183468" y="749418"/>
                  </a:cubicBezTo>
                  <a:cubicBezTo>
                    <a:pt x="2000746" y="772275"/>
                    <a:pt x="1698166" y="738900"/>
                    <a:pt x="1557832" y="749418"/>
                  </a:cubicBezTo>
                  <a:cubicBezTo>
                    <a:pt x="1417498" y="759936"/>
                    <a:pt x="1223242" y="733760"/>
                    <a:pt x="1019786" y="749418"/>
                  </a:cubicBezTo>
                  <a:cubicBezTo>
                    <a:pt x="816330" y="765076"/>
                    <a:pt x="238998" y="698681"/>
                    <a:pt x="0" y="749418"/>
                  </a:cubicBezTo>
                  <a:cubicBezTo>
                    <a:pt x="-7043" y="672178"/>
                    <a:pt x="7506" y="473051"/>
                    <a:pt x="0" y="397192"/>
                  </a:cubicBezTo>
                  <a:cubicBezTo>
                    <a:pt x="-7506" y="321333"/>
                    <a:pt x="-11175" y="79594"/>
                    <a:pt x="0" y="0"/>
                  </a:cubicBezTo>
                  <a:close/>
                </a:path>
              </a:pathLst>
            </a:custGeom>
            <a:noFill/>
            <a:ln w="19050" cap="flat">
              <a:solidFill>
                <a:schemeClr val="accent3"/>
              </a:solidFill>
              <a:prstDash val="solid"/>
              <a:miter lim="800000"/>
              <a:extLst>
                <a:ext uri="{C807C97D-BFC1-408E-A445-0C87EB9F89A2}">
                  <ask:lineSketchStyleProps xmlns:ask="http://schemas.microsoft.com/office/drawing/2018/sketchyshapes" sd="3405764227">
                    <a:prstGeom prst="rect">
                      <a:avLst/>
                    </a:prstGeom>
                    <ask:type>
                      <ask:lineSketchFreehand/>
                    </ask:type>
                  </ask:lineSketchStyleProps>
                </a:ext>
              </a:extLst>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r>
                <a:rPr>
                  <a:solidFill>
                    <a:schemeClr val="tx1"/>
                  </a:solidFill>
                  <a:latin typeface="Avenir Light" panose="020B0402020203020204" pitchFamily="34" charset="77"/>
                </a:rPr>
                <a:t>Guarantees</a:t>
              </a:r>
            </a:p>
          </p:txBody>
        </p:sp>
      </p:grpSp>
      <p:sp>
        <p:nvSpPr>
          <p:cNvPr id="29" name="Operations commit in the same global order: Safety">
            <a:extLst>
              <a:ext uri="{FF2B5EF4-FFF2-40B4-BE49-F238E27FC236}">
                <a16:creationId xmlns:a16="http://schemas.microsoft.com/office/drawing/2014/main" id="{F1FC5992-D110-14EF-ED41-9B27B293625C}"/>
              </a:ext>
            </a:extLst>
          </p:cNvPr>
          <p:cNvSpPr txBox="1">
            <a:spLocks/>
          </p:cNvSpPr>
          <p:nvPr/>
        </p:nvSpPr>
        <p:spPr>
          <a:xfrm>
            <a:off x="6961513" y="3967797"/>
            <a:ext cx="4363849" cy="1008381"/>
          </a:xfrm>
          <a:prstGeom prst="rect">
            <a:avLst/>
          </a:prstGeom>
        </p:spPr>
        <p:txBody>
          <a:bodyPr vert="horz" lIns="91440" tIns="45720" rIns="91440" bIns="45720" rtlCol="0">
            <a:normAutofit fontScale="92500"/>
          </a:bodyPr>
          <a:lstStyle>
            <a:lvl1pPr marL="0" indent="0" algn="ctr" defTabSz="914400" rtl="0" eaLnBrk="1" latinLnBrk="0" hangingPunct="1">
              <a:lnSpc>
                <a:spcPct val="90000"/>
              </a:lnSpc>
              <a:spcBef>
                <a:spcPts val="1000"/>
              </a:spcBef>
              <a:buSzTx/>
              <a:buFontTx/>
              <a:buNone/>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venir Light" panose="020B0402020203020204" pitchFamily="34" charset="77"/>
              </a:rPr>
              <a:t>Safety: Operations commit in the same global order</a:t>
            </a:r>
          </a:p>
        </p:txBody>
      </p:sp>
      <p:sp>
        <p:nvSpPr>
          <p:cNvPr id="30" name="Every operation eventually commits: Liveness">
            <a:extLst>
              <a:ext uri="{FF2B5EF4-FFF2-40B4-BE49-F238E27FC236}">
                <a16:creationId xmlns:a16="http://schemas.microsoft.com/office/drawing/2014/main" id="{56969D17-D186-2DD1-FD81-89D284D1B166}"/>
              </a:ext>
            </a:extLst>
          </p:cNvPr>
          <p:cNvSpPr txBox="1"/>
          <p:nvPr/>
        </p:nvSpPr>
        <p:spPr>
          <a:xfrm>
            <a:off x="6944189" y="5266103"/>
            <a:ext cx="4398498" cy="8766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914400">
              <a:lnSpc>
                <a:spcPct val="90000"/>
              </a:lnSpc>
              <a:spcBef>
                <a:spcPts val="1000"/>
              </a:spcBef>
              <a:defRPr sz="2800">
                <a:latin typeface="+mn-lt"/>
                <a:ea typeface="+mn-ea"/>
                <a:cs typeface="+mn-cs"/>
                <a:sym typeface="Avenir Book"/>
              </a:defRPr>
            </a:lvl1pPr>
          </a:lstStyle>
          <a:p>
            <a:r>
              <a:rPr lang="en-US" dirty="0">
                <a:latin typeface="Avenir Light" panose="020B0402020203020204" pitchFamily="34" charset="77"/>
              </a:rPr>
              <a:t>Liveness: </a:t>
            </a:r>
            <a:r>
              <a:rPr dirty="0">
                <a:latin typeface="Avenir Light" panose="020B0402020203020204" pitchFamily="34" charset="77"/>
              </a:rPr>
              <a:t>Every operation eventually commit</a:t>
            </a:r>
            <a:r>
              <a:rPr lang="en-US" dirty="0">
                <a:latin typeface="Avenir Light" panose="020B0402020203020204" pitchFamily="34" charset="77"/>
              </a:rPr>
              <a:t>s</a:t>
            </a:r>
            <a:endParaRPr dirty="0">
              <a:latin typeface="Avenir Light" panose="020B0402020203020204" pitchFamily="34" charset="77"/>
            </a:endParaRPr>
          </a:p>
        </p:txBody>
      </p:sp>
      <p:sp>
        <p:nvSpPr>
          <p:cNvPr id="31" name="Group">
            <a:extLst>
              <a:ext uri="{FF2B5EF4-FFF2-40B4-BE49-F238E27FC236}">
                <a16:creationId xmlns:a16="http://schemas.microsoft.com/office/drawing/2014/main" id="{809CCCE0-DE1F-8933-3788-21E11F62B3DC}"/>
              </a:ext>
            </a:extLst>
          </p:cNvPr>
          <p:cNvSpPr/>
          <p:nvPr/>
        </p:nvSpPr>
        <p:spPr>
          <a:xfrm>
            <a:off x="420407" y="3624412"/>
            <a:ext cx="1525754" cy="1034884"/>
          </a:xfrm>
          <a:prstGeom prst="rect">
            <a:avLst/>
          </a:prstGeom>
          <a:solidFill>
            <a:srgbClr val="93368F"/>
          </a:solidFill>
          <a:ln w="12700">
            <a:miter lim="400000"/>
          </a:ln>
        </p:spPr>
        <p:txBody>
          <a:bodyPr lIns="45719" rIns="45719" anchor="ctr"/>
          <a:lstStyle/>
          <a:p>
            <a:pPr>
              <a:defRPr>
                <a:solidFill>
                  <a:srgbClr val="FFFFFF"/>
                </a:solidFill>
                <a:latin typeface="+mn-lt"/>
                <a:ea typeface="+mn-ea"/>
                <a:cs typeface="+mn-cs"/>
                <a:sym typeface="Avenir Book"/>
              </a:defRPr>
            </a:pPr>
            <a:endParaRPr>
              <a:latin typeface="Avenir Light" panose="020B0402020203020204" pitchFamily="34" charset="77"/>
            </a:endParaRPr>
          </a:p>
        </p:txBody>
      </p:sp>
      <p:sp>
        <p:nvSpPr>
          <p:cNvPr id="32" name="TextBox 12">
            <a:extLst>
              <a:ext uri="{FF2B5EF4-FFF2-40B4-BE49-F238E27FC236}">
                <a16:creationId xmlns:a16="http://schemas.microsoft.com/office/drawing/2014/main" id="{7D433777-3A4B-F889-9C7D-6AD0907294DA}"/>
              </a:ext>
            </a:extLst>
          </p:cNvPr>
          <p:cNvSpPr txBox="1"/>
          <p:nvPr/>
        </p:nvSpPr>
        <p:spPr>
          <a:xfrm>
            <a:off x="-278686" y="2974824"/>
            <a:ext cx="2885799" cy="52322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algn="ctr">
              <a:defRPr sz="3600">
                <a:latin typeface="+mn-lt"/>
                <a:ea typeface="+mn-ea"/>
                <a:cs typeface="+mn-cs"/>
                <a:sym typeface="Avenir Book"/>
              </a:defRPr>
            </a:lvl1pPr>
          </a:lstStyle>
          <a:p>
            <a:r>
              <a:rPr sz="2800" dirty="0">
                <a:latin typeface="Avenir Light" panose="020B0402020203020204" pitchFamily="34" charset="77"/>
              </a:rPr>
              <a:t>Fault Model</a:t>
            </a:r>
          </a:p>
        </p:txBody>
      </p:sp>
      <p:pic>
        <p:nvPicPr>
          <p:cNvPr id="33" name="Graphic 48" descr="Graphic 48">
            <a:extLst>
              <a:ext uri="{FF2B5EF4-FFF2-40B4-BE49-F238E27FC236}">
                <a16:creationId xmlns:a16="http://schemas.microsoft.com/office/drawing/2014/main" id="{A533C344-0AAA-50B3-D499-54AD427642ED}"/>
              </a:ext>
            </a:extLst>
          </p:cNvPr>
          <p:cNvPicPr>
            <a:picLocks noChangeAspect="1"/>
          </p:cNvPicPr>
          <p:nvPr/>
        </p:nvPicPr>
        <p:blipFill>
          <a:blip r:embed="rId5"/>
          <a:stretch>
            <a:fillRect/>
          </a:stretch>
        </p:blipFill>
        <p:spPr>
          <a:xfrm>
            <a:off x="576801" y="3555737"/>
            <a:ext cx="1187083" cy="1187083"/>
          </a:xfrm>
          <a:prstGeom prst="rect">
            <a:avLst/>
          </a:prstGeom>
          <a:ln w="12700">
            <a:miter lim="400000"/>
          </a:ln>
        </p:spPr>
      </p:pic>
      <p:pic>
        <p:nvPicPr>
          <p:cNvPr id="34" name="Graphic 57" descr="Graphic 57">
            <a:extLst>
              <a:ext uri="{FF2B5EF4-FFF2-40B4-BE49-F238E27FC236}">
                <a16:creationId xmlns:a16="http://schemas.microsoft.com/office/drawing/2014/main" id="{FDA98B40-F628-9A14-BDE9-EF9196AAEF77}"/>
              </a:ext>
            </a:extLst>
          </p:cNvPr>
          <p:cNvPicPr>
            <a:picLocks noChangeAspect="1"/>
          </p:cNvPicPr>
          <p:nvPr/>
        </p:nvPicPr>
        <p:blipFill>
          <a:blip r:embed="rId6"/>
          <a:stretch>
            <a:fillRect/>
          </a:stretch>
        </p:blipFill>
        <p:spPr>
          <a:xfrm>
            <a:off x="580311" y="3540888"/>
            <a:ext cx="1187083" cy="1187083"/>
          </a:xfrm>
          <a:prstGeom prst="rect">
            <a:avLst/>
          </a:prstGeom>
          <a:ln w="12700">
            <a:miter lim="400000"/>
          </a:ln>
        </p:spPr>
      </p:pic>
      <mc:AlternateContent xmlns:mc="http://schemas.openxmlformats.org/markup-compatibility/2006">
        <mc:Choice xmlns:a14="http://schemas.microsoft.com/office/drawing/2010/main" Requires="a14">
          <p:sp>
            <p:nvSpPr>
              <p:cNvPr id="35" name="Content Placeholder 2">
                <a:extLst>
                  <a:ext uri="{FF2B5EF4-FFF2-40B4-BE49-F238E27FC236}">
                    <a16:creationId xmlns:a16="http://schemas.microsoft.com/office/drawing/2014/main" id="{5CCC7410-7D8B-685F-2D41-609154D72C09}"/>
                  </a:ext>
                </a:extLst>
              </p:cNvPr>
              <p:cNvSpPr txBox="1"/>
              <p:nvPr/>
            </p:nvSpPr>
            <p:spPr>
              <a:xfrm>
                <a:off x="339958" y="4754455"/>
                <a:ext cx="1599516" cy="515390"/>
              </a:xfrm>
              <a:prstGeom prst="rect">
                <a:avLst/>
              </a:prstGeom>
              <a:ln w="25400">
                <a:solidFill>
                  <a:srgbClr val="000000"/>
                </a:solidFill>
              </a:ln>
              <a:extLst>
                <a:ext uri="{C572A759-6A51-4108-AA02-DFA0A04FC94B}">
                  <ma14:wrappingTextBoxFlag xmlns="" xmlns:ma14="http://schemas.microsoft.com/office/mac/drawingml/2011/main" xmlns:m="http://schemas.openxmlformats.org/officeDocument/2006/math" val="1"/>
                </a:ext>
              </a:extLst>
            </p:spPr>
            <p:txBody>
              <a:bodyPr lIns="45719" rIns="45719" anchor="ctr">
                <a:normAutofit/>
              </a:bodyPr>
              <a:lstStyle>
                <a:lvl1pPr algn="ctr" defTabSz="758951">
                  <a:lnSpc>
                    <a:spcPct val="90000"/>
                  </a:lnSpc>
                  <a:spcBef>
                    <a:spcPts val="800"/>
                  </a:spcBef>
                  <a:defRPr sz="2324">
                    <a:solidFill>
                      <a:srgbClr val="7A2170"/>
                    </a:solidFill>
                    <a:latin typeface="+mn-lt"/>
                    <a:ea typeface="+mn-ea"/>
                    <a:cs typeface="+mn-cs"/>
                    <a:sym typeface="Avenir Book"/>
                  </a:defRPr>
                </a:lvl1pPr>
              </a:lstStyle>
              <a:p>
                <a:pPr/>
                <a14:m>
                  <m:oMathPara xmlns:m="http://schemas.openxmlformats.org/officeDocument/2006/math">
                    <m:oMathParaPr>
                      <m:jc m:val="center"/>
                    </m:oMathParaPr>
                    <m:oMath xmlns:m="http://schemas.openxmlformats.org/officeDocument/2006/math">
                      <m:r>
                        <m:rPr>
                          <m:sty m:val="p"/>
                        </m:rPr>
                        <a:rPr lang="en-US" sz="2300" b="0" i="0" smtClean="0">
                          <a:solidFill>
                            <a:srgbClr val="79206F"/>
                          </a:solidFill>
                          <a:latin typeface="Cambria Math" panose="02040503050406030204" pitchFamily="18" charset="0"/>
                        </a:rPr>
                        <m:t>f</m:t>
                      </m:r>
                      <m:r>
                        <a:rPr lang="en-US" sz="2300" b="0" i="0" smtClean="0">
                          <a:solidFill>
                            <a:srgbClr val="79206F"/>
                          </a:solidFill>
                          <a:latin typeface="Cambria Math" panose="02040503050406030204" pitchFamily="18" charset="0"/>
                        </a:rPr>
                        <m:t>=1</m:t>
                      </m:r>
                    </m:oMath>
                  </m:oMathPara>
                </a14:m>
                <a:endParaRPr sz="2800" dirty="0">
                  <a:latin typeface="Avenir Light" panose="020B0402020203020204" pitchFamily="34" charset="77"/>
                </a:endParaRPr>
              </a:p>
            </p:txBody>
          </p:sp>
        </mc:Choice>
        <mc:Fallback>
          <p:sp>
            <p:nvSpPr>
              <p:cNvPr id="35" name="Content Placeholder 2">
                <a:extLst>
                  <a:ext uri="{FF2B5EF4-FFF2-40B4-BE49-F238E27FC236}">
                    <a16:creationId xmlns:a16="http://schemas.microsoft.com/office/drawing/2014/main" id="{5CCC7410-7D8B-685F-2D41-609154D72C09}"/>
                  </a:ext>
                </a:extLst>
              </p:cNvPr>
              <p:cNvSpPr txBox="1">
                <a:spLocks noRot="1" noChangeAspect="1" noMove="1" noResize="1" noEditPoints="1" noAdjustHandles="1" noChangeArrowheads="1" noChangeShapeType="1" noTextEdit="1"/>
              </p:cNvSpPr>
              <p:nvPr/>
            </p:nvSpPr>
            <p:spPr>
              <a:xfrm>
                <a:off x="339958" y="4754455"/>
                <a:ext cx="1599516" cy="515390"/>
              </a:xfrm>
              <a:prstGeom prst="rect">
                <a:avLst/>
              </a:prstGeom>
              <a:blipFill>
                <a:blip r:embed="rId7"/>
                <a:stretch>
                  <a:fillRect/>
                </a:stretch>
              </a:blipFill>
              <a:ln w="25400">
                <a:solidFill>
                  <a:srgbClr val="000000"/>
                </a:solidFill>
              </a:ln>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sp>
        <p:nvSpPr>
          <p:cNvPr id="36" name="Operations">
            <a:extLst>
              <a:ext uri="{FF2B5EF4-FFF2-40B4-BE49-F238E27FC236}">
                <a16:creationId xmlns:a16="http://schemas.microsoft.com/office/drawing/2014/main" id="{6647F867-7D99-0019-FC57-2360497F855C}"/>
              </a:ext>
            </a:extLst>
          </p:cNvPr>
          <p:cNvSpPr/>
          <p:nvPr/>
        </p:nvSpPr>
        <p:spPr>
          <a:xfrm>
            <a:off x="2932813" y="3285114"/>
            <a:ext cx="1893615" cy="604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dirty="0">
                <a:latin typeface="Avenir Light" panose="020B0402020203020204" pitchFamily="34" charset="77"/>
              </a:rPr>
              <a:t>Operation</a:t>
            </a:r>
            <a:r>
              <a:rPr lang="en-US" dirty="0">
                <a:latin typeface="Avenir Light" panose="020B0402020203020204" pitchFamily="34" charset="77"/>
              </a:rPr>
              <a:t>s</a:t>
            </a:r>
            <a:endParaRPr dirty="0">
              <a:latin typeface="Avenir Light" panose="020B0402020203020204" pitchFamily="34" charset="77"/>
            </a:endParaRPr>
          </a:p>
        </p:txBody>
      </p:sp>
      <p:sp>
        <p:nvSpPr>
          <p:cNvPr id="37" name="Log of operations">
            <a:extLst>
              <a:ext uri="{FF2B5EF4-FFF2-40B4-BE49-F238E27FC236}">
                <a16:creationId xmlns:a16="http://schemas.microsoft.com/office/drawing/2014/main" id="{655BBE80-220A-FC10-AD4F-027A24BABFEB}"/>
              </a:ext>
            </a:extLst>
          </p:cNvPr>
          <p:cNvSpPr/>
          <p:nvPr/>
        </p:nvSpPr>
        <p:spPr>
          <a:xfrm>
            <a:off x="2393501" y="4565506"/>
            <a:ext cx="2393449" cy="609305"/>
          </a:xfrm>
          <a:custGeom>
            <a:avLst/>
            <a:gdLst/>
            <a:ahLst/>
            <a:cxnLst>
              <a:cxn ang="0">
                <a:pos x="wd2" y="hd2"/>
              </a:cxn>
              <a:cxn ang="5400000">
                <a:pos x="wd2" y="hd2"/>
              </a:cxn>
              <a:cxn ang="10800000">
                <a:pos x="wd2" y="hd2"/>
              </a:cxn>
              <a:cxn ang="16200000">
                <a:pos x="wd2" y="hd2"/>
              </a:cxn>
            </a:cxnLst>
            <a:rect l="0" t="0" r="r" b="b"/>
            <a:pathLst>
              <a:path w="21600" h="21600" extrusionOk="0">
                <a:moveTo>
                  <a:pt x="343" y="0"/>
                </a:moveTo>
                <a:lnTo>
                  <a:pt x="21600" y="0"/>
                </a:lnTo>
                <a:lnTo>
                  <a:pt x="21490" y="21553"/>
                </a:lnTo>
                <a:lnTo>
                  <a:pt x="0" y="21600"/>
                </a:lnTo>
                <a:lnTo>
                  <a:pt x="343" y="0"/>
                </a:lnTo>
                <a:close/>
              </a:path>
            </a:pathLst>
          </a:cu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defRPr sz="2800">
                <a:latin typeface="+mn-lt"/>
                <a:ea typeface="+mn-ea"/>
                <a:cs typeface="+mn-cs"/>
                <a:sym typeface="Avenir Book"/>
              </a:defRPr>
            </a:lvl1pPr>
          </a:lstStyle>
          <a:p>
            <a:r>
              <a:rPr lang="en-US" dirty="0">
                <a:latin typeface="Avenir Light" panose="020B0402020203020204" pitchFamily="34" charset="77"/>
              </a:rPr>
              <a:t>Replicated l</a:t>
            </a:r>
            <a:r>
              <a:rPr dirty="0">
                <a:latin typeface="Avenir Light" panose="020B0402020203020204" pitchFamily="34" charset="77"/>
              </a:rPr>
              <a:t>og</a:t>
            </a:r>
          </a:p>
        </p:txBody>
      </p:sp>
    </p:spTree>
    <p:custDataLst>
      <p:tags r:id="rId1"/>
    </p:custDataLst>
    <p:extLst>
      <p:ext uri="{BB962C8B-B14F-4D97-AF65-F5344CB8AC3E}">
        <p14:creationId xmlns:p14="http://schemas.microsoft.com/office/powerpoint/2010/main" val="294862716"/>
      </p:ext>
    </p:ext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C708-6638-9457-3562-F7CE8D1F129F}"/>
            </a:ext>
          </a:extLst>
        </p:cNvPr>
        <p:cNvGrpSpPr/>
        <p:nvPr/>
      </p:nvGrpSpPr>
      <p:grpSpPr>
        <a:xfrm>
          <a:off x="0" y="0"/>
          <a:ext cx="0" cy="0"/>
          <a:chOff x="0" y="0"/>
          <a:chExt cx="0" cy="0"/>
        </a:xfrm>
      </p:grpSpPr>
      <p:sp>
        <p:nvSpPr>
          <p:cNvPr id="1453" name="Consensus in the Real World">
            <a:extLst>
              <a:ext uri="{FF2B5EF4-FFF2-40B4-BE49-F238E27FC236}">
                <a16:creationId xmlns:a16="http://schemas.microsoft.com/office/drawing/2014/main" id="{8A2B7110-C0C1-A07E-4846-799B3F816F6A}"/>
              </a:ext>
            </a:extLst>
          </p:cNvPr>
          <p:cNvSpPr txBox="1">
            <a:spLocks noGrp="1"/>
          </p:cNvSpPr>
          <p:nvPr>
            <p:ph type="title"/>
          </p:nvPr>
        </p:nvSpPr>
        <p:spPr>
          <a:prstGeom prst="rect">
            <a:avLst/>
          </a:prstGeom>
        </p:spPr>
        <p:txBody>
          <a:bodyPr/>
          <a:lstStyle/>
          <a:p>
            <a:r>
              <a:rPr>
                <a:latin typeface="Avenir Light" panose="020B0402020203020204" pitchFamily="34" charset="77"/>
              </a:rPr>
              <a:t>Consensus in the Real World</a:t>
            </a:r>
          </a:p>
        </p:txBody>
      </p:sp>
      <p:sp>
        <p:nvSpPr>
          <p:cNvPr id="25" name="Slide Number">
            <a:extLst>
              <a:ext uri="{FF2B5EF4-FFF2-40B4-BE49-F238E27FC236}">
                <a16:creationId xmlns:a16="http://schemas.microsoft.com/office/drawing/2014/main" id="{142705AE-A638-4182-F54D-A57A41E6BB3B}"/>
              </a:ext>
            </a:extLst>
          </p:cNvPr>
          <p:cNvSpPr txBox="1">
            <a:spLocks/>
          </p:cNvSpPr>
          <p:nvPr/>
        </p:nvSpPr>
        <p:spPr>
          <a:xfrm>
            <a:off x="11081232" y="6462197"/>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vert="horz" wrap="none" lIns="45719" tIns="45720" rIns="45719" bIns="4572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457200" rtl="0" eaLnBrk="1" fontAlgn="auto" latinLnBrk="0" hangingPunct="0">
              <a:lnSpc>
                <a:spcPct val="100000"/>
              </a:lnSpc>
              <a:spcBef>
                <a:spcPts val="0"/>
              </a:spcBef>
              <a:spcAft>
                <a:spcPts val="0"/>
              </a:spcAft>
              <a:buClrTx/>
              <a:buSzTx/>
              <a:buFontTx/>
              <a:buNone/>
              <a:tabLst/>
              <a:defRPr kumimoji="0" sz="1200" b="0" i="0" u="none" strike="noStrike" kern="1200" cap="none" spc="0" normalizeH="0" baseline="0">
                <a:ln>
                  <a:noFill/>
                </a:ln>
                <a:solidFill>
                  <a:srgbClr val="757575"/>
                </a:solidFill>
                <a:effectLst/>
                <a:uFillTx/>
                <a:latin typeface="+mn-lt"/>
                <a:ea typeface="+mn-ea"/>
                <a:cs typeface="+mn-cs"/>
                <a:sym typeface="Avenir Book"/>
              </a:defRPr>
            </a:lvl1pPr>
            <a:lvl2pPr marL="0" marR="0" indent="4572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2pPr>
            <a:lvl3pPr marL="0" marR="0" indent="9144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3pPr>
            <a:lvl4pPr marL="0" marR="0" indent="13716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4pPr>
            <a:lvl5pPr marL="0" marR="0" indent="18288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5pPr>
            <a:lvl6pPr marL="0" marR="0" indent="22860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6pPr>
            <a:lvl7pPr marL="0" marR="0" indent="27432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7pPr>
            <a:lvl8pPr marL="0" marR="0" indent="32004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8pPr>
            <a:lvl9pPr marL="0" marR="0" indent="3657600" algn="l" defTabSz="457200" rtl="0" eaLnBrk="1" fontAlgn="auto" latinLnBrk="0" hangingPunct="0">
              <a:lnSpc>
                <a:spcPct val="100000"/>
              </a:lnSpc>
              <a:spcBef>
                <a:spcPts val="0"/>
              </a:spcBef>
              <a:spcAft>
                <a:spcPts val="0"/>
              </a:spcAft>
              <a:buClrTx/>
              <a:buSzTx/>
              <a:buFontTx/>
              <a:buNone/>
              <a:tabLst/>
              <a:defRPr kumimoji="0" sz="1800" b="0" i="0" u="none" strike="noStrike" kern="1200"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29</a:t>
            </a:fld>
            <a:endParaRPr lang="en-US">
              <a:latin typeface="Avenir Light" panose="020B0402020203020204" pitchFamily="34" charset="77"/>
            </a:endParaRPr>
          </a:p>
        </p:txBody>
      </p:sp>
      <mc:AlternateContent xmlns:mc="http://schemas.openxmlformats.org/markup-compatibility/2006">
        <mc:Choice xmlns:a14="http://schemas.microsoft.com/office/drawing/2010/main" Requires="a14">
          <p:sp>
            <p:nvSpPr>
              <p:cNvPr id="28" name="Guarantees">
                <a:extLst>
                  <a:ext uri="{FF2B5EF4-FFF2-40B4-BE49-F238E27FC236}">
                    <a16:creationId xmlns:a16="http://schemas.microsoft.com/office/drawing/2014/main" id="{69CD7EE1-6331-786C-6B01-B0F5DA6F5B1C}"/>
                  </a:ext>
                </a:extLst>
              </p:cNvPr>
              <p:cNvSpPr/>
              <p:nvPr/>
            </p:nvSpPr>
            <p:spPr>
              <a:xfrm>
                <a:off x="6701783" y="1786844"/>
                <a:ext cx="4379449" cy="981744"/>
              </a:xfrm>
              <a:custGeom>
                <a:avLst/>
                <a:gdLst>
                  <a:gd name="connsiteX0" fmla="*/ 0 w 4379449"/>
                  <a:gd name="connsiteY0" fmla="*/ 0 h 981744"/>
                  <a:gd name="connsiteX1" fmla="*/ 713225 w 4379449"/>
                  <a:gd name="connsiteY1" fmla="*/ 0 h 981744"/>
                  <a:gd name="connsiteX2" fmla="*/ 1426449 w 4379449"/>
                  <a:gd name="connsiteY2" fmla="*/ 0 h 981744"/>
                  <a:gd name="connsiteX3" fmla="*/ 1964496 w 4379449"/>
                  <a:gd name="connsiteY3" fmla="*/ 0 h 981744"/>
                  <a:gd name="connsiteX4" fmla="*/ 2502542 w 4379449"/>
                  <a:gd name="connsiteY4" fmla="*/ 0 h 981744"/>
                  <a:gd name="connsiteX5" fmla="*/ 3040589 w 4379449"/>
                  <a:gd name="connsiteY5" fmla="*/ 0 h 981744"/>
                  <a:gd name="connsiteX6" fmla="*/ 3578635 w 4379449"/>
                  <a:gd name="connsiteY6" fmla="*/ 0 h 981744"/>
                  <a:gd name="connsiteX7" fmla="*/ 4379449 w 4379449"/>
                  <a:gd name="connsiteY7" fmla="*/ 0 h 981744"/>
                  <a:gd name="connsiteX8" fmla="*/ 4379449 w 4379449"/>
                  <a:gd name="connsiteY8" fmla="*/ 461420 h 981744"/>
                  <a:gd name="connsiteX9" fmla="*/ 4379449 w 4379449"/>
                  <a:gd name="connsiteY9" fmla="*/ 981744 h 981744"/>
                  <a:gd name="connsiteX10" fmla="*/ 3885197 w 4379449"/>
                  <a:gd name="connsiteY10" fmla="*/ 981744 h 981744"/>
                  <a:gd name="connsiteX11" fmla="*/ 3259561 w 4379449"/>
                  <a:gd name="connsiteY11" fmla="*/ 981744 h 981744"/>
                  <a:gd name="connsiteX12" fmla="*/ 2677720 w 4379449"/>
                  <a:gd name="connsiteY12" fmla="*/ 981744 h 981744"/>
                  <a:gd name="connsiteX13" fmla="*/ 2183468 w 4379449"/>
                  <a:gd name="connsiteY13" fmla="*/ 981744 h 981744"/>
                  <a:gd name="connsiteX14" fmla="*/ 1557833 w 4379449"/>
                  <a:gd name="connsiteY14" fmla="*/ 981744 h 981744"/>
                  <a:gd name="connsiteX15" fmla="*/ 1019786 w 4379449"/>
                  <a:gd name="connsiteY15" fmla="*/ 981744 h 981744"/>
                  <a:gd name="connsiteX16" fmla="*/ 0 w 4379449"/>
                  <a:gd name="connsiteY16" fmla="*/ 981744 h 981744"/>
                  <a:gd name="connsiteX17" fmla="*/ 0 w 4379449"/>
                  <a:gd name="connsiteY17" fmla="*/ 520324 h 981744"/>
                  <a:gd name="connsiteX18" fmla="*/ 0 w 4379449"/>
                  <a:gd name="connsiteY18" fmla="*/ 0 h 9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9" h="981744" extrusionOk="0">
                    <a:moveTo>
                      <a:pt x="0" y="0"/>
                    </a:moveTo>
                    <a:cubicBezTo>
                      <a:pt x="174185" y="-33163"/>
                      <a:pt x="523990" y="22793"/>
                      <a:pt x="713225" y="0"/>
                    </a:cubicBezTo>
                    <a:cubicBezTo>
                      <a:pt x="902461" y="-22793"/>
                      <a:pt x="1127571" y="-34845"/>
                      <a:pt x="1426449" y="0"/>
                    </a:cubicBezTo>
                    <a:cubicBezTo>
                      <a:pt x="1725327" y="34845"/>
                      <a:pt x="1746471" y="17735"/>
                      <a:pt x="1964496" y="0"/>
                    </a:cubicBezTo>
                    <a:cubicBezTo>
                      <a:pt x="2182521" y="-17735"/>
                      <a:pt x="2301978" y="-22716"/>
                      <a:pt x="2502542" y="0"/>
                    </a:cubicBezTo>
                    <a:cubicBezTo>
                      <a:pt x="2703106" y="22716"/>
                      <a:pt x="2802732" y="7155"/>
                      <a:pt x="3040589" y="0"/>
                    </a:cubicBezTo>
                    <a:cubicBezTo>
                      <a:pt x="3278446" y="-7155"/>
                      <a:pt x="3407150" y="15182"/>
                      <a:pt x="3578635" y="0"/>
                    </a:cubicBezTo>
                    <a:cubicBezTo>
                      <a:pt x="3750120" y="-15182"/>
                      <a:pt x="4050924" y="30378"/>
                      <a:pt x="4379449" y="0"/>
                    </a:cubicBezTo>
                    <a:cubicBezTo>
                      <a:pt x="4358160" y="125314"/>
                      <a:pt x="4360464" y="353773"/>
                      <a:pt x="4379449" y="461420"/>
                    </a:cubicBezTo>
                    <a:cubicBezTo>
                      <a:pt x="4398434" y="569067"/>
                      <a:pt x="4380141" y="748230"/>
                      <a:pt x="4379449" y="981744"/>
                    </a:cubicBezTo>
                    <a:cubicBezTo>
                      <a:pt x="4176824" y="1005238"/>
                      <a:pt x="3991914" y="981908"/>
                      <a:pt x="3885197" y="981744"/>
                    </a:cubicBezTo>
                    <a:cubicBezTo>
                      <a:pt x="3778480" y="981580"/>
                      <a:pt x="3571364" y="950546"/>
                      <a:pt x="3259561" y="981744"/>
                    </a:cubicBezTo>
                    <a:cubicBezTo>
                      <a:pt x="2947758" y="1012942"/>
                      <a:pt x="2851429" y="971413"/>
                      <a:pt x="2677720" y="981744"/>
                    </a:cubicBezTo>
                    <a:cubicBezTo>
                      <a:pt x="2504011" y="992075"/>
                      <a:pt x="2366190" y="958887"/>
                      <a:pt x="2183468" y="981744"/>
                    </a:cubicBezTo>
                    <a:cubicBezTo>
                      <a:pt x="2000746" y="1004601"/>
                      <a:pt x="1695241" y="965500"/>
                      <a:pt x="1557833" y="981744"/>
                    </a:cubicBezTo>
                    <a:cubicBezTo>
                      <a:pt x="1420425" y="997988"/>
                      <a:pt x="1225011" y="966812"/>
                      <a:pt x="1019786" y="981744"/>
                    </a:cubicBezTo>
                    <a:cubicBezTo>
                      <a:pt x="814561" y="996676"/>
                      <a:pt x="238998" y="931007"/>
                      <a:pt x="0" y="981744"/>
                    </a:cubicBezTo>
                    <a:cubicBezTo>
                      <a:pt x="13613" y="867419"/>
                      <a:pt x="10284" y="735802"/>
                      <a:pt x="0" y="520324"/>
                    </a:cubicBezTo>
                    <a:cubicBezTo>
                      <a:pt x="-10284" y="304846"/>
                      <a:pt x="13512" y="110376"/>
                      <a:pt x="0" y="0"/>
                    </a:cubicBezTo>
                    <a:close/>
                  </a:path>
                </a:pathLst>
              </a:custGeom>
              <a:noFill/>
              <a:ln w="19050" cap="flat">
                <a:noFill/>
                <a:prstDash val="solid"/>
                <a:miter lim="800000"/>
                <a:extLst>
                  <a:ext uri="{C807C97D-BFC1-408E-A445-0C87EB9F89A2}">
                    <ask:lineSketchStyleProps xmlns:ask="http://schemas.microsoft.com/office/drawing/2018/sketchyshapes" sd="3405764227">
                      <a:prstGeom prst="rect">
                        <a:avLst/>
                      </a:prstGeom>
                      <ask:type>
                        <ask:lineSketchFreehand/>
                      </ask:type>
                    </ask:lineSketchStyleProps>
                  </a:ext>
                </a:extLst>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pPr algn="ctr" defTabSz="914400">
                  <a:lnSpc>
                    <a:spcPct val="90000"/>
                  </a:lnSpc>
                  <a:spcBef>
                    <a:spcPts val="1000"/>
                  </a:spcBef>
                  <a:defRPr sz="2800">
                    <a:solidFill>
                      <a:srgbClr val="34692E"/>
                    </a:solidFill>
                    <a:latin typeface="+mn-lt"/>
                    <a:ea typeface="+mn-ea"/>
                    <a:cs typeface="+mn-cs"/>
                    <a:sym typeface="Avenir Book"/>
                  </a:defRPr>
                </a:pPr>
                <a:r>
                  <a:rPr lang="en-US" dirty="0">
                    <a:latin typeface="Avenir Light" panose="020B0402020203020204" pitchFamily="34" charset="77"/>
                  </a:rPr>
                  <a:t>Consensus Guarantees</a:t>
                </a:r>
                <a:br>
                  <a:rPr lang="en-US" dirty="0">
                    <a:latin typeface="Avenir Light" panose="020B0402020203020204" pitchFamily="34" charset="77"/>
                  </a:rPr>
                </a:br>
                <a:r>
                  <a:rPr lang="en-US" dirty="0">
                    <a:latin typeface="Avenir Light" panose="020B0402020203020204" pitchFamily="34" charset="77"/>
                  </a:rPr>
                  <a:t>when #faults</a:t>
                </a:r>
                <a14:m>
                  <m:oMath xmlns:m="http://schemas.openxmlformats.org/officeDocument/2006/math">
                    <m:r>
                      <a:rPr lang="en-US" sz="4000" b="0" i="0" smtClean="0">
                        <a:solidFill>
                          <a:srgbClr val="33682D"/>
                        </a:solidFill>
                        <a:latin typeface="Cambria Math" panose="02040503050406030204" pitchFamily="18" charset="0"/>
                      </a:rPr>
                      <m:t>≤</m:t>
                    </m:r>
                    <m:r>
                      <m:rPr>
                        <m:sty m:val="p"/>
                      </m:rPr>
                      <a:rPr lang="en-US" sz="4000" b="0" i="0" smtClean="0">
                        <a:solidFill>
                          <a:srgbClr val="33682D"/>
                        </a:solidFill>
                        <a:latin typeface="Cambria Math" panose="02040503050406030204" pitchFamily="18" charset="0"/>
                      </a:rPr>
                      <m:t>f</m:t>
                    </m:r>
                  </m:oMath>
                </a14:m>
                <a:endParaRPr lang="en-US" dirty="0">
                  <a:latin typeface="Avenir Light" panose="020B0402020203020204" pitchFamily="34" charset="77"/>
                </a:endParaRPr>
              </a:p>
            </p:txBody>
          </p:sp>
        </mc:Choice>
        <mc:Fallback>
          <p:sp>
            <p:nvSpPr>
              <p:cNvPr id="28" name="Guarantees">
                <a:extLst>
                  <a:ext uri="{FF2B5EF4-FFF2-40B4-BE49-F238E27FC236}">
                    <a16:creationId xmlns:a16="http://schemas.microsoft.com/office/drawing/2014/main" id="{69CD7EE1-6331-786C-6B01-B0F5DA6F5B1C}"/>
                  </a:ext>
                </a:extLst>
              </p:cNvPr>
              <p:cNvSpPr>
                <a:spLocks noRot="1" noChangeAspect="1" noMove="1" noResize="1" noEditPoints="1" noAdjustHandles="1" noChangeArrowheads="1" noChangeShapeType="1" noTextEdit="1"/>
              </p:cNvSpPr>
              <p:nvPr/>
            </p:nvSpPr>
            <p:spPr>
              <a:xfrm>
                <a:off x="6701783" y="1786844"/>
                <a:ext cx="4379449" cy="981744"/>
              </a:xfrm>
              <a:prstGeom prst="rect">
                <a:avLst/>
              </a:prstGeom>
              <a:blipFill>
                <a:blip r:embed="rId4"/>
                <a:stretch>
                  <a:fillRect t="-11538" b="-16667"/>
                </a:stretch>
              </a:blipFill>
              <a:ln w="19050" cap="flat">
                <a:noFill/>
                <a:prstDash val="solid"/>
                <a:miter lim="800000"/>
                <a:extLst>
                  <a:ext uri="{C807C97D-BFC1-408E-A445-0C87EB9F89A2}">
                    <ask:lineSketchStyleProps xmlns:ask="http://schemas.microsoft.com/office/drawing/2018/sketchyshapes" sd="3405764227">
                      <a:custGeom>
                        <a:avLst/>
                        <a:gdLst>
                          <a:gd name="connsiteX0" fmla="*/ 0 w 4379449"/>
                          <a:gd name="connsiteY0" fmla="*/ 0 h 981744"/>
                          <a:gd name="connsiteX1" fmla="*/ 713225 w 4379449"/>
                          <a:gd name="connsiteY1" fmla="*/ 0 h 981744"/>
                          <a:gd name="connsiteX2" fmla="*/ 1426449 w 4379449"/>
                          <a:gd name="connsiteY2" fmla="*/ 0 h 981744"/>
                          <a:gd name="connsiteX3" fmla="*/ 1964496 w 4379449"/>
                          <a:gd name="connsiteY3" fmla="*/ 0 h 981744"/>
                          <a:gd name="connsiteX4" fmla="*/ 2502542 w 4379449"/>
                          <a:gd name="connsiteY4" fmla="*/ 0 h 981744"/>
                          <a:gd name="connsiteX5" fmla="*/ 3040589 w 4379449"/>
                          <a:gd name="connsiteY5" fmla="*/ 0 h 981744"/>
                          <a:gd name="connsiteX6" fmla="*/ 3578635 w 4379449"/>
                          <a:gd name="connsiteY6" fmla="*/ 0 h 981744"/>
                          <a:gd name="connsiteX7" fmla="*/ 4379449 w 4379449"/>
                          <a:gd name="connsiteY7" fmla="*/ 0 h 981744"/>
                          <a:gd name="connsiteX8" fmla="*/ 4379449 w 4379449"/>
                          <a:gd name="connsiteY8" fmla="*/ 461420 h 981744"/>
                          <a:gd name="connsiteX9" fmla="*/ 4379449 w 4379449"/>
                          <a:gd name="connsiteY9" fmla="*/ 981744 h 981744"/>
                          <a:gd name="connsiteX10" fmla="*/ 3885197 w 4379449"/>
                          <a:gd name="connsiteY10" fmla="*/ 981744 h 981744"/>
                          <a:gd name="connsiteX11" fmla="*/ 3259561 w 4379449"/>
                          <a:gd name="connsiteY11" fmla="*/ 981744 h 981744"/>
                          <a:gd name="connsiteX12" fmla="*/ 2677720 w 4379449"/>
                          <a:gd name="connsiteY12" fmla="*/ 981744 h 981744"/>
                          <a:gd name="connsiteX13" fmla="*/ 2183468 w 4379449"/>
                          <a:gd name="connsiteY13" fmla="*/ 981744 h 981744"/>
                          <a:gd name="connsiteX14" fmla="*/ 1557833 w 4379449"/>
                          <a:gd name="connsiteY14" fmla="*/ 981744 h 981744"/>
                          <a:gd name="connsiteX15" fmla="*/ 1019786 w 4379449"/>
                          <a:gd name="connsiteY15" fmla="*/ 981744 h 981744"/>
                          <a:gd name="connsiteX16" fmla="*/ 0 w 4379449"/>
                          <a:gd name="connsiteY16" fmla="*/ 981744 h 981744"/>
                          <a:gd name="connsiteX17" fmla="*/ 0 w 4379449"/>
                          <a:gd name="connsiteY17" fmla="*/ 520324 h 981744"/>
                          <a:gd name="connsiteX18" fmla="*/ 0 w 4379449"/>
                          <a:gd name="connsiteY18" fmla="*/ 0 h 9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9" h="981744" extrusionOk="0">
                            <a:moveTo>
                              <a:pt x="0" y="0"/>
                            </a:moveTo>
                            <a:cubicBezTo>
                              <a:pt x="174185" y="-33163"/>
                              <a:pt x="523990" y="22793"/>
                              <a:pt x="713225" y="0"/>
                            </a:cubicBezTo>
                            <a:cubicBezTo>
                              <a:pt x="902461" y="-22793"/>
                              <a:pt x="1127571" y="-34845"/>
                              <a:pt x="1426449" y="0"/>
                            </a:cubicBezTo>
                            <a:cubicBezTo>
                              <a:pt x="1725327" y="34845"/>
                              <a:pt x="1746471" y="17735"/>
                              <a:pt x="1964496" y="0"/>
                            </a:cubicBezTo>
                            <a:cubicBezTo>
                              <a:pt x="2182521" y="-17735"/>
                              <a:pt x="2301978" y="-22716"/>
                              <a:pt x="2502542" y="0"/>
                            </a:cubicBezTo>
                            <a:cubicBezTo>
                              <a:pt x="2703106" y="22716"/>
                              <a:pt x="2802732" y="7155"/>
                              <a:pt x="3040589" y="0"/>
                            </a:cubicBezTo>
                            <a:cubicBezTo>
                              <a:pt x="3278446" y="-7155"/>
                              <a:pt x="3407150" y="15182"/>
                              <a:pt x="3578635" y="0"/>
                            </a:cubicBezTo>
                            <a:cubicBezTo>
                              <a:pt x="3750120" y="-15182"/>
                              <a:pt x="4050924" y="30378"/>
                              <a:pt x="4379449" y="0"/>
                            </a:cubicBezTo>
                            <a:cubicBezTo>
                              <a:pt x="4358160" y="125314"/>
                              <a:pt x="4360464" y="353773"/>
                              <a:pt x="4379449" y="461420"/>
                            </a:cubicBezTo>
                            <a:cubicBezTo>
                              <a:pt x="4398434" y="569067"/>
                              <a:pt x="4380141" y="748230"/>
                              <a:pt x="4379449" y="981744"/>
                            </a:cubicBezTo>
                            <a:cubicBezTo>
                              <a:pt x="4176824" y="1005238"/>
                              <a:pt x="3991914" y="981908"/>
                              <a:pt x="3885197" y="981744"/>
                            </a:cubicBezTo>
                            <a:cubicBezTo>
                              <a:pt x="3778480" y="981580"/>
                              <a:pt x="3571364" y="950546"/>
                              <a:pt x="3259561" y="981744"/>
                            </a:cubicBezTo>
                            <a:cubicBezTo>
                              <a:pt x="2947758" y="1012942"/>
                              <a:pt x="2851429" y="971413"/>
                              <a:pt x="2677720" y="981744"/>
                            </a:cubicBezTo>
                            <a:cubicBezTo>
                              <a:pt x="2504011" y="992075"/>
                              <a:pt x="2366190" y="958887"/>
                              <a:pt x="2183468" y="981744"/>
                            </a:cubicBezTo>
                            <a:cubicBezTo>
                              <a:pt x="2000746" y="1004601"/>
                              <a:pt x="1695241" y="965500"/>
                              <a:pt x="1557833" y="981744"/>
                            </a:cubicBezTo>
                            <a:cubicBezTo>
                              <a:pt x="1420425" y="997988"/>
                              <a:pt x="1225011" y="966812"/>
                              <a:pt x="1019786" y="981744"/>
                            </a:cubicBezTo>
                            <a:cubicBezTo>
                              <a:pt x="814561" y="996676"/>
                              <a:pt x="238998" y="931007"/>
                              <a:pt x="0" y="981744"/>
                            </a:cubicBezTo>
                            <a:cubicBezTo>
                              <a:pt x="13613" y="867419"/>
                              <a:pt x="10284" y="735802"/>
                              <a:pt x="0" y="520324"/>
                            </a:cubicBezTo>
                            <a:cubicBezTo>
                              <a:pt x="-10284" y="304846"/>
                              <a:pt x="13512" y="110376"/>
                              <a:pt x="0" y="0"/>
                            </a:cubicBezTo>
                            <a:close/>
                          </a:path>
                        </a:pathLst>
                      </a:custGeom>
                      <ask:type>
                        <ask:lineSketchFreehand/>
                      </ask:type>
                    </ask:lineSketchStyleProps>
                  </a:ext>
                </a:extLst>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3" name="TextBox 12">
                <a:extLst>
                  <a:ext uri="{FF2B5EF4-FFF2-40B4-BE49-F238E27FC236}">
                    <a16:creationId xmlns:a16="http://schemas.microsoft.com/office/drawing/2014/main" id="{1066D00F-03AF-DB19-C916-C47542493CE4}"/>
                  </a:ext>
                </a:extLst>
              </p:cNvPr>
              <p:cNvSpPr txBox="1"/>
              <p:nvPr/>
            </p:nvSpPr>
            <p:spPr>
              <a:xfrm>
                <a:off x="1319241" y="1823915"/>
                <a:ext cx="4252064" cy="523220"/>
              </a:xfrm>
              <a:prstGeom prst="rect">
                <a:avLst/>
              </a:prstGeom>
              <a:ln w="12700">
                <a:miter lim="400000"/>
              </a:ln>
              <a:extLst>
                <a:ext uri="{C572A759-6A51-4108-AA02-DFA0A04FC94B}">
                  <ma14:wrappingTextBoxFlag xmlns="" xmlns:ma14="http://schemas.microsoft.com/office/mac/drawingml/2011/main" xmlns:m="http://schemas.openxmlformats.org/officeDocument/2006/math" val="1"/>
                </a:ext>
              </a:extLst>
            </p:spPr>
            <p:txBody>
              <a:bodyPr wrap="square" lIns="45719" rIns="45719">
                <a:spAutoFit/>
              </a:bodyPr>
              <a:lstStyle>
                <a:lvl1pPr algn="ctr">
                  <a:defRPr sz="3600">
                    <a:latin typeface="+mn-lt"/>
                    <a:ea typeface="+mn-ea"/>
                    <a:cs typeface="+mn-cs"/>
                    <a:sym typeface="Avenir Book"/>
                  </a:defRPr>
                </a:lvl1pPr>
              </a:lstStyle>
              <a:p>
                <a14:m>
                  <m:oMath xmlns:m="http://schemas.openxmlformats.org/officeDocument/2006/math">
                    <m:r>
                      <m:rPr>
                        <m:sty m:val="p"/>
                      </m:rPr>
                      <a:rPr lang="en-US" sz="2800" b="0" i="0" smtClean="0">
                        <a:solidFill>
                          <a:srgbClr val="79206F"/>
                        </a:solidFill>
                        <a:latin typeface="Cambria Math" panose="02040503050406030204" pitchFamily="18" charset="0"/>
                      </a:rPr>
                      <m:t>f</m:t>
                    </m:r>
                    <m:r>
                      <a:rPr lang="en-US" sz="2800" b="0" i="1" smtClean="0">
                        <a:solidFill>
                          <a:srgbClr val="79206F"/>
                        </a:solidFill>
                        <a:latin typeface="Cambria Math" panose="02040503050406030204" pitchFamily="18" charset="0"/>
                      </a:rPr>
                      <m:t> </m:t>
                    </m:r>
                  </m:oMath>
                </a14:m>
                <a:r>
                  <a:rPr lang="en-US" sz="2800" dirty="0">
                    <a:solidFill>
                      <a:srgbClr val="A02B93"/>
                    </a:solidFill>
                    <a:latin typeface="Avenir Light" panose="020B0402020203020204" pitchFamily="34" charset="77"/>
                  </a:rPr>
                  <a:t>-Threshold Fault Model</a:t>
                </a:r>
                <a:endParaRPr sz="2800" dirty="0">
                  <a:solidFill>
                    <a:srgbClr val="A02B93"/>
                  </a:solidFill>
                  <a:latin typeface="Avenir Light" panose="020B0402020203020204" pitchFamily="34" charset="77"/>
                </a:endParaRPr>
              </a:p>
            </p:txBody>
          </p:sp>
        </mc:Choice>
        <mc:Fallback>
          <p:sp>
            <p:nvSpPr>
              <p:cNvPr id="23" name="TextBox 12">
                <a:extLst>
                  <a:ext uri="{FF2B5EF4-FFF2-40B4-BE49-F238E27FC236}">
                    <a16:creationId xmlns:a16="http://schemas.microsoft.com/office/drawing/2014/main" id="{1066D00F-03AF-DB19-C916-C47542493CE4}"/>
                  </a:ext>
                </a:extLst>
              </p:cNvPr>
              <p:cNvSpPr txBox="1">
                <a:spLocks noRot="1" noChangeAspect="1" noMove="1" noResize="1" noEditPoints="1" noAdjustHandles="1" noChangeArrowheads="1" noChangeShapeType="1" noTextEdit="1"/>
              </p:cNvSpPr>
              <p:nvPr/>
            </p:nvSpPr>
            <p:spPr>
              <a:xfrm>
                <a:off x="1319241" y="1823915"/>
                <a:ext cx="4252064" cy="523220"/>
              </a:xfrm>
              <a:prstGeom prst="rect">
                <a:avLst/>
              </a:prstGeom>
              <a:blipFill>
                <a:blip r:embed="rId5"/>
                <a:stretch>
                  <a:fillRect t="-9524" r="-893" b="-33333"/>
                </a:stretch>
              </a:blip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2696606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4" name="Consensus in the Real World"/>
          <p:cNvSpPr txBox="1">
            <a:spLocks noGrp="1"/>
          </p:cNvSpPr>
          <p:nvPr>
            <p:ph type="title"/>
          </p:nvPr>
        </p:nvSpPr>
        <p:spPr>
          <a:prstGeom prst="rect">
            <a:avLst/>
          </a:prstGeom>
        </p:spPr>
        <p:txBody>
          <a:bodyPr/>
          <a:lstStyle>
            <a:lvl1pPr>
              <a:defRPr>
                <a:solidFill>
                  <a:srgbClr val="002060"/>
                </a:solidFill>
              </a:defRPr>
            </a:lvl1pPr>
          </a:lstStyle>
          <a:p>
            <a:r>
              <a:rPr>
                <a:latin typeface="Avenir Light" panose="020B0402020203020204" pitchFamily="34" charset="77"/>
              </a:rPr>
              <a:t>Consensus in the Real World</a:t>
            </a:r>
          </a:p>
        </p:txBody>
      </p:sp>
      <p:sp>
        <p:nvSpPr>
          <p:cNvPr id="1565" name="Slide Numbe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30</a:t>
            </a:fld>
            <a:endParaRPr>
              <a:latin typeface="Avenir Light" panose="020B0402020203020204" pitchFamily="34" charset="77"/>
            </a:endParaRPr>
          </a:p>
        </p:txBody>
      </p:sp>
      <p:sp>
        <p:nvSpPr>
          <p:cNvPr id="1568" name="Group"/>
          <p:cNvSpPr/>
          <p:nvPr/>
        </p:nvSpPr>
        <p:spPr>
          <a:xfrm flipH="1" flipV="1">
            <a:off x="836517" y="4792715"/>
            <a:ext cx="10540173" cy="1"/>
          </a:xfrm>
          <a:prstGeom prst="line">
            <a:avLst/>
          </a:prstGeom>
          <a:ln w="25400">
            <a:solidFill>
              <a:srgbClr val="DDDDDD"/>
            </a:solidFill>
          </a:ln>
          <a:effectLst>
            <a:outerShdw blurRad="38100" dist="20000" dir="5400000" rotWithShape="0">
              <a:srgbClr val="000000">
                <a:alpha val="38000"/>
              </a:srgbClr>
            </a:outerShdw>
          </a:effectLst>
        </p:spPr>
        <p:txBody>
          <a:bodyPr lIns="45719" rIns="45719"/>
          <a:lstStyle/>
          <a:p>
            <a:endParaRPr>
              <a:latin typeface="Avenir Light" panose="020B0402020203020204" pitchFamily="34" charset="77"/>
            </a:endParaRPr>
          </a:p>
        </p:txBody>
      </p:sp>
      <p:grpSp>
        <p:nvGrpSpPr>
          <p:cNvPr id="1572" name="Group"/>
          <p:cNvGrpSpPr/>
          <p:nvPr/>
        </p:nvGrpSpPr>
        <p:grpSpPr>
          <a:xfrm>
            <a:off x="4863802" y="3579038"/>
            <a:ext cx="2464395" cy="2403982"/>
            <a:chOff x="0" y="0"/>
            <a:chExt cx="2464394" cy="2403981"/>
          </a:xfrm>
        </p:grpSpPr>
        <p:sp>
          <p:nvSpPr>
            <p:cNvPr id="1569" name="Oval"/>
            <p:cNvSpPr/>
            <p:nvPr/>
          </p:nvSpPr>
          <p:spPr>
            <a:xfrm>
              <a:off x="0" y="1104502"/>
              <a:ext cx="248209" cy="269876"/>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dirty="0">
                <a:latin typeface="Avenir Light" panose="020B0402020203020204" pitchFamily="34" charset="77"/>
              </a:endParaRPr>
            </a:p>
          </p:txBody>
        </p:sp>
        <p:sp>
          <p:nvSpPr>
            <p:cNvPr id="1570" name="Arbitrary…"/>
            <p:cNvSpPr txBox="1"/>
            <p:nvPr/>
          </p:nvSpPr>
          <p:spPr>
            <a:xfrm>
              <a:off x="168020" y="0"/>
              <a:ext cx="2296374" cy="95410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p>
              <a:pPr>
                <a:defRPr sz="2800">
                  <a:latin typeface="+mn-lt"/>
                  <a:ea typeface="+mn-ea"/>
                  <a:cs typeface="+mn-cs"/>
                  <a:sym typeface="Avenir Book"/>
                </a:defRPr>
              </a:pPr>
              <a:r>
                <a:rPr lang="en-US">
                  <a:latin typeface="Avenir Light" panose="020B0402020203020204" pitchFamily="34" charset="77"/>
                </a:rPr>
                <a:t>Byzantine</a:t>
              </a:r>
              <a:endParaRPr>
                <a:latin typeface="Avenir Light" panose="020B0402020203020204" pitchFamily="34" charset="77"/>
              </a:endParaRPr>
            </a:p>
            <a:p>
              <a:pPr>
                <a:defRPr sz="2800">
                  <a:latin typeface="+mn-lt"/>
                  <a:ea typeface="+mn-ea"/>
                  <a:cs typeface="+mn-cs"/>
                  <a:sym typeface="Avenir Book"/>
                </a:defRPr>
              </a:pPr>
              <a:r>
                <a:rPr lang="en-US">
                  <a:latin typeface="Avenir Light" panose="020B0402020203020204" pitchFamily="34" charset="77"/>
                </a:rPr>
                <a:t>Faults</a:t>
              </a: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571" name="Replicas"/>
                <p:cNvSpPr txBox="1"/>
                <p:nvPr/>
              </p:nvSpPr>
              <p:spPr>
                <a:xfrm>
                  <a:off x="177592" y="1422239"/>
                  <a:ext cx="1675847" cy="981742"/>
                </a:xfrm>
                <a:prstGeom prst="rect">
                  <a:avLst/>
                </a:prstGeom>
                <a:noFill/>
                <a:ln w="12700" cap="flat">
                  <a:noFill/>
                  <a:miter lim="400000"/>
                </a:ln>
                <a:effectLst/>
                <a:extLst>
                  <a:ext uri="{C572A759-6A51-4108-AA02-DFA0A04FC94B}">
                    <ma14:wrappingTextBoxFlag xmlns="" xmlns:ma14="http://schemas.microsoft.com/office/mac/drawingml/2011/main" xmlns:m="http://schemas.openxmlformats.org/officeDocument/2006/math" val="1"/>
                  </a:ext>
                </a:extLst>
              </p:spPr>
              <p:txBody>
                <a:bodyPr wrap="square" lIns="45719" tIns="45719" rIns="45719" bIns="45719" numCol="1" anchor="t">
                  <a:spAutoFit/>
                </a:bodyPr>
                <a:lstStyle/>
                <a:p>
                  <a:pPr>
                    <a:defRPr sz="2800">
                      <a:solidFill>
                        <a:srgbClr val="93368F"/>
                      </a:solidFill>
                      <a:latin typeface="+mn-lt"/>
                      <a:ea typeface="+mn-ea"/>
                      <a:cs typeface="+mn-cs"/>
                      <a:sym typeface="Avenir Book"/>
                    </a:defRPr>
                  </a:pPr>
                  <a14:m>
                    <m:oMath xmlns:m="http://schemas.openxmlformats.org/officeDocument/2006/math">
                      <m:r>
                        <a:rPr lang="en-US" sz="3050" b="0" i="0" smtClean="0">
                          <a:solidFill>
                            <a:srgbClr val="92358F"/>
                          </a:solidFill>
                          <a:latin typeface="Cambria Math" panose="02040503050406030204" pitchFamily="18" charset="0"/>
                        </a:rPr>
                        <m:t>3</m:t>
                      </m:r>
                      <m:r>
                        <m:rPr>
                          <m:sty m:val="p"/>
                        </m:rPr>
                        <a:rPr lang="en-US" sz="3050" b="0" i="0" smtClean="0">
                          <a:solidFill>
                            <a:srgbClr val="92358F"/>
                          </a:solidFill>
                          <a:latin typeface="Cambria Math" panose="02040503050406030204" pitchFamily="18" charset="0"/>
                        </a:rPr>
                        <m:t>f</m:t>
                      </m:r>
                      <m:r>
                        <a:rPr lang="en-US" sz="3050" b="0" i="0" smtClean="0">
                          <a:solidFill>
                            <a:srgbClr val="92358F"/>
                          </a:solidFill>
                          <a:latin typeface="Cambria Math" panose="02040503050406030204" pitchFamily="18" charset="0"/>
                        </a:rPr>
                        <m:t>+1</m:t>
                      </m:r>
                    </m:oMath>
                  </a14:m>
                  <a:r>
                    <a:rPr dirty="0">
                      <a:latin typeface="Avenir Light" panose="020B0402020203020204" pitchFamily="34" charset="77"/>
                    </a:rPr>
                    <a:t> Replicas</a:t>
                  </a:r>
                </a:p>
              </p:txBody>
            </p:sp>
          </mc:Choice>
          <mc:Fallback xmlns="">
            <p:sp>
              <p:nvSpPr>
                <p:cNvPr id="1571" name="Replicas"/>
                <p:cNvSpPr txBox="1">
                  <a:spLocks noRot="1" noChangeAspect="1" noMove="1" noResize="1" noEditPoints="1" noAdjustHandles="1" noChangeArrowheads="1" noChangeShapeType="1" noTextEdit="1"/>
                </p:cNvSpPr>
                <p:nvPr/>
              </p:nvSpPr>
              <p:spPr>
                <a:xfrm>
                  <a:off x="177592" y="1422239"/>
                  <a:ext cx="1675847" cy="981742"/>
                </a:xfrm>
                <a:prstGeom prst="rect">
                  <a:avLst/>
                </a:prstGeom>
                <a:blipFill>
                  <a:blip r:embed="rId7"/>
                  <a:stretch>
                    <a:fillRect l="-9774" b="-16667"/>
                  </a:stretch>
                </a:blipFill>
                <a:ln w="12700" cap="flat">
                  <a:noFill/>
                  <a:miter lim="400000"/>
                </a:ln>
                <a:effectLst/>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grpSp>
      <p:grpSp>
        <p:nvGrpSpPr>
          <p:cNvPr id="1576" name="Group"/>
          <p:cNvGrpSpPr/>
          <p:nvPr/>
        </p:nvGrpSpPr>
        <p:grpSpPr>
          <a:xfrm>
            <a:off x="8786299" y="3165346"/>
            <a:ext cx="2159426" cy="2771042"/>
            <a:chOff x="123728" y="0"/>
            <a:chExt cx="2159425" cy="2771041"/>
          </a:xfrm>
        </p:grpSpPr>
        <p:sp>
          <p:nvSpPr>
            <p:cNvPr id="1573" name="Oval"/>
            <p:cNvSpPr/>
            <p:nvPr/>
          </p:nvSpPr>
          <p:spPr>
            <a:xfrm>
              <a:off x="123728" y="1492430"/>
              <a:ext cx="248209" cy="269876"/>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sp>
          <p:nvSpPr>
            <p:cNvPr id="1574" name="Crash and Byzantine failures"/>
            <p:cNvSpPr txBox="1"/>
            <p:nvPr/>
          </p:nvSpPr>
          <p:spPr>
            <a:xfrm>
              <a:off x="247833" y="0"/>
              <a:ext cx="2035320" cy="1384993"/>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defRPr sz="2800">
                  <a:latin typeface="+mn-lt"/>
                  <a:ea typeface="+mn-ea"/>
                  <a:cs typeface="+mn-cs"/>
                  <a:sym typeface="Avenir Book"/>
                </a:defRPr>
              </a:lvl1pPr>
            </a:lstStyle>
            <a:p>
              <a:r>
                <a:rPr>
                  <a:latin typeface="Avenir Light" panose="020B0402020203020204" pitchFamily="34" charset="77"/>
                </a:rPr>
                <a:t>Crash and Byzantine</a:t>
              </a:r>
              <a:endParaRPr lang="en-US">
                <a:latin typeface="Avenir Light" panose="020B0402020203020204" pitchFamily="34" charset="77"/>
              </a:endParaRPr>
            </a:p>
            <a:p>
              <a:r>
                <a:rPr lang="en-US">
                  <a:latin typeface="Avenir Light" panose="020B0402020203020204" pitchFamily="34" charset="77"/>
                </a:rPr>
                <a:t>Faults</a:t>
              </a:r>
              <a:endParaRPr>
                <a:latin typeface="Avenir Light" panose="020B0402020203020204" pitchFamily="34" charset="77"/>
              </a:endParaRPr>
            </a:p>
          </p:txBody>
        </p:sp>
        <p:sp>
          <p:nvSpPr>
            <p:cNvPr id="1575" name="Upright Replication"/>
            <p:cNvSpPr txBox="1"/>
            <p:nvPr/>
          </p:nvSpPr>
          <p:spPr>
            <a:xfrm>
              <a:off x="247833" y="1816936"/>
              <a:ext cx="2035320" cy="95410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defRPr sz="2800">
                  <a:solidFill>
                    <a:srgbClr val="93368F"/>
                  </a:solidFill>
                  <a:latin typeface="+mn-lt"/>
                  <a:ea typeface="+mn-ea"/>
                  <a:cs typeface="+mn-cs"/>
                  <a:sym typeface="Avenir Book"/>
                </a:defRPr>
              </a:lvl1pPr>
            </a:lstStyle>
            <a:p>
              <a:r>
                <a:rPr>
                  <a:latin typeface="Avenir Light" panose="020B0402020203020204" pitchFamily="34" charset="77"/>
                </a:rPr>
                <a:t>Upright Replication</a:t>
              </a:r>
            </a:p>
          </p:txBody>
        </p:sp>
      </p:grpSp>
      <p:grpSp>
        <p:nvGrpSpPr>
          <p:cNvPr id="1580" name="Group"/>
          <p:cNvGrpSpPr/>
          <p:nvPr/>
        </p:nvGrpSpPr>
        <p:grpSpPr>
          <a:xfrm>
            <a:off x="1173587" y="3649041"/>
            <a:ext cx="2180697" cy="2287347"/>
            <a:chOff x="0" y="0"/>
            <a:chExt cx="2180696" cy="2287344"/>
          </a:xfrm>
        </p:grpSpPr>
        <p:sp>
          <p:nvSpPr>
            <p:cNvPr id="1577" name="Oval"/>
            <p:cNvSpPr/>
            <p:nvPr/>
          </p:nvSpPr>
          <p:spPr>
            <a:xfrm>
              <a:off x="230368" y="997049"/>
              <a:ext cx="248210" cy="269876"/>
            </a:xfrm>
            <a:prstGeom prst="ellipse">
              <a:avLst/>
            </a:prstGeom>
            <a:solidFill>
              <a:srgbClr val="FFFFFF"/>
            </a:solidFill>
            <a:ln w="25400" cap="flat">
              <a:solidFill>
                <a:schemeClr val="accent1"/>
              </a:solidFill>
              <a:prstDash val="solid"/>
              <a:round/>
            </a:ln>
            <a:effectLst>
              <a:outerShdw blurRad="38100" dist="23000" dir="5400000" rotWithShape="0">
                <a:srgbClr val="000000">
                  <a:alpha val="35000"/>
                </a:srgbClr>
              </a:outerShdw>
            </a:effectLst>
          </p:spPr>
          <p:txBody>
            <a:bodyPr wrap="square" lIns="45719" tIns="45719" rIns="45719" bIns="45719" numCol="1" anchor="ctr">
              <a:noAutofit/>
            </a:bodyPr>
            <a:lstStyle/>
            <a:p>
              <a:endParaRPr>
                <a:latin typeface="Avenir Light" panose="020B0402020203020204" pitchFamily="34" charset="77"/>
              </a:endParaRPr>
            </a:p>
          </p:txBody>
        </p:sp>
        <p:sp>
          <p:nvSpPr>
            <p:cNvPr id="1578" name="Probabilistic Quorums"/>
            <p:cNvSpPr txBox="1"/>
            <p:nvPr/>
          </p:nvSpPr>
          <p:spPr>
            <a:xfrm>
              <a:off x="0" y="0"/>
              <a:ext cx="2180696" cy="954104"/>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tIns="45719" rIns="45719" bIns="45719" numCol="1" anchor="t">
              <a:spAutoFit/>
            </a:bodyPr>
            <a:lstStyle>
              <a:lvl1pPr algn="ctr">
                <a:defRPr sz="2800">
                  <a:latin typeface="+mn-lt"/>
                  <a:ea typeface="+mn-ea"/>
                  <a:cs typeface="+mn-cs"/>
                  <a:sym typeface="Avenir Book"/>
                </a:defRPr>
              </a:lvl1pPr>
            </a:lstStyle>
            <a:p>
              <a:r>
                <a:rPr lang="en-US">
                  <a:latin typeface="Avenir Light" panose="020B0402020203020204" pitchFamily="34" charset="77"/>
                </a:rPr>
                <a:t>Crash</a:t>
              </a:r>
            </a:p>
            <a:p>
              <a:r>
                <a:rPr lang="en-US">
                  <a:latin typeface="Avenir Light" panose="020B0402020203020204" pitchFamily="34" charset="77"/>
                </a:rPr>
                <a:t>Faults</a:t>
              </a:r>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579" name="Weaker Guarantees"/>
                <p:cNvSpPr txBox="1"/>
                <p:nvPr/>
              </p:nvSpPr>
              <p:spPr>
                <a:xfrm>
                  <a:off x="72688" y="1305603"/>
                  <a:ext cx="2035319" cy="981741"/>
                </a:xfrm>
                <a:prstGeom prst="rect">
                  <a:avLst/>
                </a:prstGeom>
                <a:noFill/>
                <a:ln w="12700" cap="flat">
                  <a:noFill/>
                  <a:miter lim="400000"/>
                </a:ln>
                <a:effectLst/>
                <a:extLst>
                  <a:ext uri="{C572A759-6A51-4108-AA02-DFA0A04FC94B}">
                    <ma14:wrappingTextBoxFlag xmlns="" xmlns:ma14="http://schemas.microsoft.com/office/mac/drawingml/2011/main" xmlns:m="http://schemas.openxmlformats.org/officeDocument/2006/math" val="1"/>
                  </a:ext>
                </a:extLst>
              </p:spPr>
              <p:txBody>
                <a:bodyPr wrap="square" lIns="45719" tIns="45719" rIns="45719" bIns="45719" numCol="1" anchor="t">
                  <a:spAutoFit/>
                </a:bodyPr>
                <a:lstStyle>
                  <a:lvl1pPr algn="ctr">
                    <a:defRPr sz="2800">
                      <a:solidFill>
                        <a:srgbClr val="34692E"/>
                      </a:solidFill>
                      <a:latin typeface="+mn-lt"/>
                      <a:ea typeface="+mn-ea"/>
                      <a:cs typeface="+mn-cs"/>
                      <a:sym typeface="Avenir Book"/>
                    </a:defRPr>
                  </a:lvl1pPr>
                </a:lstStyle>
                <a:p>
                  <a:pPr>
                    <a:defRPr sz="2800">
                      <a:solidFill>
                        <a:srgbClr val="93368F"/>
                      </a:solidFill>
                      <a:latin typeface="+mn-lt"/>
                      <a:ea typeface="+mn-ea"/>
                      <a:cs typeface="+mn-cs"/>
                      <a:sym typeface="Avenir Book"/>
                    </a:defRPr>
                  </a:pPr>
                  <a14:m>
                    <m:oMath xmlns:m="http://schemas.openxmlformats.org/officeDocument/2006/math">
                      <m:r>
                        <a:rPr lang="en-US" sz="3050" smtClean="0">
                          <a:solidFill>
                            <a:srgbClr val="92358F"/>
                          </a:solidFill>
                          <a:latin typeface="Cambria Math" panose="02040503050406030204" pitchFamily="18" charset="0"/>
                        </a:rPr>
                        <m:t>2</m:t>
                      </m:r>
                      <m:r>
                        <m:rPr>
                          <m:sty m:val="p"/>
                        </m:rPr>
                        <a:rPr lang="en-US" sz="3050">
                          <a:solidFill>
                            <a:srgbClr val="92358F"/>
                          </a:solidFill>
                          <a:latin typeface="Cambria Math" panose="02040503050406030204" pitchFamily="18" charset="0"/>
                        </a:rPr>
                        <m:t>f</m:t>
                      </m:r>
                      <m:r>
                        <a:rPr lang="en-US" sz="3050">
                          <a:solidFill>
                            <a:srgbClr val="92358F"/>
                          </a:solidFill>
                          <a:latin typeface="Cambria Math" panose="02040503050406030204" pitchFamily="18" charset="0"/>
                        </a:rPr>
                        <m:t>+1</m:t>
                      </m:r>
                    </m:oMath>
                  </a14:m>
                  <a:r>
                    <a:rPr lang="en-US">
                      <a:latin typeface="Avenir Light" panose="020B0402020203020204" pitchFamily="34" charset="77"/>
                    </a:rPr>
                    <a:t> Replicas</a:t>
                  </a:r>
                </a:p>
              </p:txBody>
            </p:sp>
          </mc:Choice>
          <mc:Fallback xmlns="">
            <p:sp>
              <p:nvSpPr>
                <p:cNvPr id="1579" name="Weaker Guarantees"/>
                <p:cNvSpPr txBox="1">
                  <a:spLocks noRot="1" noChangeAspect="1" noMove="1" noResize="1" noEditPoints="1" noAdjustHandles="1" noChangeArrowheads="1" noChangeShapeType="1" noTextEdit="1"/>
                </p:cNvSpPr>
                <p:nvPr/>
              </p:nvSpPr>
              <p:spPr>
                <a:xfrm>
                  <a:off x="72688" y="1305603"/>
                  <a:ext cx="2035319" cy="981741"/>
                </a:xfrm>
                <a:prstGeom prst="rect">
                  <a:avLst/>
                </a:prstGeom>
                <a:blipFill>
                  <a:blip r:embed="rId8"/>
                  <a:stretch>
                    <a:fillRect b="-16667"/>
                  </a:stretch>
                </a:blipFill>
                <a:ln w="12700" cap="flat">
                  <a:noFill/>
                  <a:miter lim="400000"/>
                </a:ln>
                <a:effectLst/>
                <a:extLst>
                  <a:ext uri="{C572A759-6A51-4108-AA02-DFA0A04FC94B}">
                    <ma14:wrappingTextBoxFlag xmlns="" xmlns:ma14="http://schemas.microsoft.com/office/mac/drawingml/2011/main" xmlns:m="http://schemas.openxmlformats.org/officeDocument/2006/math" xmlns:a14="http://schemas.microsoft.com/office/drawing/2010/main" val="1"/>
                  </a:ext>
                </a:extLst>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2" name="Guarantees">
                <a:extLst>
                  <a:ext uri="{FF2B5EF4-FFF2-40B4-BE49-F238E27FC236}">
                    <a16:creationId xmlns:a16="http://schemas.microsoft.com/office/drawing/2014/main" id="{17B23460-BCE8-59A2-9E46-F1905F2E8DD4}"/>
                  </a:ext>
                </a:extLst>
              </p:cNvPr>
              <p:cNvSpPr/>
              <p:nvPr/>
            </p:nvSpPr>
            <p:spPr>
              <a:xfrm>
                <a:off x="6701783" y="1786844"/>
                <a:ext cx="4379449" cy="981744"/>
              </a:xfrm>
              <a:custGeom>
                <a:avLst/>
                <a:gdLst>
                  <a:gd name="connsiteX0" fmla="*/ 0 w 4379449"/>
                  <a:gd name="connsiteY0" fmla="*/ 0 h 981744"/>
                  <a:gd name="connsiteX1" fmla="*/ 713225 w 4379449"/>
                  <a:gd name="connsiteY1" fmla="*/ 0 h 981744"/>
                  <a:gd name="connsiteX2" fmla="*/ 1426449 w 4379449"/>
                  <a:gd name="connsiteY2" fmla="*/ 0 h 981744"/>
                  <a:gd name="connsiteX3" fmla="*/ 1964496 w 4379449"/>
                  <a:gd name="connsiteY3" fmla="*/ 0 h 981744"/>
                  <a:gd name="connsiteX4" fmla="*/ 2502542 w 4379449"/>
                  <a:gd name="connsiteY4" fmla="*/ 0 h 981744"/>
                  <a:gd name="connsiteX5" fmla="*/ 3040589 w 4379449"/>
                  <a:gd name="connsiteY5" fmla="*/ 0 h 981744"/>
                  <a:gd name="connsiteX6" fmla="*/ 3578635 w 4379449"/>
                  <a:gd name="connsiteY6" fmla="*/ 0 h 981744"/>
                  <a:gd name="connsiteX7" fmla="*/ 4379449 w 4379449"/>
                  <a:gd name="connsiteY7" fmla="*/ 0 h 981744"/>
                  <a:gd name="connsiteX8" fmla="*/ 4379449 w 4379449"/>
                  <a:gd name="connsiteY8" fmla="*/ 461420 h 981744"/>
                  <a:gd name="connsiteX9" fmla="*/ 4379449 w 4379449"/>
                  <a:gd name="connsiteY9" fmla="*/ 981744 h 981744"/>
                  <a:gd name="connsiteX10" fmla="*/ 3885197 w 4379449"/>
                  <a:gd name="connsiteY10" fmla="*/ 981744 h 981744"/>
                  <a:gd name="connsiteX11" fmla="*/ 3259561 w 4379449"/>
                  <a:gd name="connsiteY11" fmla="*/ 981744 h 981744"/>
                  <a:gd name="connsiteX12" fmla="*/ 2677720 w 4379449"/>
                  <a:gd name="connsiteY12" fmla="*/ 981744 h 981744"/>
                  <a:gd name="connsiteX13" fmla="*/ 2183468 w 4379449"/>
                  <a:gd name="connsiteY13" fmla="*/ 981744 h 981744"/>
                  <a:gd name="connsiteX14" fmla="*/ 1557833 w 4379449"/>
                  <a:gd name="connsiteY14" fmla="*/ 981744 h 981744"/>
                  <a:gd name="connsiteX15" fmla="*/ 1019786 w 4379449"/>
                  <a:gd name="connsiteY15" fmla="*/ 981744 h 981744"/>
                  <a:gd name="connsiteX16" fmla="*/ 0 w 4379449"/>
                  <a:gd name="connsiteY16" fmla="*/ 981744 h 981744"/>
                  <a:gd name="connsiteX17" fmla="*/ 0 w 4379449"/>
                  <a:gd name="connsiteY17" fmla="*/ 520324 h 981744"/>
                  <a:gd name="connsiteX18" fmla="*/ 0 w 4379449"/>
                  <a:gd name="connsiteY18" fmla="*/ 0 h 9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9" h="981744" extrusionOk="0">
                    <a:moveTo>
                      <a:pt x="0" y="0"/>
                    </a:moveTo>
                    <a:cubicBezTo>
                      <a:pt x="174185" y="-33163"/>
                      <a:pt x="523990" y="22793"/>
                      <a:pt x="713225" y="0"/>
                    </a:cubicBezTo>
                    <a:cubicBezTo>
                      <a:pt x="902461" y="-22793"/>
                      <a:pt x="1127571" y="-34845"/>
                      <a:pt x="1426449" y="0"/>
                    </a:cubicBezTo>
                    <a:cubicBezTo>
                      <a:pt x="1725327" y="34845"/>
                      <a:pt x="1746471" y="17735"/>
                      <a:pt x="1964496" y="0"/>
                    </a:cubicBezTo>
                    <a:cubicBezTo>
                      <a:pt x="2182521" y="-17735"/>
                      <a:pt x="2301978" y="-22716"/>
                      <a:pt x="2502542" y="0"/>
                    </a:cubicBezTo>
                    <a:cubicBezTo>
                      <a:pt x="2703106" y="22716"/>
                      <a:pt x="2802732" y="7155"/>
                      <a:pt x="3040589" y="0"/>
                    </a:cubicBezTo>
                    <a:cubicBezTo>
                      <a:pt x="3278446" y="-7155"/>
                      <a:pt x="3407150" y="15182"/>
                      <a:pt x="3578635" y="0"/>
                    </a:cubicBezTo>
                    <a:cubicBezTo>
                      <a:pt x="3750120" y="-15182"/>
                      <a:pt x="4050924" y="30378"/>
                      <a:pt x="4379449" y="0"/>
                    </a:cubicBezTo>
                    <a:cubicBezTo>
                      <a:pt x="4358160" y="125314"/>
                      <a:pt x="4360464" y="353773"/>
                      <a:pt x="4379449" y="461420"/>
                    </a:cubicBezTo>
                    <a:cubicBezTo>
                      <a:pt x="4398434" y="569067"/>
                      <a:pt x="4380141" y="748230"/>
                      <a:pt x="4379449" y="981744"/>
                    </a:cubicBezTo>
                    <a:cubicBezTo>
                      <a:pt x="4176824" y="1005238"/>
                      <a:pt x="3991914" y="981908"/>
                      <a:pt x="3885197" y="981744"/>
                    </a:cubicBezTo>
                    <a:cubicBezTo>
                      <a:pt x="3778480" y="981580"/>
                      <a:pt x="3571364" y="950546"/>
                      <a:pt x="3259561" y="981744"/>
                    </a:cubicBezTo>
                    <a:cubicBezTo>
                      <a:pt x="2947758" y="1012942"/>
                      <a:pt x="2851429" y="971413"/>
                      <a:pt x="2677720" y="981744"/>
                    </a:cubicBezTo>
                    <a:cubicBezTo>
                      <a:pt x="2504011" y="992075"/>
                      <a:pt x="2366190" y="958887"/>
                      <a:pt x="2183468" y="981744"/>
                    </a:cubicBezTo>
                    <a:cubicBezTo>
                      <a:pt x="2000746" y="1004601"/>
                      <a:pt x="1695241" y="965500"/>
                      <a:pt x="1557833" y="981744"/>
                    </a:cubicBezTo>
                    <a:cubicBezTo>
                      <a:pt x="1420425" y="997988"/>
                      <a:pt x="1225011" y="966812"/>
                      <a:pt x="1019786" y="981744"/>
                    </a:cubicBezTo>
                    <a:cubicBezTo>
                      <a:pt x="814561" y="996676"/>
                      <a:pt x="238998" y="931007"/>
                      <a:pt x="0" y="981744"/>
                    </a:cubicBezTo>
                    <a:cubicBezTo>
                      <a:pt x="13613" y="867419"/>
                      <a:pt x="10284" y="735802"/>
                      <a:pt x="0" y="520324"/>
                    </a:cubicBezTo>
                    <a:cubicBezTo>
                      <a:pt x="-10284" y="304846"/>
                      <a:pt x="13512" y="110376"/>
                      <a:pt x="0" y="0"/>
                    </a:cubicBezTo>
                    <a:close/>
                  </a:path>
                </a:pathLst>
              </a:custGeom>
              <a:noFill/>
              <a:ln w="19050" cap="flat">
                <a:noFill/>
                <a:prstDash val="solid"/>
                <a:miter lim="800000"/>
                <a:extLst>
                  <a:ext uri="{C807C97D-BFC1-408E-A445-0C87EB9F89A2}">
                    <ask:lineSketchStyleProps xmlns:ask="http://schemas.microsoft.com/office/drawing/2018/sketchyshapes" sd="3405764227">
                      <a:prstGeom prst="rect">
                        <a:avLst/>
                      </a:prstGeom>
                      <ask:type>
                        <ask:lineSketchFreehand/>
                      </ask:type>
                    </ask:lineSketchStyleProps>
                  </a:ext>
                </a:extLst>
              </a:ln>
              <a:effectLst/>
              <a:extLst>
                <a:ext uri="{C572A759-6A51-4108-AA02-DFA0A04FC94B}">
                  <ma14:wrappingTextBoxFlag xmlns="" xmlns:m="http://schemas.openxmlformats.org/officeDocument/2006/math" xmlns:ma14="http://schemas.microsoft.com/office/mac/drawingml/2011/main" val="1"/>
                </a:ext>
              </a:extLst>
            </p:spPr>
            <p:txBody>
              <a:bodyPr wrap="square" lIns="45719" tIns="45719" rIns="45719" bIns="45719" numCol="1" anchor="ctr">
                <a:noAutofit/>
              </a:bodyPr>
              <a:lstStyle>
                <a:lvl1pPr algn="ctr" defTabSz="2711450">
                  <a:lnSpc>
                    <a:spcPct val="90000"/>
                  </a:lnSpc>
                  <a:spcBef>
                    <a:spcPts val="700"/>
                  </a:spcBef>
                  <a:defRPr sz="3600">
                    <a:solidFill>
                      <a:srgbClr val="FFFFFF"/>
                    </a:solidFill>
                    <a:latin typeface="+mn-lt"/>
                    <a:ea typeface="+mn-ea"/>
                    <a:cs typeface="+mn-cs"/>
                    <a:sym typeface="Avenir Book"/>
                  </a:defRPr>
                </a:lvl1pPr>
              </a:lstStyle>
              <a:p>
                <a:pPr algn="ctr" defTabSz="914400">
                  <a:lnSpc>
                    <a:spcPct val="90000"/>
                  </a:lnSpc>
                  <a:spcBef>
                    <a:spcPts val="1000"/>
                  </a:spcBef>
                  <a:defRPr sz="2800">
                    <a:solidFill>
                      <a:srgbClr val="34692E"/>
                    </a:solidFill>
                    <a:latin typeface="+mn-lt"/>
                    <a:ea typeface="+mn-ea"/>
                    <a:cs typeface="+mn-cs"/>
                    <a:sym typeface="Avenir Book"/>
                  </a:defRPr>
                </a:pPr>
                <a:r>
                  <a:rPr lang="en-US" dirty="0">
                    <a:latin typeface="Avenir Light" panose="020B0402020203020204" pitchFamily="34" charset="77"/>
                  </a:rPr>
                  <a:t>Consensus Guarantees</a:t>
                </a:r>
                <a:br>
                  <a:rPr lang="en-US" dirty="0">
                    <a:latin typeface="Avenir Light" panose="020B0402020203020204" pitchFamily="34" charset="77"/>
                  </a:rPr>
                </a:br>
                <a:r>
                  <a:rPr lang="en-US" dirty="0">
                    <a:latin typeface="Avenir Light" panose="020B0402020203020204" pitchFamily="34" charset="77"/>
                  </a:rPr>
                  <a:t>when #faults</a:t>
                </a:r>
                <a14:m>
                  <m:oMath xmlns:m="http://schemas.openxmlformats.org/officeDocument/2006/math">
                    <m:r>
                      <a:rPr lang="en-US" sz="4000" b="0" i="0" smtClean="0">
                        <a:solidFill>
                          <a:srgbClr val="33682D"/>
                        </a:solidFill>
                        <a:latin typeface="Cambria Math" panose="02040503050406030204" pitchFamily="18" charset="0"/>
                      </a:rPr>
                      <m:t>≤</m:t>
                    </m:r>
                    <m:r>
                      <m:rPr>
                        <m:sty m:val="p"/>
                      </m:rPr>
                      <a:rPr lang="en-US" sz="4000" b="0" i="0" smtClean="0">
                        <a:solidFill>
                          <a:srgbClr val="33682D"/>
                        </a:solidFill>
                        <a:latin typeface="Cambria Math" panose="02040503050406030204" pitchFamily="18" charset="0"/>
                      </a:rPr>
                      <m:t>f</m:t>
                    </m:r>
                  </m:oMath>
                </a14:m>
                <a:endParaRPr lang="en-US" dirty="0">
                  <a:latin typeface="Avenir Light" panose="020B0402020203020204" pitchFamily="34" charset="77"/>
                </a:endParaRPr>
              </a:p>
            </p:txBody>
          </p:sp>
        </mc:Choice>
        <mc:Fallback>
          <p:sp>
            <p:nvSpPr>
              <p:cNvPr id="2" name="Guarantees">
                <a:extLst>
                  <a:ext uri="{FF2B5EF4-FFF2-40B4-BE49-F238E27FC236}">
                    <a16:creationId xmlns:a16="http://schemas.microsoft.com/office/drawing/2014/main" id="{17B23460-BCE8-59A2-9E46-F1905F2E8DD4}"/>
                  </a:ext>
                </a:extLst>
              </p:cNvPr>
              <p:cNvSpPr>
                <a:spLocks noRot="1" noChangeAspect="1" noMove="1" noResize="1" noEditPoints="1" noAdjustHandles="1" noChangeArrowheads="1" noChangeShapeType="1" noTextEdit="1"/>
              </p:cNvSpPr>
              <p:nvPr/>
            </p:nvSpPr>
            <p:spPr>
              <a:xfrm>
                <a:off x="6701783" y="1786844"/>
                <a:ext cx="4379449" cy="981744"/>
              </a:xfrm>
              <a:prstGeom prst="rect">
                <a:avLst/>
              </a:prstGeom>
              <a:blipFill>
                <a:blip r:embed="rId9"/>
                <a:stretch>
                  <a:fillRect t="-11538" b="-16667"/>
                </a:stretch>
              </a:blipFill>
              <a:ln w="19050" cap="flat">
                <a:noFill/>
                <a:prstDash val="solid"/>
                <a:miter lim="800000"/>
                <a:extLst>
                  <a:ext uri="{C807C97D-BFC1-408E-A445-0C87EB9F89A2}">
                    <ask:lineSketchStyleProps xmlns:ask="http://schemas.microsoft.com/office/drawing/2018/sketchyshapes" sd="3405764227">
                      <a:custGeom>
                        <a:avLst/>
                        <a:gdLst>
                          <a:gd name="connsiteX0" fmla="*/ 0 w 4379449"/>
                          <a:gd name="connsiteY0" fmla="*/ 0 h 981744"/>
                          <a:gd name="connsiteX1" fmla="*/ 713225 w 4379449"/>
                          <a:gd name="connsiteY1" fmla="*/ 0 h 981744"/>
                          <a:gd name="connsiteX2" fmla="*/ 1426449 w 4379449"/>
                          <a:gd name="connsiteY2" fmla="*/ 0 h 981744"/>
                          <a:gd name="connsiteX3" fmla="*/ 1964496 w 4379449"/>
                          <a:gd name="connsiteY3" fmla="*/ 0 h 981744"/>
                          <a:gd name="connsiteX4" fmla="*/ 2502542 w 4379449"/>
                          <a:gd name="connsiteY4" fmla="*/ 0 h 981744"/>
                          <a:gd name="connsiteX5" fmla="*/ 3040589 w 4379449"/>
                          <a:gd name="connsiteY5" fmla="*/ 0 h 981744"/>
                          <a:gd name="connsiteX6" fmla="*/ 3578635 w 4379449"/>
                          <a:gd name="connsiteY6" fmla="*/ 0 h 981744"/>
                          <a:gd name="connsiteX7" fmla="*/ 4379449 w 4379449"/>
                          <a:gd name="connsiteY7" fmla="*/ 0 h 981744"/>
                          <a:gd name="connsiteX8" fmla="*/ 4379449 w 4379449"/>
                          <a:gd name="connsiteY8" fmla="*/ 461420 h 981744"/>
                          <a:gd name="connsiteX9" fmla="*/ 4379449 w 4379449"/>
                          <a:gd name="connsiteY9" fmla="*/ 981744 h 981744"/>
                          <a:gd name="connsiteX10" fmla="*/ 3885197 w 4379449"/>
                          <a:gd name="connsiteY10" fmla="*/ 981744 h 981744"/>
                          <a:gd name="connsiteX11" fmla="*/ 3259561 w 4379449"/>
                          <a:gd name="connsiteY11" fmla="*/ 981744 h 981744"/>
                          <a:gd name="connsiteX12" fmla="*/ 2677720 w 4379449"/>
                          <a:gd name="connsiteY12" fmla="*/ 981744 h 981744"/>
                          <a:gd name="connsiteX13" fmla="*/ 2183468 w 4379449"/>
                          <a:gd name="connsiteY13" fmla="*/ 981744 h 981744"/>
                          <a:gd name="connsiteX14" fmla="*/ 1557833 w 4379449"/>
                          <a:gd name="connsiteY14" fmla="*/ 981744 h 981744"/>
                          <a:gd name="connsiteX15" fmla="*/ 1019786 w 4379449"/>
                          <a:gd name="connsiteY15" fmla="*/ 981744 h 981744"/>
                          <a:gd name="connsiteX16" fmla="*/ 0 w 4379449"/>
                          <a:gd name="connsiteY16" fmla="*/ 981744 h 981744"/>
                          <a:gd name="connsiteX17" fmla="*/ 0 w 4379449"/>
                          <a:gd name="connsiteY17" fmla="*/ 520324 h 981744"/>
                          <a:gd name="connsiteX18" fmla="*/ 0 w 4379449"/>
                          <a:gd name="connsiteY18" fmla="*/ 0 h 981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79449" h="981744" extrusionOk="0">
                            <a:moveTo>
                              <a:pt x="0" y="0"/>
                            </a:moveTo>
                            <a:cubicBezTo>
                              <a:pt x="174185" y="-33163"/>
                              <a:pt x="523990" y="22793"/>
                              <a:pt x="713225" y="0"/>
                            </a:cubicBezTo>
                            <a:cubicBezTo>
                              <a:pt x="902461" y="-22793"/>
                              <a:pt x="1127571" y="-34845"/>
                              <a:pt x="1426449" y="0"/>
                            </a:cubicBezTo>
                            <a:cubicBezTo>
                              <a:pt x="1725327" y="34845"/>
                              <a:pt x="1746471" y="17735"/>
                              <a:pt x="1964496" y="0"/>
                            </a:cubicBezTo>
                            <a:cubicBezTo>
                              <a:pt x="2182521" y="-17735"/>
                              <a:pt x="2301978" y="-22716"/>
                              <a:pt x="2502542" y="0"/>
                            </a:cubicBezTo>
                            <a:cubicBezTo>
                              <a:pt x="2703106" y="22716"/>
                              <a:pt x="2802732" y="7155"/>
                              <a:pt x="3040589" y="0"/>
                            </a:cubicBezTo>
                            <a:cubicBezTo>
                              <a:pt x="3278446" y="-7155"/>
                              <a:pt x="3407150" y="15182"/>
                              <a:pt x="3578635" y="0"/>
                            </a:cubicBezTo>
                            <a:cubicBezTo>
                              <a:pt x="3750120" y="-15182"/>
                              <a:pt x="4050924" y="30378"/>
                              <a:pt x="4379449" y="0"/>
                            </a:cubicBezTo>
                            <a:cubicBezTo>
                              <a:pt x="4358160" y="125314"/>
                              <a:pt x="4360464" y="353773"/>
                              <a:pt x="4379449" y="461420"/>
                            </a:cubicBezTo>
                            <a:cubicBezTo>
                              <a:pt x="4398434" y="569067"/>
                              <a:pt x="4380141" y="748230"/>
                              <a:pt x="4379449" y="981744"/>
                            </a:cubicBezTo>
                            <a:cubicBezTo>
                              <a:pt x="4176824" y="1005238"/>
                              <a:pt x="3991914" y="981908"/>
                              <a:pt x="3885197" y="981744"/>
                            </a:cubicBezTo>
                            <a:cubicBezTo>
                              <a:pt x="3778480" y="981580"/>
                              <a:pt x="3571364" y="950546"/>
                              <a:pt x="3259561" y="981744"/>
                            </a:cubicBezTo>
                            <a:cubicBezTo>
                              <a:pt x="2947758" y="1012942"/>
                              <a:pt x="2851429" y="971413"/>
                              <a:pt x="2677720" y="981744"/>
                            </a:cubicBezTo>
                            <a:cubicBezTo>
                              <a:pt x="2504011" y="992075"/>
                              <a:pt x="2366190" y="958887"/>
                              <a:pt x="2183468" y="981744"/>
                            </a:cubicBezTo>
                            <a:cubicBezTo>
                              <a:pt x="2000746" y="1004601"/>
                              <a:pt x="1695241" y="965500"/>
                              <a:pt x="1557833" y="981744"/>
                            </a:cubicBezTo>
                            <a:cubicBezTo>
                              <a:pt x="1420425" y="997988"/>
                              <a:pt x="1225011" y="966812"/>
                              <a:pt x="1019786" y="981744"/>
                            </a:cubicBezTo>
                            <a:cubicBezTo>
                              <a:pt x="814561" y="996676"/>
                              <a:pt x="238998" y="931007"/>
                              <a:pt x="0" y="981744"/>
                            </a:cubicBezTo>
                            <a:cubicBezTo>
                              <a:pt x="13613" y="867419"/>
                              <a:pt x="10284" y="735802"/>
                              <a:pt x="0" y="520324"/>
                            </a:cubicBezTo>
                            <a:cubicBezTo>
                              <a:pt x="-10284" y="304846"/>
                              <a:pt x="13512" y="110376"/>
                              <a:pt x="0" y="0"/>
                            </a:cubicBezTo>
                            <a:close/>
                          </a:path>
                        </a:pathLst>
                      </a:custGeom>
                      <ask:type>
                        <ask:lineSketchFreehand/>
                      </ask:type>
                    </ask:lineSketchStyleProps>
                  </a:ext>
                </a:extLst>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12">
                <a:extLst>
                  <a:ext uri="{FF2B5EF4-FFF2-40B4-BE49-F238E27FC236}">
                    <a16:creationId xmlns:a16="http://schemas.microsoft.com/office/drawing/2014/main" id="{A2996B5F-00AD-2668-C43A-5DFD2AEFF990}"/>
                  </a:ext>
                </a:extLst>
              </p:cNvPr>
              <p:cNvSpPr txBox="1"/>
              <p:nvPr/>
            </p:nvSpPr>
            <p:spPr>
              <a:xfrm>
                <a:off x="1319241" y="1823915"/>
                <a:ext cx="4252064" cy="523220"/>
              </a:xfrm>
              <a:prstGeom prst="rect">
                <a:avLst/>
              </a:prstGeom>
              <a:ln w="12700">
                <a:miter lim="400000"/>
              </a:ln>
              <a:extLst>
                <a:ext uri="{C572A759-6A51-4108-AA02-DFA0A04FC94B}">
                  <ma14:wrappingTextBoxFlag xmlns="" xmlns:ma14="http://schemas.microsoft.com/office/mac/drawingml/2011/main" xmlns:m="http://schemas.openxmlformats.org/officeDocument/2006/math" val="1"/>
                </a:ext>
              </a:extLst>
            </p:spPr>
            <p:txBody>
              <a:bodyPr wrap="square" lIns="45719" rIns="45719">
                <a:spAutoFit/>
              </a:bodyPr>
              <a:lstStyle>
                <a:lvl1pPr algn="ctr">
                  <a:defRPr sz="3600">
                    <a:latin typeface="+mn-lt"/>
                    <a:ea typeface="+mn-ea"/>
                    <a:cs typeface="+mn-cs"/>
                    <a:sym typeface="Avenir Book"/>
                  </a:defRPr>
                </a:lvl1pPr>
              </a:lstStyle>
              <a:p>
                <a14:m>
                  <m:oMath xmlns:m="http://schemas.openxmlformats.org/officeDocument/2006/math">
                    <m:r>
                      <m:rPr>
                        <m:sty m:val="p"/>
                      </m:rPr>
                      <a:rPr lang="en-US" sz="2800" b="0" i="0" smtClean="0">
                        <a:solidFill>
                          <a:srgbClr val="79206F"/>
                        </a:solidFill>
                        <a:latin typeface="Cambria Math" panose="02040503050406030204" pitchFamily="18" charset="0"/>
                      </a:rPr>
                      <m:t>f</m:t>
                    </m:r>
                    <m:r>
                      <a:rPr lang="en-US" sz="2800" b="0" i="1" smtClean="0">
                        <a:solidFill>
                          <a:srgbClr val="79206F"/>
                        </a:solidFill>
                        <a:latin typeface="Cambria Math" panose="02040503050406030204" pitchFamily="18" charset="0"/>
                      </a:rPr>
                      <m:t> </m:t>
                    </m:r>
                  </m:oMath>
                </a14:m>
                <a:r>
                  <a:rPr lang="en-US" sz="2800" dirty="0">
                    <a:solidFill>
                      <a:srgbClr val="A02B93"/>
                    </a:solidFill>
                    <a:latin typeface="Avenir Light" panose="020B0402020203020204" pitchFamily="34" charset="77"/>
                  </a:rPr>
                  <a:t>-Threshold Fault Model</a:t>
                </a:r>
                <a:endParaRPr sz="2800" dirty="0">
                  <a:solidFill>
                    <a:srgbClr val="A02B93"/>
                  </a:solidFill>
                  <a:latin typeface="Avenir Light" panose="020B0402020203020204" pitchFamily="34" charset="77"/>
                </a:endParaRPr>
              </a:p>
            </p:txBody>
          </p:sp>
        </mc:Choice>
        <mc:Fallback>
          <p:sp>
            <p:nvSpPr>
              <p:cNvPr id="3" name="TextBox 12">
                <a:extLst>
                  <a:ext uri="{FF2B5EF4-FFF2-40B4-BE49-F238E27FC236}">
                    <a16:creationId xmlns:a16="http://schemas.microsoft.com/office/drawing/2014/main" id="{A2996B5F-00AD-2668-C43A-5DFD2AEFF990}"/>
                  </a:ext>
                </a:extLst>
              </p:cNvPr>
              <p:cNvSpPr txBox="1">
                <a:spLocks noRot="1" noChangeAspect="1" noMove="1" noResize="1" noEditPoints="1" noAdjustHandles="1" noChangeArrowheads="1" noChangeShapeType="1" noTextEdit="1"/>
              </p:cNvSpPr>
              <p:nvPr/>
            </p:nvSpPr>
            <p:spPr>
              <a:xfrm>
                <a:off x="1319241" y="1823915"/>
                <a:ext cx="4252064" cy="523220"/>
              </a:xfrm>
              <a:prstGeom prst="rect">
                <a:avLst/>
              </a:prstGeom>
              <a:blipFill>
                <a:blip r:embed="rId10"/>
                <a:stretch>
                  <a:fillRect t="-9524" r="-893" b="-33333"/>
                </a:stretch>
              </a:blip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a:lstStyle/>
              <a:p>
                <a:r>
                  <a:rPr lang="en-US">
                    <a:noFill/>
                  </a:rPr>
                  <a:t> </a:t>
                </a:r>
              </a:p>
            </p:txBody>
          </p:sp>
        </mc:Fallback>
      </mc:AlternateContent>
    </p:spTree>
    <p:custDataLst>
      <p:tags r:id="rId1"/>
    </p:custDataLst>
  </p:cSld>
  <p:clrMapOvr>
    <a:masterClrMapping/>
  </p:clrMapOvr>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80"/>
                                        </p:tgtEl>
                                        <p:attrNameLst>
                                          <p:attrName>style.visibility</p:attrName>
                                        </p:attrNameLst>
                                      </p:cBhvr>
                                      <p:to>
                                        <p:strVal val="visible"/>
                                      </p:to>
                                    </p:set>
                                    <p:animEffect transition="in" filter="fade">
                                      <p:cBhvr>
                                        <p:cTn id="7" dur="250"/>
                                        <p:tgtEl>
                                          <p:spTgt spid="15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68"/>
                                        </p:tgtEl>
                                        <p:attrNameLst>
                                          <p:attrName>style.visibility</p:attrName>
                                        </p:attrNameLst>
                                      </p:cBhvr>
                                      <p:to>
                                        <p:strVal val="visible"/>
                                      </p:to>
                                    </p:set>
                                    <p:animEffect transition="in" filter="fade">
                                      <p:cBhvr>
                                        <p:cTn id="10" dur="250"/>
                                        <p:tgtEl>
                                          <p:spTgt spid="156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72"/>
                                        </p:tgtEl>
                                        <p:attrNameLst>
                                          <p:attrName>style.visibility</p:attrName>
                                        </p:attrNameLst>
                                      </p:cBhvr>
                                      <p:to>
                                        <p:strVal val="visible"/>
                                      </p:to>
                                    </p:set>
                                    <p:animEffect transition="in" filter="fade">
                                      <p:cBhvr>
                                        <p:cTn id="15" dur="250"/>
                                        <p:tgtEl>
                                          <p:spTgt spid="157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76"/>
                                        </p:tgtEl>
                                        <p:attrNameLst>
                                          <p:attrName>style.visibility</p:attrName>
                                        </p:attrNameLst>
                                      </p:cBhvr>
                                      <p:to>
                                        <p:strVal val="visible"/>
                                      </p:to>
                                    </p:set>
                                    <p:animEffect transition="in" filter="fade">
                                      <p:cBhvr>
                                        <p:cTn id="20" dur="250"/>
                                        <p:tgtEl>
                                          <p:spTgt spid="15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8" grpId="0" animBg="1"/>
      <p:bldP spid="1572" grpId="0" animBg="1" advAuto="0"/>
      <p:bldP spid="1576" grpId="0" animBg="1" advAuto="0"/>
      <p:bldP spid="1580" grpId="0" animBg="1" advAuto="0"/>
    </p:bldLst>
  </p:timing>
  <p:extLst>
    <p:ext uri="{6950BFC3-D8DA-4A85-94F7-54DA5524770B}">
      <p188:commentRel xmlns:p188="http://schemas.microsoft.com/office/powerpoint/2018/8/main" r:id="rId4"/>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4A88C-DF35-5B61-DE9D-A7F6DFC79D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1D8314-9F2A-F2EE-63C3-48EDEBB07512}"/>
              </a:ext>
            </a:extLst>
          </p:cNvPr>
          <p:cNvSpPr>
            <a:spLocks noGrp="1"/>
          </p:cNvSpPr>
          <p:nvPr>
            <p:ph type="title"/>
          </p:nvPr>
        </p:nvSpPr>
        <p:spPr/>
        <p:txBody>
          <a:bodyPr/>
          <a:lstStyle/>
          <a:p>
            <a:r>
              <a:rPr lang="en-US">
                <a:latin typeface="Avenir Light" panose="020B0402020203020204" pitchFamily="34" charset="77"/>
              </a:rPr>
              <a:t>Key Observations</a:t>
            </a:r>
          </a:p>
        </p:txBody>
      </p:sp>
      <p:sp>
        <p:nvSpPr>
          <p:cNvPr id="5" name="Rectangle 4">
            <a:extLst>
              <a:ext uri="{FF2B5EF4-FFF2-40B4-BE49-F238E27FC236}">
                <a16:creationId xmlns:a16="http://schemas.microsoft.com/office/drawing/2014/main" id="{84D999A0-DD3A-510D-8E95-9C661666AB69}"/>
              </a:ext>
            </a:extLst>
          </p:cNvPr>
          <p:cNvSpPr/>
          <p:nvPr/>
        </p:nvSpPr>
        <p:spPr>
          <a:xfrm>
            <a:off x="838200" y="1825625"/>
            <a:ext cx="10515600" cy="4351338"/>
          </a:xfrm>
          <a:prstGeom prst="rect">
            <a:avLst/>
          </a:prstGeom>
          <a:noFill/>
        </p:spPr>
        <p:txBody>
          <a:bodyPr/>
          <a:lstStyle/>
          <a:p>
            <a:endParaRPr lang="en-US" sz="2500">
              <a:latin typeface="Avenir Light" panose="020B0402020203020204" pitchFamily="34" charset="77"/>
            </a:endParaRPr>
          </a:p>
        </p:txBody>
      </p:sp>
      <p:sp>
        <p:nvSpPr>
          <p:cNvPr id="9" name="Freeform 8">
            <a:extLst>
              <a:ext uri="{FF2B5EF4-FFF2-40B4-BE49-F238E27FC236}">
                <a16:creationId xmlns:a16="http://schemas.microsoft.com/office/drawing/2014/main" id="{9025C831-AE6C-2A03-8FC9-C0FB5FD9313A}"/>
              </a:ext>
            </a:extLst>
          </p:cNvPr>
          <p:cNvSpPr/>
          <p:nvPr/>
        </p:nvSpPr>
        <p:spPr>
          <a:xfrm>
            <a:off x="3839506" y="3396685"/>
            <a:ext cx="5742687" cy="1209217"/>
          </a:xfrm>
          <a:custGeom>
            <a:avLst/>
            <a:gdLst>
              <a:gd name="connsiteX0" fmla="*/ 0 w 5742687"/>
              <a:gd name="connsiteY0" fmla="*/ 0 h 1209216"/>
              <a:gd name="connsiteX1" fmla="*/ 5138079 w 5742687"/>
              <a:gd name="connsiteY1" fmla="*/ 0 h 1209216"/>
              <a:gd name="connsiteX2" fmla="*/ 5742687 w 5742687"/>
              <a:gd name="connsiteY2" fmla="*/ 604608 h 1209216"/>
              <a:gd name="connsiteX3" fmla="*/ 5138079 w 5742687"/>
              <a:gd name="connsiteY3" fmla="*/ 1209216 h 1209216"/>
              <a:gd name="connsiteX4" fmla="*/ 0 w 5742687"/>
              <a:gd name="connsiteY4" fmla="*/ 1209216 h 1209216"/>
              <a:gd name="connsiteX5" fmla="*/ 0 w 5742687"/>
              <a:gd name="connsiteY5" fmla="*/ 0 h 120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2687" h="1209216">
                <a:moveTo>
                  <a:pt x="5742687" y="1209215"/>
                </a:moveTo>
                <a:lnTo>
                  <a:pt x="604608" y="1209215"/>
                </a:lnTo>
                <a:lnTo>
                  <a:pt x="0" y="604608"/>
                </a:lnTo>
                <a:lnTo>
                  <a:pt x="604608" y="1"/>
                </a:lnTo>
                <a:lnTo>
                  <a:pt x="5742687" y="1"/>
                </a:lnTo>
                <a:lnTo>
                  <a:pt x="5742687" y="1209215"/>
                </a:lnTo>
                <a:close/>
              </a:path>
            </a:pathLst>
          </a:custGeom>
          <a:solidFill>
            <a:schemeClr val="tx1">
              <a:lumMod val="75000"/>
              <a:lumOff val="2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35" tIns="95250" rIns="177800" bIns="95251" numCol="1" spcCol="1270" anchor="ctr" anchorCtr="0">
            <a:noAutofit/>
          </a:bodyPr>
          <a:lstStyle/>
          <a:p>
            <a:pPr algn="ctr" defTabSz="1111250">
              <a:lnSpc>
                <a:spcPct val="90000"/>
              </a:lnSpc>
              <a:spcBef>
                <a:spcPct val="0"/>
              </a:spcBef>
              <a:spcAft>
                <a:spcPct val="35000"/>
              </a:spcAft>
            </a:pPr>
            <a:r>
              <a:rPr lang="en-US" sz="2500">
                <a:latin typeface="Avenir Light" panose="020B0402020203020204" pitchFamily="34" charset="77"/>
              </a:rPr>
              <a:t>In practice, machine failures are probabilistic</a:t>
            </a:r>
          </a:p>
        </p:txBody>
      </p:sp>
      <p:sp>
        <p:nvSpPr>
          <p:cNvPr id="11" name="Oval 10">
            <a:extLst>
              <a:ext uri="{FF2B5EF4-FFF2-40B4-BE49-F238E27FC236}">
                <a16:creationId xmlns:a16="http://schemas.microsoft.com/office/drawing/2014/main" id="{30375B24-07CC-851C-D201-B461432E7170}"/>
              </a:ext>
            </a:extLst>
          </p:cNvPr>
          <p:cNvSpPr/>
          <p:nvPr/>
        </p:nvSpPr>
        <p:spPr>
          <a:xfrm>
            <a:off x="2609805" y="3396685"/>
            <a:ext cx="1209216" cy="1209216"/>
          </a:xfrm>
          <a:prstGeom prst="ellipse">
            <a:avLst/>
          </a:prstGeom>
          <a:blipFill rotWithShape="1">
            <a:blip r:embed="rId4">
              <a:extLst>
                <a:ext uri="{96DAC541-7B7A-43D3-8B79-37D633B846F1}">
                  <asvg:svgBlip xmlns:asvg="http://schemas.microsoft.com/office/drawing/2016/SVG/main" r:embed="rId5"/>
                </a:ext>
              </a:extLst>
            </a:blip>
            <a:srcRect/>
            <a:stretch>
              <a:fillRect/>
            </a:stretch>
          </a:blipFill>
          <a:ln>
            <a:solidFill>
              <a:schemeClr val="tx1"/>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2500">
              <a:latin typeface="Avenir Light" panose="020B0402020203020204" pitchFamily="34" charset="77"/>
            </a:endParaRPr>
          </a:p>
        </p:txBody>
      </p:sp>
      <p:sp>
        <p:nvSpPr>
          <p:cNvPr id="12" name="Freeform 11">
            <a:extLst>
              <a:ext uri="{FF2B5EF4-FFF2-40B4-BE49-F238E27FC236}">
                <a16:creationId xmlns:a16="http://schemas.microsoft.com/office/drawing/2014/main" id="{CA889190-D17E-B2D6-F301-F179F466B1C3}"/>
              </a:ext>
            </a:extLst>
          </p:cNvPr>
          <p:cNvSpPr/>
          <p:nvPr/>
        </p:nvSpPr>
        <p:spPr>
          <a:xfrm>
            <a:off x="3883089" y="4966862"/>
            <a:ext cx="5684577" cy="1209216"/>
          </a:xfrm>
          <a:custGeom>
            <a:avLst/>
            <a:gdLst>
              <a:gd name="connsiteX0" fmla="*/ 0 w 5684577"/>
              <a:gd name="connsiteY0" fmla="*/ 0 h 1209216"/>
              <a:gd name="connsiteX1" fmla="*/ 5079969 w 5684577"/>
              <a:gd name="connsiteY1" fmla="*/ 0 h 1209216"/>
              <a:gd name="connsiteX2" fmla="*/ 5684577 w 5684577"/>
              <a:gd name="connsiteY2" fmla="*/ 604608 h 1209216"/>
              <a:gd name="connsiteX3" fmla="*/ 5079969 w 5684577"/>
              <a:gd name="connsiteY3" fmla="*/ 1209216 h 1209216"/>
              <a:gd name="connsiteX4" fmla="*/ 0 w 5684577"/>
              <a:gd name="connsiteY4" fmla="*/ 1209216 h 1209216"/>
              <a:gd name="connsiteX5" fmla="*/ 0 w 5684577"/>
              <a:gd name="connsiteY5" fmla="*/ 0 h 120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84577" h="1209216">
                <a:moveTo>
                  <a:pt x="5684577" y="1209215"/>
                </a:moveTo>
                <a:lnTo>
                  <a:pt x="604608" y="1209215"/>
                </a:lnTo>
                <a:lnTo>
                  <a:pt x="0" y="604608"/>
                </a:lnTo>
                <a:lnTo>
                  <a:pt x="604608" y="1"/>
                </a:lnTo>
                <a:lnTo>
                  <a:pt x="5684577" y="1"/>
                </a:lnTo>
                <a:lnTo>
                  <a:pt x="5684577" y="1209215"/>
                </a:lnTo>
                <a:close/>
              </a:path>
            </a:pathLst>
          </a:cu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35" tIns="95250" rIns="177800" bIns="95250" numCol="1" spcCol="1270" anchor="ctr" anchorCtr="0">
            <a:noAutofit/>
          </a:bodyPr>
          <a:lstStyle/>
          <a:p>
            <a:pPr marL="0" lvl="0" indent="0" algn="ctr" defTabSz="1111250">
              <a:lnSpc>
                <a:spcPct val="90000"/>
              </a:lnSpc>
              <a:spcBef>
                <a:spcPct val="0"/>
              </a:spcBef>
              <a:spcAft>
                <a:spcPct val="35000"/>
              </a:spcAft>
              <a:buNone/>
            </a:pPr>
            <a:r>
              <a:rPr lang="en-US" sz="2500" kern="1200">
                <a:latin typeface="Avenir Light" panose="020B0402020203020204" pitchFamily="34" charset="77"/>
              </a:rPr>
              <a:t>Protocols cannot provide better than probabilistic guarantees</a:t>
            </a:r>
          </a:p>
        </p:txBody>
      </p:sp>
      <p:sp>
        <p:nvSpPr>
          <p:cNvPr id="13" name="Oval 12">
            <a:extLst>
              <a:ext uri="{FF2B5EF4-FFF2-40B4-BE49-F238E27FC236}">
                <a16:creationId xmlns:a16="http://schemas.microsoft.com/office/drawing/2014/main" id="{B10F2E79-465A-D026-5319-71F77706D949}"/>
              </a:ext>
            </a:extLst>
          </p:cNvPr>
          <p:cNvSpPr/>
          <p:nvPr/>
        </p:nvSpPr>
        <p:spPr>
          <a:xfrm>
            <a:off x="2624332" y="4966862"/>
            <a:ext cx="1209216" cy="1209216"/>
          </a:xfrm>
          <a:prstGeom prst="ellipse">
            <a:avLst/>
          </a:prstGeom>
          <a:blipFill rotWithShape="1">
            <a:blip r:embed="rId6">
              <a:extLst>
                <a:ext uri="{96DAC541-7B7A-43D3-8B79-37D633B846F1}">
                  <asvg:svgBlip xmlns:asvg="http://schemas.microsoft.com/office/drawing/2016/SVG/main" r:embed="rId7"/>
                </a:ext>
              </a:extLst>
            </a:blip>
            <a:srcRect/>
            <a:stretch>
              <a:fillRect/>
            </a:stretch>
          </a:blipFill>
          <a:ln>
            <a:solidFill>
              <a:schemeClr val="accent3"/>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2500">
              <a:latin typeface="Avenir Light" panose="020B0402020203020204" pitchFamily="34" charset="77"/>
            </a:endParaRPr>
          </a:p>
        </p:txBody>
      </p:sp>
      <p:sp>
        <p:nvSpPr>
          <p:cNvPr id="4" name="Slide Number Placeholder 3">
            <a:extLst>
              <a:ext uri="{FF2B5EF4-FFF2-40B4-BE49-F238E27FC236}">
                <a16:creationId xmlns:a16="http://schemas.microsoft.com/office/drawing/2014/main" id="{8D419B6A-D9C6-E0F9-4F32-217EDEBAFCE7}"/>
              </a:ext>
            </a:extLst>
          </p:cNvPr>
          <p:cNvSpPr>
            <a:spLocks noGrp="1"/>
          </p:cNvSpPr>
          <p:nvPr>
            <p:ph type="sldNum" sz="quarter" idx="4294967295"/>
          </p:nvPr>
        </p:nvSpPr>
        <p:spPr>
          <a:xfrm>
            <a:off x="8610600" y="6356350"/>
            <a:ext cx="2743200" cy="365125"/>
          </a:xfrm>
        </p:spPr>
        <p:txBody>
          <a:bodyPr/>
          <a:lstStyle/>
          <a:p>
            <a:fld id="{E759DE4A-BCCB-F845-96F6-7482EC11793A}" type="slidenum">
              <a:rPr lang="en-US" smtClean="0">
                <a:latin typeface="Avenir Light" panose="020B0402020203020204" pitchFamily="34" charset="77"/>
              </a:rPr>
              <a:t>31</a:t>
            </a:fld>
            <a:endParaRPr lang="en-US">
              <a:latin typeface="Avenir Light" panose="020B0402020203020204" pitchFamily="34" charset="77"/>
            </a:endParaRPr>
          </a:p>
        </p:txBody>
      </p:sp>
      <p:sp>
        <p:nvSpPr>
          <p:cNvPr id="15" name="Freeform 14">
            <a:extLst>
              <a:ext uri="{FF2B5EF4-FFF2-40B4-BE49-F238E27FC236}">
                <a16:creationId xmlns:a16="http://schemas.microsoft.com/office/drawing/2014/main" id="{44525EE1-34AF-9DE1-DEA9-BBFC3F875144}"/>
              </a:ext>
            </a:extLst>
          </p:cNvPr>
          <p:cNvSpPr/>
          <p:nvPr/>
        </p:nvSpPr>
        <p:spPr>
          <a:xfrm>
            <a:off x="3752445" y="1826507"/>
            <a:ext cx="5858769" cy="1209218"/>
          </a:xfrm>
          <a:custGeom>
            <a:avLst/>
            <a:gdLst>
              <a:gd name="connsiteX0" fmla="*/ 0 w 5858769"/>
              <a:gd name="connsiteY0" fmla="*/ 0 h 1209216"/>
              <a:gd name="connsiteX1" fmla="*/ 5254161 w 5858769"/>
              <a:gd name="connsiteY1" fmla="*/ 0 h 1209216"/>
              <a:gd name="connsiteX2" fmla="*/ 5858769 w 5858769"/>
              <a:gd name="connsiteY2" fmla="*/ 604608 h 1209216"/>
              <a:gd name="connsiteX3" fmla="*/ 5254161 w 5858769"/>
              <a:gd name="connsiteY3" fmla="*/ 1209216 h 1209216"/>
              <a:gd name="connsiteX4" fmla="*/ 0 w 5858769"/>
              <a:gd name="connsiteY4" fmla="*/ 1209216 h 1209216"/>
              <a:gd name="connsiteX5" fmla="*/ 0 w 5858769"/>
              <a:gd name="connsiteY5" fmla="*/ 0 h 120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58769" h="1209216">
                <a:moveTo>
                  <a:pt x="5858769" y="1209215"/>
                </a:moveTo>
                <a:lnTo>
                  <a:pt x="604608" y="1209215"/>
                </a:lnTo>
                <a:lnTo>
                  <a:pt x="0" y="604608"/>
                </a:lnTo>
                <a:lnTo>
                  <a:pt x="604608" y="1"/>
                </a:lnTo>
                <a:lnTo>
                  <a:pt x="5858769" y="1"/>
                </a:lnTo>
                <a:lnTo>
                  <a:pt x="5858769" y="1209215"/>
                </a:lnTo>
                <a:close/>
              </a:path>
            </a:pathLst>
          </a:custGeom>
          <a:solidFill>
            <a:schemeClr val="accent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35535" tIns="95251" rIns="177800" bIns="95250" numCol="1" spcCol="1270" anchor="ctr" anchorCtr="0">
            <a:noAutofit/>
          </a:bodyPr>
          <a:lstStyle/>
          <a:p>
            <a:pPr lvl="0" algn="ctr"/>
            <a:r>
              <a:rPr lang="en-US" sz="2500" dirty="0">
                <a:latin typeface="Avenir Light" panose="020B0402020203020204" pitchFamily="34" charset="77"/>
              </a:rPr>
              <a:t>The f-threshold fault model fails to captures reality</a:t>
            </a:r>
          </a:p>
        </p:txBody>
      </p:sp>
      <p:sp>
        <p:nvSpPr>
          <p:cNvPr id="16" name="Oval 15">
            <a:extLst>
              <a:ext uri="{FF2B5EF4-FFF2-40B4-BE49-F238E27FC236}">
                <a16:creationId xmlns:a16="http://schemas.microsoft.com/office/drawing/2014/main" id="{00D4AA4B-FF60-9DAC-4502-1EF8BCF02B5E}"/>
              </a:ext>
            </a:extLst>
          </p:cNvPr>
          <p:cNvSpPr/>
          <p:nvPr/>
        </p:nvSpPr>
        <p:spPr>
          <a:xfrm>
            <a:off x="2580784" y="1826508"/>
            <a:ext cx="1209216" cy="1209216"/>
          </a:xfrm>
          <a:prstGeom prst="ellipse">
            <a:avLst/>
          </a:prstGeom>
          <a:blipFill>
            <a:blip r:embed="rId8">
              <a:extLst>
                <a:ext uri="{96DAC541-7B7A-43D3-8B79-37D633B846F1}">
                  <asvg:svgBlip xmlns:asvg="http://schemas.microsoft.com/office/drawing/2016/SVG/main" r:embed="rId9"/>
                </a:ext>
              </a:extLst>
            </a:blip>
            <a:srcRect/>
            <a:stretch>
              <a:fillRect/>
            </a:stretch>
          </a:blipFill>
          <a:ln>
            <a:solidFill>
              <a:schemeClr val="accent5"/>
            </a:solid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US" sz="2500">
              <a:latin typeface="Avenir Light" panose="020B0402020203020204" pitchFamily="34" charset="77"/>
            </a:endParaRPr>
          </a:p>
        </p:txBody>
      </p:sp>
    </p:spTree>
    <p:custDataLst>
      <p:tags r:id="rId1"/>
    </p:custDataLst>
    <p:extLst>
      <p:ext uri="{BB962C8B-B14F-4D97-AF65-F5344CB8AC3E}">
        <p14:creationId xmlns:p14="http://schemas.microsoft.com/office/powerpoint/2010/main" val="660273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5"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5BE44-14D9-1DDC-8E48-BBE94E02562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F1EA02B-C067-2769-B9E3-663C88725F51}"/>
                  </a:ext>
                </a:extLst>
              </p:cNvPr>
              <p:cNvSpPr>
                <a:spLocks noGrp="1"/>
              </p:cNvSpPr>
              <p:nvPr>
                <p:ph type="title"/>
              </p:nvPr>
            </p:nvSpPr>
            <p:spPr/>
            <p:txBody>
              <a:bodyPr>
                <a:normAutofit/>
              </a:bodyPr>
              <a:lstStyle/>
              <a:p>
                <a14:m>
                  <m:oMath xmlns:m="http://schemas.openxmlformats.org/officeDocument/2006/math">
                    <m:r>
                      <m:rPr>
                        <m:sty m:val="p"/>
                      </m:rPr>
                      <a:rPr lang="en-US" sz="3600" b="0" i="0" dirty="0" smtClean="0">
                        <a:solidFill>
                          <a:srgbClr val="002060"/>
                        </a:solidFill>
                        <a:latin typeface="Cambria Math" panose="02040503050406030204" pitchFamily="18" charset="0"/>
                      </a:rPr>
                      <m:t>f</m:t>
                    </m:r>
                  </m:oMath>
                </a14:m>
                <a:r>
                  <a:rPr lang="en-US" sz="3600">
                    <a:solidFill>
                      <a:srgbClr val="002060"/>
                    </a:solidFill>
                    <a:latin typeface="Avenir Light" panose="020B0402020203020204" pitchFamily="34" charset="77"/>
                  </a:rPr>
                  <a:t>-Threshold Fault Model Fails to Capture Reality</a:t>
                </a:r>
                <a:endParaRPr lang="en-US" sz="3600">
                  <a:latin typeface="Avenir Light" panose="020B0402020203020204" pitchFamily="34" charset="77"/>
                </a:endParaRPr>
              </a:p>
            </p:txBody>
          </p:sp>
        </mc:Choice>
        <mc:Fallback xmlns="">
          <p:sp>
            <p:nvSpPr>
              <p:cNvPr id="2" name="Title 1">
                <a:extLst>
                  <a:ext uri="{FF2B5EF4-FFF2-40B4-BE49-F238E27FC236}">
                    <a16:creationId xmlns:a16="http://schemas.microsoft.com/office/drawing/2014/main" id="{4F1EA02B-C067-2769-B9E3-663C88725F51}"/>
                  </a:ext>
                </a:extLst>
              </p:cNvPr>
              <p:cNvSpPr>
                <a:spLocks noGrp="1" noRot="1" noChangeAspect="1" noMove="1" noResize="1" noEditPoints="1" noAdjustHandles="1" noChangeArrowheads="1" noChangeShapeType="1" noTextEdit="1"/>
              </p:cNvSpPr>
              <p:nvPr>
                <p:ph type="title"/>
              </p:nvPr>
            </p:nvSpPr>
            <p:spPr>
              <a:blipFill>
                <a:blip r:embed="rId5"/>
                <a:stretch>
                  <a:fillRect l="-724"/>
                </a:stretch>
              </a:blipFill>
            </p:spPr>
            <p:txBody>
              <a:bodyPr/>
              <a:lstStyle/>
              <a:p>
                <a:r>
                  <a:rPr lang="en-US">
                    <a:noFill/>
                  </a:rPr>
                  <a:t> </a:t>
                </a:r>
              </a:p>
            </p:txBody>
          </p:sp>
        </mc:Fallback>
      </mc:AlternateContent>
      <p:sp>
        <p:nvSpPr>
          <p:cNvPr id="3" name="Text Placeholder 2">
            <a:extLst>
              <a:ext uri="{FF2B5EF4-FFF2-40B4-BE49-F238E27FC236}">
                <a16:creationId xmlns:a16="http://schemas.microsoft.com/office/drawing/2014/main" id="{A29B3896-6519-EAFA-51FA-7B3D3A54AEB9}"/>
              </a:ext>
            </a:extLst>
          </p:cNvPr>
          <p:cNvSpPr>
            <a:spLocks noGrp="1"/>
          </p:cNvSpPr>
          <p:nvPr>
            <p:ph type="body" idx="1"/>
          </p:nvPr>
        </p:nvSpPr>
        <p:spPr>
          <a:solidFill>
            <a:schemeClr val="accent5">
              <a:lumMod val="20000"/>
              <a:lumOff val="80000"/>
            </a:schemeClr>
          </a:solidFill>
          <a:ln w="38100">
            <a:solidFill>
              <a:schemeClr val="bg1"/>
            </a:solidFill>
          </a:ln>
        </p:spPr>
        <p:txBody>
          <a:bodyPr>
            <a:normAutofit/>
          </a:bodyPr>
          <a:lstStyle/>
          <a:p>
            <a:pPr algn="ctr"/>
            <a:r>
              <a:rPr lang="en-US" b="0">
                <a:latin typeface="Avenir Light" panose="020B0402020203020204" pitchFamily="34" charset="77"/>
              </a:rPr>
              <a:t>Nodes are either correct or faulty</a:t>
            </a:r>
          </a:p>
        </p:txBody>
      </p:sp>
      <p:sp>
        <p:nvSpPr>
          <p:cNvPr id="5" name="Text Placeholder 4">
            <a:extLst>
              <a:ext uri="{FF2B5EF4-FFF2-40B4-BE49-F238E27FC236}">
                <a16:creationId xmlns:a16="http://schemas.microsoft.com/office/drawing/2014/main" id="{C188E5C4-2960-0EF2-EA3A-A2956E8349C9}"/>
              </a:ext>
            </a:extLst>
          </p:cNvPr>
          <p:cNvSpPr>
            <a:spLocks noGrp="1"/>
          </p:cNvSpPr>
          <p:nvPr>
            <p:ph type="body" sz="quarter" idx="3"/>
          </p:nvPr>
        </p:nvSpPr>
        <p:spPr>
          <a:solidFill>
            <a:schemeClr val="bg2">
              <a:lumMod val="90000"/>
            </a:schemeClr>
          </a:solidFill>
          <a:ln w="38100">
            <a:solidFill>
              <a:schemeClr val="bg1"/>
            </a:solidFill>
          </a:ln>
        </p:spPr>
        <p:txBody>
          <a:bodyPr/>
          <a:lstStyle/>
          <a:p>
            <a:pPr algn="ctr"/>
            <a:r>
              <a:rPr lang="en-US" b="0">
                <a:latin typeface="Avenir Light" panose="020B0402020203020204" pitchFamily="34" charset="77"/>
              </a:rPr>
              <a:t>All nodes can fail</a:t>
            </a:r>
          </a:p>
        </p:txBody>
      </p:sp>
      <p:sp>
        <p:nvSpPr>
          <p:cNvPr id="7" name="Slide Number Placeholder 6">
            <a:extLst>
              <a:ext uri="{FF2B5EF4-FFF2-40B4-BE49-F238E27FC236}">
                <a16:creationId xmlns:a16="http://schemas.microsoft.com/office/drawing/2014/main" id="{29F98B97-EE50-F65F-EF8A-59E94038F7D6}"/>
              </a:ext>
            </a:extLst>
          </p:cNvPr>
          <p:cNvSpPr>
            <a:spLocks noGrp="1"/>
          </p:cNvSpPr>
          <p:nvPr>
            <p:ph type="sldNum" sz="quarter" idx="12"/>
          </p:nvPr>
        </p:nvSpPr>
        <p:spPr/>
        <p:txBody>
          <a:bodyPr/>
          <a:lstStyle/>
          <a:p>
            <a:fld id="{E759DE4A-BCCB-F845-96F6-7482EC11793A}" type="slidenum">
              <a:rPr lang="en-US" smtClean="0">
                <a:latin typeface="Avenir Light" panose="020B0402020203020204" pitchFamily="34" charset="77"/>
              </a:rPr>
              <a:t>32</a:t>
            </a:fld>
            <a:endParaRPr lang="en-US">
              <a:latin typeface="Avenir Light" panose="020B0402020203020204" pitchFamily="34" charset="77"/>
            </a:endParaRPr>
          </a:p>
        </p:txBody>
      </p:sp>
      <p:sp>
        <p:nvSpPr>
          <p:cNvPr id="9" name="Text Placeholder 2">
            <a:extLst>
              <a:ext uri="{FF2B5EF4-FFF2-40B4-BE49-F238E27FC236}">
                <a16:creationId xmlns:a16="http://schemas.microsoft.com/office/drawing/2014/main" id="{142142E0-D38D-68B5-F921-4A36B11E92AB}"/>
              </a:ext>
            </a:extLst>
          </p:cNvPr>
          <p:cNvSpPr txBox="1">
            <a:spLocks/>
          </p:cNvSpPr>
          <p:nvPr/>
        </p:nvSpPr>
        <p:spPr>
          <a:xfrm>
            <a:off x="836612" y="2478571"/>
            <a:ext cx="5157787" cy="823912"/>
          </a:xfrm>
          <a:prstGeom prst="rect">
            <a:avLst/>
          </a:prstGeom>
          <a:solidFill>
            <a:schemeClr val="accent5">
              <a:lumMod val="20000"/>
              <a:lumOff val="80000"/>
            </a:schemeClr>
          </a:solidFill>
          <a:ln w="38100">
            <a:solidFill>
              <a:schemeClr val="bg1"/>
            </a:solidFill>
          </a:ln>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b="0">
                <a:latin typeface="Avenir Light" panose="020B0402020203020204" pitchFamily="34" charset="77"/>
              </a:rPr>
              <a:t>Faults are uniform</a:t>
            </a:r>
          </a:p>
        </p:txBody>
      </p:sp>
      <p:sp>
        <p:nvSpPr>
          <p:cNvPr id="10" name="Text Placeholder 2">
            <a:extLst>
              <a:ext uri="{FF2B5EF4-FFF2-40B4-BE49-F238E27FC236}">
                <a16:creationId xmlns:a16="http://schemas.microsoft.com/office/drawing/2014/main" id="{CB819A8F-0187-446E-0AD0-439E3570EA43}"/>
              </a:ext>
            </a:extLst>
          </p:cNvPr>
          <p:cNvSpPr txBox="1">
            <a:spLocks/>
          </p:cNvSpPr>
          <p:nvPr/>
        </p:nvSpPr>
        <p:spPr>
          <a:xfrm>
            <a:off x="6194427" y="2505075"/>
            <a:ext cx="5157787"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b="0">
              <a:latin typeface="Avenir Light" panose="020B0402020203020204" pitchFamily="34" charset="77"/>
            </a:endParaRPr>
          </a:p>
        </p:txBody>
      </p:sp>
      <p:grpSp>
        <p:nvGrpSpPr>
          <p:cNvPr id="37" name="Group 36">
            <a:extLst>
              <a:ext uri="{FF2B5EF4-FFF2-40B4-BE49-F238E27FC236}">
                <a16:creationId xmlns:a16="http://schemas.microsoft.com/office/drawing/2014/main" id="{D17C2BCA-F7EB-DD86-C294-C8C4B8BEA98C}"/>
              </a:ext>
            </a:extLst>
          </p:cNvPr>
          <p:cNvGrpSpPr/>
          <p:nvPr/>
        </p:nvGrpSpPr>
        <p:grpSpPr>
          <a:xfrm>
            <a:off x="1509165" y="3555518"/>
            <a:ext cx="3772338" cy="1198899"/>
            <a:chOff x="1509165" y="3555518"/>
            <a:chExt cx="3772338" cy="1198899"/>
          </a:xfrm>
        </p:grpSpPr>
        <p:pic>
          <p:nvPicPr>
            <p:cNvPr id="11" name="Graphic 144">
              <a:extLst>
                <a:ext uri="{FF2B5EF4-FFF2-40B4-BE49-F238E27FC236}">
                  <a16:creationId xmlns:a16="http://schemas.microsoft.com/office/drawing/2014/main" id="{1923F3D9-8BEA-3005-5BCF-4F78B699CB07}"/>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509165" y="3558076"/>
              <a:ext cx="1193784" cy="1193784"/>
            </a:xfrm>
            <a:prstGeom prst="rect">
              <a:avLst/>
            </a:prstGeom>
            <a:ln w="12700">
              <a:miter lim="400000"/>
            </a:ln>
          </p:spPr>
        </p:pic>
        <p:pic>
          <p:nvPicPr>
            <p:cNvPr id="12" name="Graphic 145">
              <a:extLst>
                <a:ext uri="{FF2B5EF4-FFF2-40B4-BE49-F238E27FC236}">
                  <a16:creationId xmlns:a16="http://schemas.microsoft.com/office/drawing/2014/main" id="{509E07AC-F663-61BE-E360-1F79CD92C0FD}"/>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305704" y="3555518"/>
              <a:ext cx="1198899" cy="1198899"/>
            </a:xfrm>
            <a:prstGeom prst="rect">
              <a:avLst/>
            </a:prstGeom>
            <a:ln w="12700">
              <a:miter lim="400000"/>
            </a:ln>
          </p:spPr>
        </p:pic>
        <p:pic>
          <p:nvPicPr>
            <p:cNvPr id="13" name="Graphic 146">
              <a:extLst>
                <a:ext uri="{FF2B5EF4-FFF2-40B4-BE49-F238E27FC236}">
                  <a16:creationId xmlns:a16="http://schemas.microsoft.com/office/drawing/2014/main" id="{1D06832D-3209-1009-FA6E-09A935B44B8C}"/>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087719" y="3558076"/>
              <a:ext cx="1193784" cy="1193784"/>
            </a:xfrm>
            <a:prstGeom prst="rect">
              <a:avLst/>
            </a:prstGeom>
            <a:ln w="12700">
              <a:miter lim="400000"/>
            </a:ln>
          </p:spPr>
        </p:pic>
        <p:sp>
          <p:nvSpPr>
            <p:cNvPr id="14" name="…">
              <a:extLst>
                <a:ext uri="{FF2B5EF4-FFF2-40B4-BE49-F238E27FC236}">
                  <a16:creationId xmlns:a16="http://schemas.microsoft.com/office/drawing/2014/main" id="{8B1E1D74-ED35-03CC-962F-6CE2DCE3E394}"/>
                </a:ext>
              </a:extLst>
            </p:cNvPr>
            <p:cNvSpPr txBox="1"/>
            <p:nvPr/>
          </p:nvSpPr>
          <p:spPr>
            <a:xfrm>
              <a:off x="2671422" y="3717602"/>
              <a:ext cx="662769" cy="89919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lvl1pPr algn="ctr">
                <a:defRPr sz="6400"/>
              </a:lvl1pPr>
            </a:lstStyle>
            <a:p>
              <a:r>
                <a:rPr>
                  <a:latin typeface="Avenir Light" panose="020B0402020203020204" pitchFamily="34" charset="77"/>
                </a:rPr>
                <a:t>…</a:t>
              </a:r>
            </a:p>
          </p:txBody>
        </p:sp>
      </p:grpSp>
      <p:sp>
        <p:nvSpPr>
          <p:cNvPr id="21" name="Text Placeholder 2">
            <a:extLst>
              <a:ext uri="{FF2B5EF4-FFF2-40B4-BE49-F238E27FC236}">
                <a16:creationId xmlns:a16="http://schemas.microsoft.com/office/drawing/2014/main" id="{2B3A7210-ED76-58D3-AF75-C7D723D11A6F}"/>
              </a:ext>
            </a:extLst>
          </p:cNvPr>
          <p:cNvSpPr txBox="1">
            <a:spLocks/>
          </p:cNvSpPr>
          <p:nvPr/>
        </p:nvSpPr>
        <p:spPr>
          <a:xfrm>
            <a:off x="6169024" y="2453787"/>
            <a:ext cx="5183188" cy="842472"/>
          </a:xfrm>
          <a:prstGeom prst="rect">
            <a:avLst/>
          </a:prstGeom>
          <a:solidFill>
            <a:schemeClr val="bg2">
              <a:lumMod val="90000"/>
            </a:schemeClr>
          </a:solidFill>
          <a:ln w="38100">
            <a:solidFill>
              <a:schemeClr val="bg1"/>
            </a:solidFill>
          </a:ln>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b="0">
                <a:latin typeface="Avenir Light" panose="020B0402020203020204" pitchFamily="34" charset="77"/>
              </a:rPr>
              <a:t>Some nodes are more likely to fail</a:t>
            </a:r>
          </a:p>
        </p:txBody>
      </p:sp>
      <p:grpSp>
        <p:nvGrpSpPr>
          <p:cNvPr id="19" name="Group 18">
            <a:extLst>
              <a:ext uri="{FF2B5EF4-FFF2-40B4-BE49-F238E27FC236}">
                <a16:creationId xmlns:a16="http://schemas.microsoft.com/office/drawing/2014/main" id="{DA420C9A-6216-C37D-B9C5-81CAF8A3DF6F}"/>
              </a:ext>
            </a:extLst>
          </p:cNvPr>
          <p:cNvGrpSpPr/>
          <p:nvPr/>
        </p:nvGrpSpPr>
        <p:grpSpPr>
          <a:xfrm>
            <a:off x="6910497" y="3517420"/>
            <a:ext cx="3772338" cy="1205378"/>
            <a:chOff x="6910497" y="3517420"/>
            <a:chExt cx="3772338" cy="1205378"/>
          </a:xfrm>
        </p:grpSpPr>
        <p:pic>
          <p:nvPicPr>
            <p:cNvPr id="15" name="Graphic 144">
              <a:extLst>
                <a:ext uri="{FF2B5EF4-FFF2-40B4-BE49-F238E27FC236}">
                  <a16:creationId xmlns:a16="http://schemas.microsoft.com/office/drawing/2014/main" id="{27837037-B146-EA45-E3C7-7EFEFA7E227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910497" y="3519978"/>
              <a:ext cx="1193784" cy="1193784"/>
            </a:xfrm>
            <a:prstGeom prst="rect">
              <a:avLst/>
            </a:prstGeom>
            <a:ln w="12700">
              <a:miter lim="400000"/>
            </a:ln>
          </p:spPr>
        </p:pic>
        <p:pic>
          <p:nvPicPr>
            <p:cNvPr id="16" name="Graphic 145">
              <a:extLst>
                <a:ext uri="{FF2B5EF4-FFF2-40B4-BE49-F238E27FC236}">
                  <a16:creationId xmlns:a16="http://schemas.microsoft.com/office/drawing/2014/main" id="{47286D2E-4523-118D-2FE7-606ECC0425AC}"/>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8707036" y="3517420"/>
              <a:ext cx="1198899" cy="1198899"/>
            </a:xfrm>
            <a:prstGeom prst="rect">
              <a:avLst/>
            </a:prstGeom>
            <a:ln w="12700">
              <a:miter lim="400000"/>
            </a:ln>
          </p:spPr>
        </p:pic>
        <p:sp>
          <p:nvSpPr>
            <p:cNvPr id="17" name="…">
              <a:extLst>
                <a:ext uri="{FF2B5EF4-FFF2-40B4-BE49-F238E27FC236}">
                  <a16:creationId xmlns:a16="http://schemas.microsoft.com/office/drawing/2014/main" id="{C3D47160-373C-4C67-A278-D430968E396C}"/>
                </a:ext>
              </a:extLst>
            </p:cNvPr>
            <p:cNvSpPr txBox="1"/>
            <p:nvPr/>
          </p:nvSpPr>
          <p:spPr>
            <a:xfrm>
              <a:off x="8072754" y="3679504"/>
              <a:ext cx="662769" cy="89919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lvl1pPr algn="ctr">
                <a:defRPr sz="6400"/>
              </a:lvl1pPr>
            </a:lstStyle>
            <a:p>
              <a:r>
                <a:rPr>
                  <a:latin typeface="Avenir Light" panose="020B0402020203020204" pitchFamily="34" charset="77"/>
                </a:rPr>
                <a:t>…</a:t>
              </a:r>
            </a:p>
          </p:txBody>
        </p:sp>
        <p:pic>
          <p:nvPicPr>
            <p:cNvPr id="18" name="Graphic 146">
              <a:extLst>
                <a:ext uri="{FF2B5EF4-FFF2-40B4-BE49-F238E27FC236}">
                  <a16:creationId xmlns:a16="http://schemas.microsoft.com/office/drawing/2014/main" id="{BC1B3B4A-0D88-A85C-6521-49ED9880831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9489051" y="3529014"/>
              <a:ext cx="1193784" cy="1193784"/>
            </a:xfrm>
            <a:prstGeom prst="rect">
              <a:avLst/>
            </a:prstGeom>
            <a:ln w="12700">
              <a:miter lim="400000"/>
            </a:ln>
          </p:spPr>
        </p:pic>
      </p:grpSp>
      <p:grpSp>
        <p:nvGrpSpPr>
          <p:cNvPr id="28" name="Group 27">
            <a:extLst>
              <a:ext uri="{FF2B5EF4-FFF2-40B4-BE49-F238E27FC236}">
                <a16:creationId xmlns:a16="http://schemas.microsoft.com/office/drawing/2014/main" id="{404D37F5-30BD-9D05-C31C-2DBD3AB6E7AE}"/>
              </a:ext>
            </a:extLst>
          </p:cNvPr>
          <p:cNvGrpSpPr/>
          <p:nvPr/>
        </p:nvGrpSpPr>
        <p:grpSpPr>
          <a:xfrm>
            <a:off x="6910497" y="3511792"/>
            <a:ext cx="3772338" cy="1201970"/>
            <a:chOff x="6844041" y="3540853"/>
            <a:chExt cx="3772338" cy="1201970"/>
          </a:xfrm>
        </p:grpSpPr>
        <p:sp>
          <p:nvSpPr>
            <p:cNvPr id="29" name="…">
              <a:extLst>
                <a:ext uri="{FF2B5EF4-FFF2-40B4-BE49-F238E27FC236}">
                  <a16:creationId xmlns:a16="http://schemas.microsoft.com/office/drawing/2014/main" id="{109CFD12-4326-F798-70FF-B4DE853D2C78}"/>
                </a:ext>
              </a:extLst>
            </p:cNvPr>
            <p:cNvSpPr txBox="1"/>
            <p:nvPr/>
          </p:nvSpPr>
          <p:spPr>
            <a:xfrm>
              <a:off x="7907222" y="3708532"/>
              <a:ext cx="871843" cy="899190"/>
            </a:xfrm>
            <a:prstGeom prst="rect">
              <a:avLst/>
            </a:prstGeom>
            <a:no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lstStyle>
              <a:lvl1pPr algn="ctr">
                <a:defRPr sz="6400"/>
              </a:lvl1pPr>
            </a:lstStyle>
            <a:p>
              <a:r>
                <a:rPr>
                  <a:latin typeface="Avenir Light" panose="020B0402020203020204" pitchFamily="34" charset="77"/>
                </a:rPr>
                <a:t>…</a:t>
              </a:r>
            </a:p>
          </p:txBody>
        </p:sp>
        <p:pic>
          <p:nvPicPr>
            <p:cNvPr id="30" name="Graphic 146">
              <a:extLst>
                <a:ext uri="{FF2B5EF4-FFF2-40B4-BE49-F238E27FC236}">
                  <a16:creationId xmlns:a16="http://schemas.microsoft.com/office/drawing/2014/main" id="{48449A57-DB10-866F-6FFD-C6E3D9CBBBCA}"/>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9422595" y="3540853"/>
              <a:ext cx="1193784" cy="1193784"/>
            </a:xfrm>
            <a:prstGeom prst="rect">
              <a:avLst/>
            </a:prstGeom>
            <a:ln w="12700">
              <a:miter lim="400000"/>
            </a:ln>
          </p:spPr>
        </p:pic>
        <p:pic>
          <p:nvPicPr>
            <p:cNvPr id="31" name="Graphic 144">
              <a:extLst>
                <a:ext uri="{FF2B5EF4-FFF2-40B4-BE49-F238E27FC236}">
                  <a16:creationId xmlns:a16="http://schemas.microsoft.com/office/drawing/2014/main" id="{7AE211AE-8F5E-ED42-5829-2926F3030A9B}"/>
                </a:ext>
              </a:extLst>
            </p:cNvPr>
            <p:cNvPicPr>
              <a:picLocks noChangeAspect="1"/>
            </p:cNvPicPr>
            <p:nvPr/>
          </p:nvPicPr>
          <p:blipFill>
            <a:blip r:embed="rId12">
              <a:alphaModFix/>
              <a:extLst>
                <a:ext uri="{96DAC541-7B7A-43D3-8B79-37D633B846F1}">
                  <asvg:svgBlip xmlns:asvg="http://schemas.microsoft.com/office/drawing/2016/SVG/main" r:embed="rId13"/>
                </a:ext>
              </a:extLst>
            </a:blip>
            <a:srcRect/>
            <a:stretch/>
          </p:blipFill>
          <p:spPr>
            <a:xfrm>
              <a:off x="6844041" y="3546482"/>
              <a:ext cx="1193784" cy="1193784"/>
            </a:xfrm>
            <a:prstGeom prst="rect">
              <a:avLst/>
            </a:prstGeom>
            <a:ln w="12700">
              <a:miter lim="400000"/>
            </a:ln>
          </p:spPr>
        </p:pic>
        <p:pic>
          <p:nvPicPr>
            <p:cNvPr id="32" name="Graphic 145">
              <a:extLst>
                <a:ext uri="{FF2B5EF4-FFF2-40B4-BE49-F238E27FC236}">
                  <a16:creationId xmlns:a16="http://schemas.microsoft.com/office/drawing/2014/main" id="{52F1E1FC-662C-F5CC-C355-397F3312B0EA}"/>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8640580" y="3543924"/>
              <a:ext cx="1198899" cy="1198899"/>
            </a:xfrm>
            <a:prstGeom prst="rect">
              <a:avLst/>
            </a:prstGeom>
            <a:ln w="12700">
              <a:miter lim="400000"/>
            </a:ln>
          </p:spPr>
        </p:pic>
      </p:grpSp>
    </p:spTree>
    <p:custDataLst>
      <p:tags r:id="rId1"/>
    </p:custDataLst>
    <p:extLst>
      <p:ext uri="{BB962C8B-B14F-4D97-AF65-F5344CB8AC3E}">
        <p14:creationId xmlns:p14="http://schemas.microsoft.com/office/powerpoint/2010/main" val="112381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5" grpId="0" uiExpand="1" build="p" animBg="1"/>
      <p:bldP spid="9" grpId="0" animBg="1"/>
      <p:bldP spid="21" grpId="0" animBg="1"/>
    </p:bldLst>
  </p:timing>
  <p:extLst>
    <p:ext uri="{6950BFC3-D8DA-4A85-94F7-54DA5524770B}">
      <p188:commentRel xmlns:p188="http://schemas.microsoft.com/office/powerpoint/2018/8/main" r:id="rId4"/>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8B1E8-674C-A453-271F-21F9571E19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36CAB-0F33-F143-181F-680F77588C61}"/>
              </a:ext>
            </a:extLst>
          </p:cNvPr>
          <p:cNvSpPr>
            <a:spLocks noGrp="1"/>
          </p:cNvSpPr>
          <p:nvPr>
            <p:ph type="title"/>
          </p:nvPr>
        </p:nvSpPr>
        <p:spPr/>
        <p:txBody>
          <a:bodyPr/>
          <a:lstStyle/>
          <a:p>
            <a:r>
              <a:rPr lang="en-US" dirty="0">
                <a:latin typeface="Avenir Light" panose="020B0402020203020204" pitchFamily="34" charset="77"/>
              </a:rPr>
              <a:t>(a) Fault rates are not uniform</a:t>
            </a:r>
          </a:p>
        </p:txBody>
      </p:sp>
      <p:sp>
        <p:nvSpPr>
          <p:cNvPr id="7" name="Slide Number Placeholder 6">
            <a:extLst>
              <a:ext uri="{FF2B5EF4-FFF2-40B4-BE49-F238E27FC236}">
                <a16:creationId xmlns:a16="http://schemas.microsoft.com/office/drawing/2014/main" id="{3791B24D-7028-2678-688D-57EC818C52DE}"/>
              </a:ext>
            </a:extLst>
          </p:cNvPr>
          <p:cNvSpPr>
            <a:spLocks noGrp="1"/>
          </p:cNvSpPr>
          <p:nvPr>
            <p:ph type="sldNum" sz="quarter" idx="12"/>
          </p:nvPr>
        </p:nvSpPr>
        <p:spPr/>
        <p:txBody>
          <a:bodyPr/>
          <a:lstStyle/>
          <a:p>
            <a:fld id="{E759DE4A-BCCB-F845-96F6-7482EC11793A}" type="slidenum">
              <a:rPr lang="en-US" smtClean="0">
                <a:latin typeface="Avenir Light" panose="020B0402020203020204" pitchFamily="34" charset="77"/>
              </a:rPr>
              <a:t>33</a:t>
            </a:fld>
            <a:endParaRPr lang="en-US">
              <a:latin typeface="Avenir Light" panose="020B0402020203020204" pitchFamily="34" charset="77"/>
            </a:endParaRPr>
          </a:p>
        </p:txBody>
      </p:sp>
      <p:sp>
        <p:nvSpPr>
          <p:cNvPr id="10" name="Text Placeholder 2">
            <a:extLst>
              <a:ext uri="{FF2B5EF4-FFF2-40B4-BE49-F238E27FC236}">
                <a16:creationId xmlns:a16="http://schemas.microsoft.com/office/drawing/2014/main" id="{264B17CA-3202-6FD5-6968-6E145D794C7D}"/>
              </a:ext>
            </a:extLst>
          </p:cNvPr>
          <p:cNvSpPr txBox="1">
            <a:spLocks/>
          </p:cNvSpPr>
          <p:nvPr/>
        </p:nvSpPr>
        <p:spPr>
          <a:xfrm>
            <a:off x="6194427" y="2505075"/>
            <a:ext cx="5157787"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b="0">
              <a:latin typeface="Avenir Light" panose="020B0402020203020204" pitchFamily="34" charset="77"/>
            </a:endParaRPr>
          </a:p>
        </p:txBody>
      </p:sp>
      <p:sp>
        <p:nvSpPr>
          <p:cNvPr id="3" name="TextBox 2">
            <a:extLst>
              <a:ext uri="{FF2B5EF4-FFF2-40B4-BE49-F238E27FC236}">
                <a16:creationId xmlns:a16="http://schemas.microsoft.com/office/drawing/2014/main" id="{8229BCE0-EC8C-4A26-9F1A-3991CEE14C28}"/>
              </a:ext>
            </a:extLst>
          </p:cNvPr>
          <p:cNvSpPr txBox="1"/>
          <p:nvPr/>
        </p:nvSpPr>
        <p:spPr>
          <a:xfrm>
            <a:off x="838993" y="5494576"/>
            <a:ext cx="10514014" cy="954107"/>
          </a:xfrm>
          <a:prstGeom prst="rect">
            <a:avLst/>
          </a:prstGeom>
          <a:noFill/>
        </p:spPr>
        <p:txBody>
          <a:bodyPr wrap="square">
            <a:spAutoFit/>
          </a:bodyPr>
          <a:lstStyle/>
          <a:p>
            <a:r>
              <a:rPr lang="en-US" sz="1400">
                <a:solidFill>
                  <a:schemeClr val="tx1">
                    <a:lumMod val="50000"/>
                    <a:lumOff val="50000"/>
                  </a:schemeClr>
                </a:solidFill>
                <a:latin typeface="Avenir Book" panose="02000503020000020003" pitchFamily="2" charset="0"/>
              </a:rPr>
              <a:t>[1] </a:t>
            </a:r>
            <a:r>
              <a:rPr lang="en-US" sz="1400">
                <a:solidFill>
                  <a:schemeClr val="tx1">
                    <a:lumMod val="50000"/>
                    <a:lumOff val="50000"/>
                  </a:schemeClr>
                </a:solidFill>
                <a:latin typeface="Avenir Book" panose="02000503020000020003" pitchFamily="2" charset="0"/>
                <a:hlinkClick r:id="rId5">
                  <a:extLst>
                    <a:ext uri="{A12FA001-AC4F-418D-AE19-62706E023703}">
                      <ahyp:hlinkClr xmlns:ahyp="http://schemas.microsoft.com/office/drawing/2018/hyperlinkcolor" val="tx"/>
                    </a:ext>
                  </a:extLst>
                </a:hlinkClick>
              </a:rPr>
              <a:t>https://blocksandfiles.com/2024/05/02/disk-failure-rates-in-data-centres-are-falling-says-backblaze/</a:t>
            </a:r>
            <a:br>
              <a:rPr lang="en-US" sz="1400">
                <a:solidFill>
                  <a:schemeClr val="tx1">
                    <a:lumMod val="50000"/>
                    <a:lumOff val="50000"/>
                  </a:schemeClr>
                </a:solidFill>
                <a:latin typeface="Avenir Book" panose="02000503020000020003" pitchFamily="2" charset="0"/>
              </a:rPr>
            </a:br>
            <a:r>
              <a:rPr lang="en-US" sz="1400">
                <a:solidFill>
                  <a:schemeClr val="tx1">
                    <a:lumMod val="50000"/>
                    <a:lumOff val="50000"/>
                  </a:schemeClr>
                </a:solidFill>
                <a:latin typeface="Avenir Book" panose="02000503020000020003" pitchFamily="2" charset="0"/>
              </a:rPr>
              <a:t>[2] </a:t>
            </a:r>
            <a:r>
              <a:rPr lang="en-US" sz="1400">
                <a:solidFill>
                  <a:schemeClr val="tx1">
                    <a:lumMod val="50000"/>
                    <a:lumOff val="50000"/>
                  </a:schemeClr>
                </a:solidFill>
                <a:latin typeface="Avenir Book" panose="02000503020000020003" pitchFamily="2" charset="0"/>
                <a:hlinkClick r:id="rId6">
                  <a:extLst>
                    <a:ext uri="{A12FA001-AC4F-418D-AE19-62706E023703}">
                      <ahyp:hlinkClr xmlns:ahyp="http://schemas.microsoft.com/office/drawing/2018/hyperlinkcolor" val="tx"/>
                    </a:ext>
                  </a:extLst>
                </a:hlinkClick>
              </a:rPr>
              <a:t>https://www.backblaze.com/blog/backblaze-drive-stats-for-2024/</a:t>
            </a:r>
            <a:endParaRPr lang="en-US" sz="1400">
              <a:solidFill>
                <a:schemeClr val="tx1">
                  <a:lumMod val="50000"/>
                  <a:lumOff val="50000"/>
                </a:schemeClr>
              </a:solidFill>
              <a:latin typeface="Avenir Book" panose="02000503020000020003" pitchFamily="2" charset="0"/>
            </a:endParaRPr>
          </a:p>
          <a:p>
            <a:r>
              <a:rPr lang="en-US" sz="1400">
                <a:solidFill>
                  <a:schemeClr val="tx1">
                    <a:lumMod val="50000"/>
                    <a:lumOff val="50000"/>
                  </a:schemeClr>
                </a:solidFill>
                <a:latin typeface="Avenir Book" panose="02000503020000020003" pitchFamily="2" charset="0"/>
              </a:rPr>
              <a:t>[3] Memory-Harvesting VMs in Cloud Platforms, ASPLOS’22</a:t>
            </a:r>
            <a:br>
              <a:rPr lang="en-US" sz="1400">
                <a:solidFill>
                  <a:schemeClr val="tx1">
                    <a:lumMod val="50000"/>
                    <a:lumOff val="50000"/>
                  </a:schemeClr>
                </a:solidFill>
                <a:latin typeface="Avenir Book" panose="02000503020000020003" pitchFamily="2" charset="0"/>
              </a:rPr>
            </a:br>
            <a:r>
              <a:rPr lang="en-US" sz="1400">
                <a:solidFill>
                  <a:schemeClr val="tx1">
                    <a:lumMod val="50000"/>
                    <a:lumOff val="50000"/>
                  </a:schemeClr>
                </a:solidFill>
                <a:latin typeface="Avenir Book" panose="02000503020000020003" pitchFamily="2" charset="0"/>
              </a:rPr>
              <a:t>[4] Snape: Reliable and Low-Cost Computing with Mixture of Spot and On-Demand VMs, ASPLOS’23</a:t>
            </a:r>
          </a:p>
        </p:txBody>
      </p:sp>
      <p:graphicFrame>
        <p:nvGraphicFramePr>
          <p:cNvPr id="5" name="Table 4">
            <a:extLst>
              <a:ext uri="{FF2B5EF4-FFF2-40B4-BE49-F238E27FC236}">
                <a16:creationId xmlns:a16="http://schemas.microsoft.com/office/drawing/2014/main" id="{21F14B41-9FFA-E57E-554D-8E34A5EF9CA3}"/>
              </a:ext>
            </a:extLst>
          </p:cNvPr>
          <p:cNvGraphicFramePr>
            <a:graphicFrameLocks noGrp="1"/>
          </p:cNvGraphicFramePr>
          <p:nvPr/>
        </p:nvGraphicFramePr>
        <p:xfrm>
          <a:off x="838201" y="2118593"/>
          <a:ext cx="4101548" cy="1371600"/>
        </p:xfrm>
        <a:graphic>
          <a:graphicData uri="http://schemas.openxmlformats.org/drawingml/2006/table">
            <a:tbl>
              <a:tblPr firstRow="1" bandRow="1">
                <a:tableStyleId>{7DF18680-E054-41AD-8BC1-D1AEF772440D}</a:tableStyleId>
              </a:tblPr>
              <a:tblGrid>
                <a:gridCol w="1527312">
                  <a:extLst>
                    <a:ext uri="{9D8B030D-6E8A-4147-A177-3AD203B41FA5}">
                      <a16:colId xmlns:a16="http://schemas.microsoft.com/office/drawing/2014/main" val="3861345986"/>
                    </a:ext>
                  </a:extLst>
                </a:gridCol>
                <a:gridCol w="1461052">
                  <a:extLst>
                    <a:ext uri="{9D8B030D-6E8A-4147-A177-3AD203B41FA5}">
                      <a16:colId xmlns:a16="http://schemas.microsoft.com/office/drawing/2014/main" val="110543646"/>
                    </a:ext>
                  </a:extLst>
                </a:gridCol>
                <a:gridCol w="1113184">
                  <a:extLst>
                    <a:ext uri="{9D8B030D-6E8A-4147-A177-3AD203B41FA5}">
                      <a16:colId xmlns:a16="http://schemas.microsoft.com/office/drawing/2014/main" val="1129764265"/>
                    </a:ext>
                  </a:extLst>
                </a:gridCol>
              </a:tblGrid>
              <a:tr h="618596">
                <a:tc>
                  <a:txBody>
                    <a:bodyPr/>
                    <a:lstStyle/>
                    <a:p>
                      <a:pPr algn="ctr"/>
                      <a:r>
                        <a:rPr lang="en-US" b="0" i="0" dirty="0">
                          <a:latin typeface="Avenir Light" panose="020B0402020203020204" pitchFamily="34" charset="77"/>
                        </a:rPr>
                        <a:t>Temperature</a:t>
                      </a:r>
                    </a:p>
                  </a:txBody>
                  <a:tcPr anchor="ctr"/>
                </a:tc>
                <a:tc>
                  <a:txBody>
                    <a:bodyPr/>
                    <a:lstStyle/>
                    <a:p>
                      <a:pPr algn="ctr"/>
                      <a:r>
                        <a:rPr lang="en-US" b="0" i="0">
                          <a:latin typeface="Avenir Light" panose="020B0402020203020204" pitchFamily="34" charset="77"/>
                        </a:rPr>
                        <a:t>Failure Rate AFR</a:t>
                      </a:r>
                    </a:p>
                  </a:txBody>
                  <a:tcPr anchor="ctr"/>
                </a:tc>
                <a:tc>
                  <a:txBody>
                    <a:bodyPr/>
                    <a:lstStyle/>
                    <a:p>
                      <a:pPr algn="ctr"/>
                      <a:r>
                        <a:rPr lang="en-US" b="0" i="0">
                          <a:latin typeface="Avenir Light" panose="020B0402020203020204" pitchFamily="34" charset="77"/>
                        </a:rPr>
                        <a:t>Increase</a:t>
                      </a:r>
                    </a:p>
                  </a:txBody>
                  <a:tcPr anchor="ctr"/>
                </a:tc>
                <a:extLst>
                  <a:ext uri="{0D108BD9-81ED-4DB2-BD59-A6C34878D82A}">
                    <a16:rowId xmlns:a16="http://schemas.microsoft.com/office/drawing/2014/main" val="4103330608"/>
                  </a:ext>
                </a:extLst>
              </a:tr>
              <a:tr h="3534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dirty="0">
                          <a:latin typeface="Avenir Light" panose="020B0402020203020204" pitchFamily="34" charset="77"/>
                        </a:rPr>
                        <a:t>59°F</a:t>
                      </a:r>
                    </a:p>
                  </a:txBody>
                  <a:tcPr/>
                </a:tc>
                <a:tc>
                  <a:txBody>
                    <a:bodyPr/>
                    <a:lstStyle/>
                    <a:p>
                      <a:pPr algn="ctr"/>
                      <a:r>
                        <a:rPr lang="en-US" b="0" i="0">
                          <a:latin typeface="Avenir Light" panose="020B0402020203020204" pitchFamily="34" charset="77"/>
                        </a:rPr>
                        <a:t>2.1%</a:t>
                      </a:r>
                    </a:p>
                  </a:txBody>
                  <a:tcPr/>
                </a:tc>
                <a:tc>
                  <a:txBody>
                    <a:bodyPr/>
                    <a:lstStyle/>
                    <a:p>
                      <a:pPr algn="ctr"/>
                      <a:r>
                        <a:rPr lang="en-US" b="0" i="0">
                          <a:latin typeface="Avenir Light" panose="020B0402020203020204" pitchFamily="34" charset="77"/>
                        </a:rPr>
                        <a:t>1x</a:t>
                      </a:r>
                    </a:p>
                  </a:txBody>
                  <a:tcPr/>
                </a:tc>
                <a:extLst>
                  <a:ext uri="{0D108BD9-81ED-4DB2-BD59-A6C34878D82A}">
                    <a16:rowId xmlns:a16="http://schemas.microsoft.com/office/drawing/2014/main" val="695159419"/>
                  </a:ext>
                </a:extLst>
              </a:tr>
              <a:tr h="353483">
                <a:tc>
                  <a:txBody>
                    <a:bodyPr/>
                    <a:lstStyle/>
                    <a:p>
                      <a:pPr algn="ctr"/>
                      <a:r>
                        <a:rPr lang="en-US" b="0" i="0">
                          <a:latin typeface="Avenir Light" panose="020B0402020203020204" pitchFamily="34" charset="77"/>
                        </a:rPr>
                        <a:t>90.5°F</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5.1 – 6.8%</a:t>
                      </a:r>
                    </a:p>
                  </a:txBody>
                  <a:tcPr/>
                </a:tc>
                <a:tc>
                  <a:txBody>
                    <a:bodyPr/>
                    <a:lstStyle/>
                    <a:p>
                      <a:pPr algn="ctr"/>
                      <a:r>
                        <a:rPr lang="en-US" b="1" i="0" dirty="0">
                          <a:latin typeface="Avenir Light" panose="020B0402020203020204" pitchFamily="34" charset="77"/>
                        </a:rPr>
                        <a:t>3x</a:t>
                      </a:r>
                    </a:p>
                  </a:txBody>
                  <a:tcPr/>
                </a:tc>
                <a:extLst>
                  <a:ext uri="{0D108BD9-81ED-4DB2-BD59-A6C34878D82A}">
                    <a16:rowId xmlns:a16="http://schemas.microsoft.com/office/drawing/2014/main" val="735892351"/>
                  </a:ext>
                </a:extLst>
              </a:tr>
            </a:tbl>
          </a:graphicData>
        </a:graphic>
      </p:graphicFrame>
      <p:graphicFrame>
        <p:nvGraphicFramePr>
          <p:cNvPr id="9" name="Table 8">
            <a:extLst>
              <a:ext uri="{FF2B5EF4-FFF2-40B4-BE49-F238E27FC236}">
                <a16:creationId xmlns:a16="http://schemas.microsoft.com/office/drawing/2014/main" id="{5C75F16F-C7A4-94D1-996A-98E4BFDDA619}"/>
              </a:ext>
            </a:extLst>
          </p:cNvPr>
          <p:cNvGraphicFramePr>
            <a:graphicFrameLocks noGrp="1"/>
          </p:cNvGraphicFramePr>
          <p:nvPr/>
        </p:nvGraphicFramePr>
        <p:xfrm>
          <a:off x="5088835" y="2116598"/>
          <a:ext cx="5973418" cy="1748211"/>
        </p:xfrm>
        <a:graphic>
          <a:graphicData uri="http://schemas.openxmlformats.org/drawingml/2006/table">
            <a:tbl>
              <a:tblPr firstRow="1" bandRow="1">
                <a:tableStyleId>{7DF18680-E054-41AD-8BC1-D1AEF772440D}</a:tableStyleId>
              </a:tblPr>
              <a:tblGrid>
                <a:gridCol w="1540565">
                  <a:extLst>
                    <a:ext uri="{9D8B030D-6E8A-4147-A177-3AD203B41FA5}">
                      <a16:colId xmlns:a16="http://schemas.microsoft.com/office/drawing/2014/main" val="3861345986"/>
                    </a:ext>
                  </a:extLst>
                </a:gridCol>
                <a:gridCol w="1928192">
                  <a:extLst>
                    <a:ext uri="{9D8B030D-6E8A-4147-A177-3AD203B41FA5}">
                      <a16:colId xmlns:a16="http://schemas.microsoft.com/office/drawing/2014/main" val="110543646"/>
                    </a:ext>
                  </a:extLst>
                </a:gridCol>
                <a:gridCol w="1441174">
                  <a:extLst>
                    <a:ext uri="{9D8B030D-6E8A-4147-A177-3AD203B41FA5}">
                      <a16:colId xmlns:a16="http://schemas.microsoft.com/office/drawing/2014/main" val="1129764265"/>
                    </a:ext>
                  </a:extLst>
                </a:gridCol>
                <a:gridCol w="1063487">
                  <a:extLst>
                    <a:ext uri="{9D8B030D-6E8A-4147-A177-3AD203B41FA5}">
                      <a16:colId xmlns:a16="http://schemas.microsoft.com/office/drawing/2014/main" val="2637338860"/>
                    </a:ext>
                  </a:extLst>
                </a:gridCol>
              </a:tblGrid>
              <a:tr h="631548">
                <a:tc>
                  <a:txBody>
                    <a:bodyPr/>
                    <a:lstStyle/>
                    <a:p>
                      <a:pPr algn="ctr"/>
                      <a:r>
                        <a:rPr lang="en-US" b="0" i="0" dirty="0">
                          <a:latin typeface="Avenir Light" panose="020B0402020203020204" pitchFamily="34" charset="77"/>
                        </a:rPr>
                        <a:t>Manufacturer</a:t>
                      </a:r>
                    </a:p>
                  </a:txBody>
                  <a:tcPr anchor="ctr"/>
                </a:tc>
                <a:tc>
                  <a:txBody>
                    <a:bodyPr/>
                    <a:lstStyle/>
                    <a:p>
                      <a:pPr algn="ctr"/>
                      <a:r>
                        <a:rPr lang="en-US" b="0" i="0" dirty="0">
                          <a:latin typeface="Avenir Light" panose="020B0402020203020204" pitchFamily="34" charset="77"/>
                        </a:rPr>
                        <a:t>Model</a:t>
                      </a:r>
                    </a:p>
                  </a:txBody>
                  <a:tcPr anchor="ctr"/>
                </a:tc>
                <a:tc>
                  <a:txBody>
                    <a:bodyPr/>
                    <a:lstStyle/>
                    <a:p>
                      <a:pPr algn="ctr"/>
                      <a:r>
                        <a:rPr lang="en-US" b="0" i="0">
                          <a:latin typeface="Avenir Light" panose="020B0402020203020204" pitchFamily="34" charset="77"/>
                        </a:rPr>
                        <a:t>AFR </a:t>
                      </a:r>
                      <a:br>
                        <a:rPr lang="en-US" b="0" i="0">
                          <a:latin typeface="Avenir Light" panose="020B0402020203020204" pitchFamily="34" charset="77"/>
                        </a:rPr>
                      </a:br>
                      <a:r>
                        <a:rPr lang="en-US" b="0" i="0">
                          <a:latin typeface="Avenir Light" panose="020B0402020203020204" pitchFamily="34" charset="77"/>
                        </a:rPr>
                        <a:t>Q4-2024</a:t>
                      </a:r>
                    </a:p>
                  </a:txBody>
                  <a:tcPr anchor="ctr"/>
                </a:tc>
                <a:tc>
                  <a:txBody>
                    <a:bodyPr/>
                    <a:lstStyle/>
                    <a:p>
                      <a:pPr algn="ctr"/>
                      <a:r>
                        <a:rPr lang="en-US" b="0" i="0">
                          <a:latin typeface="Avenir Light" panose="020B0402020203020204" pitchFamily="34" charset="77"/>
                        </a:rPr>
                        <a:t>Increase</a:t>
                      </a:r>
                    </a:p>
                  </a:txBody>
                  <a:tcPr anchor="ctr"/>
                </a:tc>
                <a:extLst>
                  <a:ext uri="{0D108BD9-81ED-4DB2-BD59-A6C34878D82A}">
                    <a16:rowId xmlns:a16="http://schemas.microsoft.com/office/drawing/2014/main" val="4103330608"/>
                  </a:ext>
                </a:extLst>
              </a:tr>
              <a:tr h="3693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Toshiba</a:t>
                      </a:r>
                    </a:p>
                  </a:txBody>
                  <a:tcPr/>
                </a:tc>
                <a:tc>
                  <a:txBody>
                    <a:bodyPr/>
                    <a:lstStyle/>
                    <a:p>
                      <a:pPr algn="ctr"/>
                      <a:r>
                        <a:rPr lang="en-US" b="0" i="0">
                          <a:latin typeface="Avenir Light" panose="020B0402020203020204" pitchFamily="34" charset="77"/>
                        </a:rPr>
                        <a:t>MG08ACA16TA</a:t>
                      </a:r>
                    </a:p>
                  </a:txBody>
                  <a:tcPr/>
                </a:tc>
                <a:tc>
                  <a:txBody>
                    <a:bodyPr/>
                    <a:lstStyle/>
                    <a:p>
                      <a:pPr algn="ctr"/>
                      <a:r>
                        <a:rPr lang="en-US" b="0" i="0">
                          <a:latin typeface="Avenir Light" panose="020B0402020203020204" pitchFamily="34" charset="77"/>
                        </a:rPr>
                        <a:t>1.06%</a:t>
                      </a:r>
                    </a:p>
                  </a:txBody>
                  <a:tcPr/>
                </a:tc>
                <a:tc>
                  <a:txBody>
                    <a:bodyPr/>
                    <a:lstStyle/>
                    <a:p>
                      <a:pPr algn="ctr"/>
                      <a:r>
                        <a:rPr lang="en-US" b="0" i="0">
                          <a:latin typeface="Avenir Light" panose="020B0402020203020204" pitchFamily="34" charset="77"/>
                        </a:rPr>
                        <a:t>1x</a:t>
                      </a:r>
                    </a:p>
                  </a:txBody>
                  <a:tcPr/>
                </a:tc>
                <a:extLst>
                  <a:ext uri="{0D108BD9-81ED-4DB2-BD59-A6C34878D82A}">
                    <a16:rowId xmlns:a16="http://schemas.microsoft.com/office/drawing/2014/main" val="695159419"/>
                  </a:ext>
                </a:extLst>
              </a:tr>
              <a:tr h="3693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Seagate</a:t>
                      </a:r>
                    </a:p>
                  </a:txBody>
                  <a:tcPr/>
                </a:tc>
                <a:tc>
                  <a:txBody>
                    <a:bodyPr/>
                    <a:lstStyle/>
                    <a:p>
                      <a:pPr algn="ctr"/>
                      <a:r>
                        <a:rPr lang="en-US" b="0" i="0">
                          <a:latin typeface="Avenir Light" panose="020B0402020203020204" pitchFamily="34" charset="77"/>
                        </a:rPr>
                        <a:t>ST14000NM0138</a:t>
                      </a:r>
                    </a:p>
                  </a:txBody>
                  <a:tcPr/>
                </a:tc>
                <a:tc>
                  <a:txBody>
                    <a:bodyPr/>
                    <a:lstStyle/>
                    <a:p>
                      <a:pPr algn="ctr"/>
                      <a:r>
                        <a:rPr lang="en-US" b="1" i="0">
                          <a:latin typeface="Avenir Light" panose="020B0402020203020204" pitchFamily="34" charset="77"/>
                        </a:rPr>
                        <a:t>5.95%</a:t>
                      </a:r>
                    </a:p>
                  </a:txBody>
                  <a:tcPr/>
                </a:tc>
                <a:tc>
                  <a:txBody>
                    <a:bodyPr/>
                    <a:lstStyle/>
                    <a:p>
                      <a:pPr algn="ctr"/>
                      <a:r>
                        <a:rPr lang="en-US" b="1" i="0">
                          <a:latin typeface="Avenir Light" panose="020B0402020203020204" pitchFamily="34" charset="77"/>
                        </a:rPr>
                        <a:t>6x</a:t>
                      </a:r>
                    </a:p>
                  </a:txBody>
                  <a:tcPr/>
                </a:tc>
                <a:extLst>
                  <a:ext uri="{0D108BD9-81ED-4DB2-BD59-A6C34878D82A}">
                    <a16:rowId xmlns:a16="http://schemas.microsoft.com/office/drawing/2014/main" val="2972946013"/>
                  </a:ext>
                </a:extLst>
              </a:tr>
              <a:tr h="369377">
                <a:tc>
                  <a:txBody>
                    <a:bodyPr/>
                    <a:lstStyle/>
                    <a:p>
                      <a:pPr algn="ctr"/>
                      <a:r>
                        <a:rPr lang="en-US" b="0" i="0">
                          <a:latin typeface="Avenir Light" panose="020B0402020203020204" pitchFamily="34" charset="77"/>
                        </a:rPr>
                        <a:t>Seagate</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ST14000NM000J</a:t>
                      </a:r>
                    </a:p>
                  </a:txBody>
                  <a:tcPr/>
                </a:tc>
                <a:tc>
                  <a:txBody>
                    <a:bodyPr/>
                    <a:lstStyle/>
                    <a:p>
                      <a:pPr algn="ctr"/>
                      <a:r>
                        <a:rPr lang="en-US" b="1" i="0">
                          <a:latin typeface="Avenir Light" panose="020B0402020203020204" pitchFamily="34" charset="77"/>
                        </a:rPr>
                        <a:t>0.00%</a:t>
                      </a:r>
                    </a:p>
                  </a:txBody>
                  <a:tcPr/>
                </a:tc>
                <a:tc>
                  <a:txBody>
                    <a:bodyPr/>
                    <a:lstStyle/>
                    <a:p>
                      <a:pPr algn="ctr"/>
                      <a:r>
                        <a:rPr lang="en-US" b="1" i="0" dirty="0">
                          <a:latin typeface="Avenir Light" panose="020B0402020203020204" pitchFamily="34" charset="77"/>
                        </a:rPr>
                        <a:t>0x</a:t>
                      </a:r>
                    </a:p>
                  </a:txBody>
                  <a:tcPr/>
                </a:tc>
                <a:extLst>
                  <a:ext uri="{0D108BD9-81ED-4DB2-BD59-A6C34878D82A}">
                    <a16:rowId xmlns:a16="http://schemas.microsoft.com/office/drawing/2014/main" val="3489097228"/>
                  </a:ext>
                </a:extLst>
              </a:tr>
            </a:tbl>
          </a:graphicData>
        </a:graphic>
      </p:graphicFrame>
      <p:graphicFrame>
        <p:nvGraphicFramePr>
          <p:cNvPr id="23" name="Table 22">
            <a:extLst>
              <a:ext uri="{FF2B5EF4-FFF2-40B4-BE49-F238E27FC236}">
                <a16:creationId xmlns:a16="http://schemas.microsoft.com/office/drawing/2014/main" id="{5CAA41BE-0C4C-D1B9-E045-AD6AD1A0D27B}"/>
              </a:ext>
            </a:extLst>
          </p:cNvPr>
          <p:cNvGraphicFramePr>
            <a:graphicFrameLocks noGrp="1"/>
          </p:cNvGraphicFramePr>
          <p:nvPr/>
        </p:nvGraphicFramePr>
        <p:xfrm>
          <a:off x="838201" y="3980330"/>
          <a:ext cx="4101548" cy="1371600"/>
        </p:xfrm>
        <a:graphic>
          <a:graphicData uri="http://schemas.openxmlformats.org/drawingml/2006/table">
            <a:tbl>
              <a:tblPr firstRow="1" bandRow="1">
                <a:tableStyleId>{7DF18680-E054-41AD-8BC1-D1AEF772440D}</a:tableStyleId>
              </a:tblPr>
              <a:tblGrid>
                <a:gridCol w="1584689">
                  <a:extLst>
                    <a:ext uri="{9D8B030D-6E8A-4147-A177-3AD203B41FA5}">
                      <a16:colId xmlns:a16="http://schemas.microsoft.com/office/drawing/2014/main" val="3861345986"/>
                    </a:ext>
                  </a:extLst>
                </a:gridCol>
                <a:gridCol w="1478154">
                  <a:extLst>
                    <a:ext uri="{9D8B030D-6E8A-4147-A177-3AD203B41FA5}">
                      <a16:colId xmlns:a16="http://schemas.microsoft.com/office/drawing/2014/main" val="110543646"/>
                    </a:ext>
                  </a:extLst>
                </a:gridCol>
                <a:gridCol w="1038705">
                  <a:extLst>
                    <a:ext uri="{9D8B030D-6E8A-4147-A177-3AD203B41FA5}">
                      <a16:colId xmlns:a16="http://schemas.microsoft.com/office/drawing/2014/main" val="3965940575"/>
                    </a:ext>
                  </a:extLst>
                </a:gridCol>
              </a:tblGrid>
              <a:tr h="618596">
                <a:tc>
                  <a:txBody>
                    <a:bodyPr/>
                    <a:lstStyle/>
                    <a:p>
                      <a:pPr algn="ctr"/>
                      <a:r>
                        <a:rPr lang="en-US" b="0" i="0">
                          <a:latin typeface="Avenir Light" panose="020B0402020203020204" pitchFamily="34" charset="77"/>
                        </a:rPr>
                        <a:t>Timeline</a:t>
                      </a:r>
                    </a:p>
                  </a:txBody>
                  <a:tcPr anchor="ctr"/>
                </a:tc>
                <a:tc>
                  <a:txBody>
                    <a:bodyPr/>
                    <a:lstStyle/>
                    <a:p>
                      <a:pPr algn="ctr"/>
                      <a:r>
                        <a:rPr lang="en-US" b="0" i="0" dirty="0" err="1">
                          <a:latin typeface="Avenir Light" panose="020B0402020203020204" pitchFamily="34" charset="77"/>
                        </a:rPr>
                        <a:t>SpotVM</a:t>
                      </a:r>
                      <a:r>
                        <a:rPr lang="en-US" b="0" i="0" dirty="0">
                          <a:latin typeface="Avenir Light" panose="020B0402020203020204" pitchFamily="34" charset="77"/>
                        </a:rPr>
                        <a:t> Evictions</a:t>
                      </a:r>
                    </a:p>
                  </a:txBody>
                  <a:tcPr anchor="ctr"/>
                </a:tc>
                <a:tc>
                  <a:txBody>
                    <a:bodyPr/>
                    <a:lstStyle/>
                    <a:p>
                      <a:pPr algn="ctr"/>
                      <a:r>
                        <a:rPr lang="en-US" b="0" i="0">
                          <a:latin typeface="Avenir Light" panose="020B0402020203020204" pitchFamily="34" charset="77"/>
                        </a:rPr>
                        <a:t>Increase</a:t>
                      </a:r>
                    </a:p>
                  </a:txBody>
                  <a:tcPr anchor="ctr"/>
                </a:tc>
                <a:extLst>
                  <a:ext uri="{0D108BD9-81ED-4DB2-BD59-A6C34878D82A}">
                    <a16:rowId xmlns:a16="http://schemas.microsoft.com/office/drawing/2014/main" val="4103330608"/>
                  </a:ext>
                </a:extLst>
              </a:tr>
              <a:tr h="3534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4pm –  4am </a:t>
                      </a:r>
                    </a:p>
                  </a:txBody>
                  <a:tcPr/>
                </a:tc>
                <a:tc>
                  <a:txBody>
                    <a:bodyPr/>
                    <a:lstStyle/>
                    <a:p>
                      <a:pPr algn="ctr"/>
                      <a:r>
                        <a:rPr lang="en-US" b="0" i="0">
                          <a:latin typeface="Avenir Light" panose="020B0402020203020204" pitchFamily="34" charset="77"/>
                        </a:rPr>
                        <a:t>&lt;5%</a:t>
                      </a:r>
                    </a:p>
                  </a:txBody>
                  <a:tcPr/>
                </a:tc>
                <a:tc>
                  <a:txBody>
                    <a:bodyPr/>
                    <a:lstStyle/>
                    <a:p>
                      <a:pPr algn="ctr"/>
                      <a:r>
                        <a:rPr lang="en-US" b="0" i="0">
                          <a:latin typeface="Avenir Light" panose="020B0402020203020204" pitchFamily="34" charset="77"/>
                        </a:rPr>
                        <a:t>1x</a:t>
                      </a:r>
                    </a:p>
                  </a:txBody>
                  <a:tcPr/>
                </a:tc>
                <a:extLst>
                  <a:ext uri="{0D108BD9-81ED-4DB2-BD59-A6C34878D82A}">
                    <a16:rowId xmlns:a16="http://schemas.microsoft.com/office/drawing/2014/main" val="695159419"/>
                  </a:ext>
                </a:extLst>
              </a:tr>
              <a:tr h="3534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panose="020B0402020203020204" pitchFamily="34" charset="77"/>
                        </a:rPr>
                        <a:t>4am – 12pm</a:t>
                      </a:r>
                    </a:p>
                  </a:txBody>
                  <a:tcPr/>
                </a:tc>
                <a:tc>
                  <a:txBody>
                    <a:bodyPr/>
                    <a:lstStyle/>
                    <a:p>
                      <a:pPr algn="ctr"/>
                      <a:r>
                        <a:rPr lang="en-US" b="0" i="0">
                          <a:latin typeface="Avenir Light" panose="020B0402020203020204" pitchFamily="34" charset="77"/>
                        </a:rPr>
                        <a:t>60%</a:t>
                      </a:r>
                    </a:p>
                  </a:txBody>
                  <a:tcPr/>
                </a:tc>
                <a:tc>
                  <a:txBody>
                    <a:bodyPr/>
                    <a:lstStyle/>
                    <a:p>
                      <a:pPr algn="ctr"/>
                      <a:r>
                        <a:rPr lang="en-US" b="0" i="0" dirty="0">
                          <a:latin typeface="Avenir Light" panose="020B0402020203020204" pitchFamily="34" charset="77"/>
                        </a:rPr>
                        <a:t>30x</a:t>
                      </a:r>
                    </a:p>
                  </a:txBody>
                  <a:tcPr/>
                </a:tc>
                <a:extLst>
                  <a:ext uri="{0D108BD9-81ED-4DB2-BD59-A6C34878D82A}">
                    <a16:rowId xmlns:a16="http://schemas.microsoft.com/office/drawing/2014/main" val="3451989742"/>
                  </a:ext>
                </a:extLst>
              </a:tr>
            </a:tbl>
          </a:graphicData>
        </a:graphic>
      </p:graphicFrame>
      <p:pic>
        <p:nvPicPr>
          <p:cNvPr id="29" name="Picture 28" descr="A close up of black text&#10;&#10;AI-generated content may be incorrect.">
            <a:extLst>
              <a:ext uri="{FF2B5EF4-FFF2-40B4-BE49-F238E27FC236}">
                <a16:creationId xmlns:a16="http://schemas.microsoft.com/office/drawing/2014/main" id="{A94985B2-EF8B-F2F1-3046-707E879457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1431" y="4324361"/>
            <a:ext cx="5580822" cy="804443"/>
          </a:xfrm>
          <a:prstGeom prst="rect">
            <a:avLst/>
          </a:prstGeom>
          <a:ln w="38100">
            <a:solidFill>
              <a:schemeClr val="accent5"/>
            </a:solidFill>
          </a:ln>
        </p:spPr>
      </p:pic>
      <p:pic>
        <p:nvPicPr>
          <p:cNvPr id="12" name="Picture 11" descr="A purple and white rectangular box with text&#10;&#10;AI-generated content may be incorrect.">
            <a:extLst>
              <a:ext uri="{FF2B5EF4-FFF2-40B4-BE49-F238E27FC236}">
                <a16:creationId xmlns:a16="http://schemas.microsoft.com/office/drawing/2014/main" id="{6FA32004-0CEE-823E-FE37-9E0DCABD0714}"/>
              </a:ext>
            </a:extLst>
          </p:cNvPr>
          <p:cNvPicPr>
            <a:picLocks noChangeAspect="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38201" y="2097149"/>
            <a:ext cx="4140200" cy="1511300"/>
          </a:xfrm>
          <a:prstGeom prst="rect">
            <a:avLst/>
          </a:prstGeom>
        </p:spPr>
      </p:pic>
      <p:pic>
        <p:nvPicPr>
          <p:cNvPr id="14" name="Picture 13" descr="A purple and white rectangular box with numbers&#10;&#10;AI-generated content may be incorrect.">
            <a:extLst>
              <a:ext uri="{FF2B5EF4-FFF2-40B4-BE49-F238E27FC236}">
                <a16:creationId xmlns:a16="http://schemas.microsoft.com/office/drawing/2014/main" id="{170986AD-5043-212E-AD69-F318CDCC0156}"/>
              </a:ext>
            </a:extLst>
          </p:cNvPr>
          <p:cNvPicPr>
            <a:picLocks noChangeAspect="1"/>
          </p:cNvPicPr>
          <p:nvPr/>
        </p:nvPicPr>
        <p:blipFill>
          <a:blip r:embed="rId9">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5088835" y="2076173"/>
            <a:ext cx="6019800" cy="1879600"/>
          </a:xfrm>
          <a:prstGeom prst="rect">
            <a:avLst/>
          </a:prstGeom>
        </p:spPr>
      </p:pic>
      <p:pic>
        <p:nvPicPr>
          <p:cNvPr id="16" name="Picture 15" descr="A purple and white box with text&#10;&#10;AI-generated content may be incorrect.">
            <a:extLst>
              <a:ext uri="{FF2B5EF4-FFF2-40B4-BE49-F238E27FC236}">
                <a16:creationId xmlns:a16="http://schemas.microsoft.com/office/drawing/2014/main" id="{22C85AF1-7E81-F900-3A2C-2E6E4D65CB9C}"/>
              </a:ext>
            </a:extLst>
          </p:cNvPr>
          <p:cNvPicPr>
            <a:picLocks noChangeAspect="1"/>
          </p:cNvPicPr>
          <p:nvPr/>
        </p:nvPicPr>
        <p:blipFill>
          <a:blip r:embed="rId10">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818875" y="3954738"/>
            <a:ext cx="4140200" cy="1498600"/>
          </a:xfrm>
          <a:prstGeom prst="rect">
            <a:avLst/>
          </a:prstGeom>
        </p:spPr>
      </p:pic>
      <p:sp>
        <p:nvSpPr>
          <p:cNvPr id="17" name="Rectangle 16">
            <a:extLst>
              <a:ext uri="{FF2B5EF4-FFF2-40B4-BE49-F238E27FC236}">
                <a16:creationId xmlns:a16="http://schemas.microsoft.com/office/drawing/2014/main" id="{05C5D365-88BD-36C1-27FA-33E822ECC8BA}"/>
              </a:ext>
            </a:extLst>
          </p:cNvPr>
          <p:cNvSpPr/>
          <p:nvPr/>
        </p:nvSpPr>
        <p:spPr>
          <a:xfrm>
            <a:off x="3806687" y="1987826"/>
            <a:ext cx="1133062" cy="166977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0A75EC2-2AD1-E093-A476-EAE819BAA741}"/>
              </a:ext>
            </a:extLst>
          </p:cNvPr>
          <p:cNvSpPr/>
          <p:nvPr/>
        </p:nvSpPr>
        <p:spPr>
          <a:xfrm>
            <a:off x="9982200" y="2025296"/>
            <a:ext cx="1080053" cy="193047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12D36-BCFC-FD21-4C83-F14E23D8119E}"/>
              </a:ext>
            </a:extLst>
          </p:cNvPr>
          <p:cNvSpPr/>
          <p:nvPr/>
        </p:nvSpPr>
        <p:spPr>
          <a:xfrm>
            <a:off x="3916017" y="3956298"/>
            <a:ext cx="1023732" cy="1450484"/>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0232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25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25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25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
                                        <p:tgtEl>
                                          <p:spTgt spid="12"/>
                                        </p:tgtEl>
                                      </p:cBhvr>
                                    </p:animEffect>
                                  </p:childTnLst>
                                </p:cTn>
                              </p:par>
                              <p:par>
                                <p:cTn id="22" presetID="10" presetClass="exit" presetSubtype="0" fill="hold" grpId="1" nodeType="withEffect">
                                  <p:stCondLst>
                                    <p:cond delay="0"/>
                                  </p:stCondLst>
                                  <p:childTnLst>
                                    <p:animEffect transition="out" filter="fade">
                                      <p:cBhvr>
                                        <p:cTn id="23" dur="100"/>
                                        <p:tgtEl>
                                          <p:spTgt spid="17"/>
                                        </p:tgtEl>
                                      </p:cBhvr>
                                    </p:animEffect>
                                    <p:set>
                                      <p:cBhvr>
                                        <p:cTn id="24" dur="1" fill="hold">
                                          <p:stCondLst>
                                            <p:cond delay="99"/>
                                          </p:stCondLst>
                                        </p:cTn>
                                        <p:tgtEl>
                                          <p:spTgt spid="17"/>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5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250"/>
                                        <p:tgtEl>
                                          <p:spTgt spid="23"/>
                                        </p:tgtEl>
                                      </p:cBhvr>
                                    </p:animEffect>
                                  </p:childTnLst>
                                </p:cTn>
                              </p:par>
                              <p:par>
                                <p:cTn id="33" presetID="10"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
                                        <p:tgtEl>
                                          <p:spTgt spid="14"/>
                                        </p:tgtEl>
                                      </p:cBhvr>
                                    </p:animEffect>
                                  </p:childTnLst>
                                </p:cTn>
                              </p:par>
                              <p:par>
                                <p:cTn id="36" presetID="10" presetClass="exit" presetSubtype="0" fill="hold" grpId="1" nodeType="withEffect">
                                  <p:stCondLst>
                                    <p:cond delay="0"/>
                                  </p:stCondLst>
                                  <p:childTnLst>
                                    <p:animEffect transition="out" filter="fade">
                                      <p:cBhvr>
                                        <p:cTn id="37" dur="100"/>
                                        <p:tgtEl>
                                          <p:spTgt spid="18"/>
                                        </p:tgtEl>
                                      </p:cBhvr>
                                    </p:animEffect>
                                    <p:set>
                                      <p:cBhvr>
                                        <p:cTn id="38" dur="1" fill="hold">
                                          <p:stCondLst>
                                            <p:cond delay="99"/>
                                          </p:stCondLst>
                                        </p:cTn>
                                        <p:tgtEl>
                                          <p:spTgt spid="18"/>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250"/>
                                        <p:tgtEl>
                                          <p:spTgt spid="27"/>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250"/>
                                        <p:tgtEl>
                                          <p:spTgt spid="29"/>
                                        </p:tgtEl>
                                      </p:cBhvr>
                                    </p:animEffec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
                                        <p:tgtEl>
                                          <p:spTgt spid="16"/>
                                        </p:tgtEl>
                                      </p:cBhvr>
                                    </p:animEffect>
                                  </p:childTnLst>
                                </p:cTn>
                              </p:par>
                              <p:par>
                                <p:cTn id="50" presetID="10" presetClass="exit" presetSubtype="0" fill="hold" grpId="1" nodeType="withEffect">
                                  <p:stCondLst>
                                    <p:cond delay="0"/>
                                  </p:stCondLst>
                                  <p:childTnLst>
                                    <p:animEffect transition="out" filter="fade">
                                      <p:cBhvr>
                                        <p:cTn id="51" dur="100"/>
                                        <p:tgtEl>
                                          <p:spTgt spid="27"/>
                                        </p:tgtEl>
                                      </p:cBhvr>
                                    </p:animEffect>
                                    <p:set>
                                      <p:cBhvr>
                                        <p:cTn id="52" dur="1" fill="hold">
                                          <p:stCondLst>
                                            <p:cond delay="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P spid="17" grpId="1" animBg="1"/>
      <p:bldP spid="18" grpId="0" animBg="1"/>
      <p:bldP spid="18" grpId="1" animBg="1"/>
      <p:bldP spid="27" grpId="0" animBg="1"/>
      <p:bldP spid="27" grpId="1" animBg="1"/>
    </p:bldLst>
  </p:timing>
  <p:extLst>
    <p:ext uri="{6950BFC3-D8DA-4A85-94F7-54DA5524770B}">
      <p188:commentRel xmlns:p188="http://schemas.microsoft.com/office/powerpoint/2018/8/main" r:id="rId4"/>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582F8-284B-9DBF-ADB7-6E8EBB1DDC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EDF6C8-8220-5995-219B-0FBC53D5929B}"/>
              </a:ext>
            </a:extLst>
          </p:cNvPr>
          <p:cNvSpPr>
            <a:spLocks noGrp="1"/>
          </p:cNvSpPr>
          <p:nvPr>
            <p:ph type="title"/>
          </p:nvPr>
        </p:nvSpPr>
        <p:spPr/>
        <p:txBody>
          <a:bodyPr/>
          <a:lstStyle/>
          <a:p>
            <a:r>
              <a:rPr lang="en-US">
                <a:latin typeface="Avenir Light" panose="020B0402020203020204" pitchFamily="34" charset="77"/>
              </a:rPr>
              <a:t>(b) Fault rates evolve over time</a:t>
            </a:r>
          </a:p>
        </p:txBody>
      </p:sp>
      <p:sp>
        <p:nvSpPr>
          <p:cNvPr id="7" name="Slide Number Placeholder 6">
            <a:extLst>
              <a:ext uri="{FF2B5EF4-FFF2-40B4-BE49-F238E27FC236}">
                <a16:creationId xmlns:a16="http://schemas.microsoft.com/office/drawing/2014/main" id="{3FC51D05-BD36-D5E7-779F-8263A0B742C2}"/>
              </a:ext>
            </a:extLst>
          </p:cNvPr>
          <p:cNvSpPr>
            <a:spLocks noGrp="1"/>
          </p:cNvSpPr>
          <p:nvPr>
            <p:ph type="sldNum" sz="quarter" idx="12"/>
          </p:nvPr>
        </p:nvSpPr>
        <p:spPr/>
        <p:txBody>
          <a:bodyPr/>
          <a:lstStyle/>
          <a:p>
            <a:fld id="{E759DE4A-BCCB-F845-96F6-7482EC11793A}" type="slidenum">
              <a:rPr lang="en-US" smtClean="0">
                <a:latin typeface="Avenir Light" panose="020B0402020203020204" pitchFamily="34" charset="77"/>
              </a:rPr>
              <a:t>34</a:t>
            </a:fld>
            <a:endParaRPr lang="en-US">
              <a:latin typeface="Avenir Light" panose="020B0402020203020204" pitchFamily="34" charset="77"/>
            </a:endParaRPr>
          </a:p>
        </p:txBody>
      </p:sp>
      <p:sp>
        <p:nvSpPr>
          <p:cNvPr id="10" name="Text Placeholder 2">
            <a:extLst>
              <a:ext uri="{FF2B5EF4-FFF2-40B4-BE49-F238E27FC236}">
                <a16:creationId xmlns:a16="http://schemas.microsoft.com/office/drawing/2014/main" id="{F0761306-51EE-CA58-A10D-AA3BB05F23BB}"/>
              </a:ext>
            </a:extLst>
          </p:cNvPr>
          <p:cNvSpPr txBox="1">
            <a:spLocks/>
          </p:cNvSpPr>
          <p:nvPr/>
        </p:nvSpPr>
        <p:spPr>
          <a:xfrm>
            <a:off x="6194427" y="2505075"/>
            <a:ext cx="5157787"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b="0">
              <a:latin typeface="Avenir Light" panose="020B0402020203020204" pitchFamily="34" charset="77"/>
            </a:endParaRPr>
          </a:p>
        </p:txBody>
      </p:sp>
      <p:sp>
        <p:nvSpPr>
          <p:cNvPr id="11" name="TextBox 10">
            <a:extLst>
              <a:ext uri="{FF2B5EF4-FFF2-40B4-BE49-F238E27FC236}">
                <a16:creationId xmlns:a16="http://schemas.microsoft.com/office/drawing/2014/main" id="{2A4858EC-EF69-98D8-9944-193FF83267AB}"/>
              </a:ext>
            </a:extLst>
          </p:cNvPr>
          <p:cNvSpPr txBox="1"/>
          <p:nvPr/>
        </p:nvSpPr>
        <p:spPr>
          <a:xfrm>
            <a:off x="838200" y="5488065"/>
            <a:ext cx="9692148" cy="738664"/>
          </a:xfrm>
          <a:prstGeom prst="rect">
            <a:avLst/>
          </a:prstGeom>
          <a:noFill/>
        </p:spPr>
        <p:txBody>
          <a:bodyPr wrap="square" lIns="91440" tIns="45720" rIns="91440" bIns="45720" anchor="t">
            <a:spAutoFit/>
          </a:bodyPr>
          <a:lstStyle/>
          <a:p>
            <a:r>
              <a:rPr lang="en-US" sz="1400" dirty="0">
                <a:solidFill>
                  <a:schemeClr val="tx1">
                    <a:lumMod val="50000"/>
                    <a:lumOff val="50000"/>
                  </a:schemeClr>
                </a:solidFill>
                <a:latin typeface="Avenir Book"/>
              </a:rPr>
              <a:t>[1] Cluster storage systems </a:t>
            </a:r>
            <a:r>
              <a:rPr lang="en-US" sz="1400" dirty="0" err="1">
                <a:solidFill>
                  <a:schemeClr val="tx1">
                    <a:lumMod val="50000"/>
                    <a:lumOff val="50000"/>
                  </a:schemeClr>
                </a:solidFill>
                <a:latin typeface="Avenir Book"/>
              </a:rPr>
              <a:t>gotta</a:t>
            </a:r>
            <a:r>
              <a:rPr lang="en-US" sz="1400" dirty="0">
                <a:solidFill>
                  <a:schemeClr val="tx1">
                    <a:lumMod val="50000"/>
                    <a:lumOff val="50000"/>
                  </a:schemeClr>
                </a:solidFill>
                <a:latin typeface="Avenir Book"/>
              </a:rPr>
              <a:t> have </a:t>
            </a:r>
            <a:r>
              <a:rPr lang="en-US" sz="1400" dirty="0" err="1">
                <a:solidFill>
                  <a:schemeClr val="tx1">
                    <a:lumMod val="50000"/>
                    <a:lumOff val="50000"/>
                  </a:schemeClr>
                </a:solidFill>
                <a:latin typeface="Avenir Book"/>
              </a:rPr>
              <a:t>HeART</a:t>
            </a:r>
            <a:r>
              <a:rPr lang="en-US" sz="1400" dirty="0">
                <a:solidFill>
                  <a:schemeClr val="tx1">
                    <a:lumMod val="50000"/>
                    <a:lumOff val="50000"/>
                  </a:schemeClr>
                </a:solidFill>
                <a:latin typeface="Avenir Book"/>
              </a:rPr>
              <a:t>: improving storage efficiency by exploiting disk-reliability heterogeneity</a:t>
            </a:r>
          </a:p>
          <a:p>
            <a:r>
              <a:rPr lang="en-US" sz="1400" dirty="0">
                <a:solidFill>
                  <a:schemeClr val="tx1">
                    <a:lumMod val="50000"/>
                    <a:lumOff val="50000"/>
                  </a:schemeClr>
                </a:solidFill>
                <a:latin typeface="Avenir Book"/>
              </a:rPr>
              <a:t>[2] </a:t>
            </a:r>
            <a:r>
              <a:rPr lang="en-US" sz="1400" dirty="0">
                <a:solidFill>
                  <a:schemeClr val="tx1">
                    <a:lumMod val="50000"/>
                    <a:lumOff val="50000"/>
                  </a:schemeClr>
                </a:solidFill>
                <a:latin typeface="Avenir Book"/>
                <a:hlinkClick r:id="rId4">
                  <a:extLst>
                    <a:ext uri="{A12FA001-AC4F-418D-AE19-62706E023703}">
                      <ahyp:hlinkClr xmlns:ahyp="http://schemas.microsoft.com/office/drawing/2018/hyperlinkcolor" val="tx"/>
                    </a:ext>
                  </a:extLst>
                </a:hlinkClick>
              </a:rPr>
              <a:t>https://www.backblaze.com/blog/drive-failure-over-time-the-bathtub-curve-is-leaking/</a:t>
            </a:r>
            <a:br>
              <a:rPr lang="en-US" sz="1400" dirty="0">
                <a:solidFill>
                  <a:schemeClr val="tx1">
                    <a:lumMod val="50000"/>
                    <a:lumOff val="50000"/>
                  </a:schemeClr>
                </a:solidFill>
                <a:latin typeface="Avenir Book"/>
              </a:rPr>
            </a:br>
            <a:r>
              <a:rPr lang="en-US" sz="1400" dirty="0">
                <a:solidFill>
                  <a:schemeClr val="tx1">
                    <a:lumMod val="50000"/>
                    <a:lumOff val="50000"/>
                  </a:schemeClr>
                </a:solidFill>
                <a:latin typeface="Avenir Book"/>
              </a:rPr>
              <a:t>[3] Snape: Reliable and Low-Cost Computing with Mixture of Spot and On-Demand VMs, ASPLOS’23</a:t>
            </a:r>
          </a:p>
        </p:txBody>
      </p:sp>
      <p:pic>
        <p:nvPicPr>
          <p:cNvPr id="13" name="Picture 12" descr="A diagram of a life cycle&#10;&#10;AI-generated content may be incorrect.">
            <a:extLst>
              <a:ext uri="{FF2B5EF4-FFF2-40B4-BE49-F238E27FC236}">
                <a16:creationId xmlns:a16="http://schemas.microsoft.com/office/drawing/2014/main" id="{B68580D3-9A1B-4702-4F02-58EA8703F1D7}"/>
              </a:ext>
            </a:extLst>
          </p:cNvPr>
          <p:cNvPicPr>
            <a:picLocks noChangeAspect="1"/>
          </p:cNvPicPr>
          <p:nvPr/>
        </p:nvPicPr>
        <p:blipFill>
          <a:blip r:embed="rId5">
            <a:extLst>
              <a:ext uri="{28A0092B-C50C-407E-A947-70E740481C1C}">
                <a14:useLocalDpi xmlns:a14="http://schemas.microsoft.com/office/drawing/2010/main" val="0"/>
              </a:ext>
            </a:extLst>
          </a:blip>
          <a:srcRect l="15465" t="6911" r="11462"/>
          <a:stretch/>
        </p:blipFill>
        <p:spPr>
          <a:xfrm>
            <a:off x="842772" y="2067725"/>
            <a:ext cx="5351655" cy="2722549"/>
          </a:xfrm>
          <a:prstGeom prst="rect">
            <a:avLst/>
          </a:prstGeom>
        </p:spPr>
      </p:pic>
      <p:graphicFrame>
        <p:nvGraphicFramePr>
          <p:cNvPr id="6" name="Table 5">
            <a:extLst>
              <a:ext uri="{FF2B5EF4-FFF2-40B4-BE49-F238E27FC236}">
                <a16:creationId xmlns:a16="http://schemas.microsoft.com/office/drawing/2014/main" id="{41B7FC49-E480-9ECF-4490-7EA80D7CA51F}"/>
              </a:ext>
            </a:extLst>
          </p:cNvPr>
          <p:cNvGraphicFramePr>
            <a:graphicFrameLocks noGrp="1"/>
          </p:cNvGraphicFramePr>
          <p:nvPr/>
        </p:nvGraphicFramePr>
        <p:xfrm>
          <a:off x="6722546" y="2067725"/>
          <a:ext cx="4626682" cy="1005840"/>
        </p:xfrm>
        <a:graphic>
          <a:graphicData uri="http://schemas.openxmlformats.org/drawingml/2006/table">
            <a:tbl>
              <a:tblPr firstRow="1" bandRow="1">
                <a:tableStyleId>{7DF18680-E054-41AD-8BC1-D1AEF772440D}</a:tableStyleId>
              </a:tblPr>
              <a:tblGrid>
                <a:gridCol w="1787582">
                  <a:extLst>
                    <a:ext uri="{9D8B030D-6E8A-4147-A177-3AD203B41FA5}">
                      <a16:colId xmlns:a16="http://schemas.microsoft.com/office/drawing/2014/main" val="3861345986"/>
                    </a:ext>
                  </a:extLst>
                </a:gridCol>
                <a:gridCol w="1517543">
                  <a:extLst>
                    <a:ext uri="{9D8B030D-6E8A-4147-A177-3AD203B41FA5}">
                      <a16:colId xmlns:a16="http://schemas.microsoft.com/office/drawing/2014/main" val="110543646"/>
                    </a:ext>
                  </a:extLst>
                </a:gridCol>
                <a:gridCol w="1321557">
                  <a:extLst>
                    <a:ext uri="{9D8B030D-6E8A-4147-A177-3AD203B41FA5}">
                      <a16:colId xmlns:a16="http://schemas.microsoft.com/office/drawing/2014/main" val="3965940575"/>
                    </a:ext>
                  </a:extLst>
                </a:gridCol>
              </a:tblGrid>
              <a:tr h="618596">
                <a:tc>
                  <a:txBody>
                    <a:bodyPr/>
                    <a:lstStyle/>
                    <a:p>
                      <a:pPr algn="ctr"/>
                      <a:r>
                        <a:rPr lang="en-US" b="0" i="0">
                          <a:latin typeface="Avenir Light"/>
                        </a:rPr>
                        <a:t>VMs</a:t>
                      </a:r>
                    </a:p>
                  </a:txBody>
                  <a:tcPr anchor="ctr"/>
                </a:tc>
                <a:tc>
                  <a:txBody>
                    <a:bodyPr/>
                    <a:lstStyle/>
                    <a:p>
                      <a:pPr algn="ctr"/>
                      <a:r>
                        <a:rPr lang="en-US" b="0" i="0">
                          <a:latin typeface="Avenir Light"/>
                        </a:rPr>
                        <a:t>Evictions</a:t>
                      </a:r>
                      <a:br>
                        <a:rPr lang="en-US" b="0" i="0">
                          <a:latin typeface="Avenir Light"/>
                        </a:rPr>
                      </a:br>
                      <a:r>
                        <a:rPr lang="en-US" b="0" i="0">
                          <a:latin typeface="Avenir Light"/>
                        </a:rPr>
                        <a:t>10 mins</a:t>
                      </a:r>
                    </a:p>
                  </a:txBody>
                  <a:tcPr anchor="ctr"/>
                </a:tc>
                <a:tc>
                  <a:txBody>
                    <a:bodyPr/>
                    <a:lstStyle/>
                    <a:p>
                      <a:pPr algn="ctr"/>
                      <a:r>
                        <a:rPr lang="en-US" b="0" i="0">
                          <a:latin typeface="Avenir Light"/>
                        </a:rPr>
                        <a:t>Evictions</a:t>
                      </a:r>
                      <a:br>
                        <a:rPr lang="en-US" b="0" i="0">
                          <a:latin typeface="Avenir Light"/>
                        </a:rPr>
                      </a:br>
                      <a:r>
                        <a:rPr lang="en-US" b="0" i="0">
                          <a:latin typeface="Avenir Light"/>
                        </a:rPr>
                        <a:t>1 day</a:t>
                      </a:r>
                    </a:p>
                  </a:txBody>
                  <a:tcPr anchor="ctr"/>
                </a:tc>
                <a:extLst>
                  <a:ext uri="{0D108BD9-81ED-4DB2-BD59-A6C34878D82A}">
                    <a16:rowId xmlns:a16="http://schemas.microsoft.com/office/drawing/2014/main" val="4103330608"/>
                  </a:ext>
                </a:extLst>
              </a:tr>
              <a:tr h="35348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b="0" i="0">
                          <a:latin typeface="Avenir Light"/>
                        </a:rPr>
                        <a:t>SpotVMs</a:t>
                      </a:r>
                      <a:endParaRPr lang="en-US" b="0" i="0">
                        <a:latin typeface="Avenir Light" panose="020B0402020203020204" pitchFamily="34" charset="77"/>
                      </a:endParaRPr>
                    </a:p>
                  </a:txBody>
                  <a:tcPr/>
                </a:tc>
                <a:tc>
                  <a:txBody>
                    <a:bodyPr/>
                    <a:lstStyle/>
                    <a:p>
                      <a:pPr algn="ctr"/>
                      <a:r>
                        <a:rPr lang="en-US" b="0" i="0">
                          <a:latin typeface="Avenir Light"/>
                        </a:rPr>
                        <a:t>10%</a:t>
                      </a:r>
                    </a:p>
                  </a:txBody>
                  <a:tcPr/>
                </a:tc>
                <a:tc>
                  <a:txBody>
                    <a:bodyPr/>
                    <a:lstStyle/>
                    <a:p>
                      <a:pPr algn="ctr"/>
                      <a:r>
                        <a:rPr lang="en-US" b="0" i="0">
                          <a:latin typeface="Avenir Light"/>
                        </a:rPr>
                        <a:t>55.3%</a:t>
                      </a:r>
                    </a:p>
                  </a:txBody>
                  <a:tcPr/>
                </a:tc>
                <a:extLst>
                  <a:ext uri="{0D108BD9-81ED-4DB2-BD59-A6C34878D82A}">
                    <a16:rowId xmlns:a16="http://schemas.microsoft.com/office/drawing/2014/main" val="3451989742"/>
                  </a:ext>
                </a:extLst>
              </a:tr>
            </a:tbl>
          </a:graphicData>
        </a:graphic>
      </p:graphicFrame>
      <p:pic>
        <p:nvPicPr>
          <p:cNvPr id="14" name="Graphic 13" descr="Earth Globe - Asia with solid fill">
            <a:extLst>
              <a:ext uri="{FF2B5EF4-FFF2-40B4-BE49-F238E27FC236}">
                <a16:creationId xmlns:a16="http://schemas.microsoft.com/office/drawing/2014/main" id="{CE75DB2B-4A92-E199-393F-2BF0265D64A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55425" y="3268826"/>
            <a:ext cx="1958220" cy="2057180"/>
          </a:xfrm>
          <a:prstGeom prst="rect">
            <a:avLst/>
          </a:prstGeom>
        </p:spPr>
      </p:pic>
    </p:spTree>
    <p:custDataLst>
      <p:tags r:id="rId1"/>
    </p:custDataLst>
    <p:extLst>
      <p:ext uri="{BB962C8B-B14F-4D97-AF65-F5344CB8AC3E}">
        <p14:creationId xmlns:p14="http://schemas.microsoft.com/office/powerpoint/2010/main" val="138664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F49E3-E332-74D0-262C-D86EA927E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D17C0-8F3B-CBF7-2B19-46DA56C117E3}"/>
              </a:ext>
            </a:extLst>
          </p:cNvPr>
          <p:cNvSpPr>
            <a:spLocks noGrp="1"/>
          </p:cNvSpPr>
          <p:nvPr>
            <p:ph type="title"/>
          </p:nvPr>
        </p:nvSpPr>
        <p:spPr/>
        <p:txBody>
          <a:bodyPr/>
          <a:lstStyle/>
          <a:p>
            <a:r>
              <a:rPr lang="en-US">
                <a:latin typeface="Avenir Light" panose="020B0402020203020204" pitchFamily="34" charset="77"/>
              </a:rPr>
              <a:t>(c) Faults may be correlated</a:t>
            </a:r>
          </a:p>
        </p:txBody>
      </p:sp>
      <p:sp>
        <p:nvSpPr>
          <p:cNvPr id="7" name="Slide Number Placeholder 6">
            <a:extLst>
              <a:ext uri="{FF2B5EF4-FFF2-40B4-BE49-F238E27FC236}">
                <a16:creationId xmlns:a16="http://schemas.microsoft.com/office/drawing/2014/main" id="{7EB8CBE1-29B2-D5F1-7022-365522D1F1B0}"/>
              </a:ext>
            </a:extLst>
          </p:cNvPr>
          <p:cNvSpPr>
            <a:spLocks noGrp="1"/>
          </p:cNvSpPr>
          <p:nvPr>
            <p:ph type="sldNum" sz="quarter" idx="12"/>
          </p:nvPr>
        </p:nvSpPr>
        <p:spPr/>
        <p:txBody>
          <a:bodyPr/>
          <a:lstStyle/>
          <a:p>
            <a:fld id="{E759DE4A-BCCB-F845-96F6-7482EC11793A}" type="slidenum">
              <a:rPr lang="en-US" smtClean="0">
                <a:latin typeface="Avenir Light" panose="020B0402020203020204" pitchFamily="34" charset="77"/>
              </a:rPr>
              <a:t>35</a:t>
            </a:fld>
            <a:endParaRPr lang="en-US">
              <a:latin typeface="Avenir Light" panose="020B0402020203020204" pitchFamily="34" charset="77"/>
            </a:endParaRPr>
          </a:p>
        </p:txBody>
      </p:sp>
      <p:sp>
        <p:nvSpPr>
          <p:cNvPr id="10" name="Text Placeholder 2">
            <a:extLst>
              <a:ext uri="{FF2B5EF4-FFF2-40B4-BE49-F238E27FC236}">
                <a16:creationId xmlns:a16="http://schemas.microsoft.com/office/drawing/2014/main" id="{76D64293-5748-BE15-2070-BB7CCADFA61B}"/>
              </a:ext>
            </a:extLst>
          </p:cNvPr>
          <p:cNvSpPr txBox="1">
            <a:spLocks/>
          </p:cNvSpPr>
          <p:nvPr/>
        </p:nvSpPr>
        <p:spPr>
          <a:xfrm>
            <a:off x="6194427" y="2505075"/>
            <a:ext cx="5157787"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b="0">
              <a:latin typeface="Avenir Light" panose="020B0402020203020204" pitchFamily="34" charset="77"/>
            </a:endParaRPr>
          </a:p>
        </p:txBody>
      </p:sp>
      <p:sp>
        <p:nvSpPr>
          <p:cNvPr id="6" name="TextBox 5">
            <a:extLst>
              <a:ext uri="{FF2B5EF4-FFF2-40B4-BE49-F238E27FC236}">
                <a16:creationId xmlns:a16="http://schemas.microsoft.com/office/drawing/2014/main" id="{A6284BE1-0FCD-F1C1-78CC-2AABD329A9E7}"/>
              </a:ext>
            </a:extLst>
          </p:cNvPr>
          <p:cNvSpPr txBox="1"/>
          <p:nvPr/>
        </p:nvSpPr>
        <p:spPr>
          <a:xfrm>
            <a:off x="694213" y="5512108"/>
            <a:ext cx="10803574" cy="523220"/>
          </a:xfrm>
          <a:prstGeom prst="rect">
            <a:avLst/>
          </a:prstGeom>
          <a:noFill/>
        </p:spPr>
        <p:txBody>
          <a:bodyPr wrap="square" rtlCol="0">
            <a:spAutoFit/>
          </a:bodyPr>
          <a:lstStyle/>
          <a:p>
            <a:r>
              <a:rPr lang="en-US" sz="1400">
                <a:solidFill>
                  <a:schemeClr val="tx1">
                    <a:lumMod val="50000"/>
                    <a:lumOff val="50000"/>
                  </a:schemeClr>
                </a:solidFill>
                <a:latin typeface="Avenir Book" panose="02000503020000020003" pitchFamily="2" charset="0"/>
                <a:hlinkClick r:id="rId3">
                  <a:extLst>
                    <a:ext uri="{A12FA001-AC4F-418D-AE19-62706E023703}">
                      <ahyp:hlinkClr xmlns:ahyp="http://schemas.microsoft.com/office/drawing/2018/hyperlinkcolor" val="tx"/>
                    </a:ext>
                  </a:extLst>
                </a:hlinkClick>
              </a:rPr>
              <a:t>https://blogs.microsoft.com/blog/2024/07/20/helping-our-customers-through-the-crowdstrike-outage/</a:t>
            </a:r>
            <a:endParaRPr lang="en-US" sz="1400">
              <a:solidFill>
                <a:schemeClr val="tx1">
                  <a:lumMod val="50000"/>
                  <a:lumOff val="50000"/>
                </a:schemeClr>
              </a:solidFill>
              <a:latin typeface="Avenir Book" panose="02000503020000020003" pitchFamily="2" charset="0"/>
            </a:endParaRPr>
          </a:p>
          <a:p>
            <a:r>
              <a:rPr lang="en-US" sz="1400">
                <a:solidFill>
                  <a:schemeClr val="tx1">
                    <a:lumMod val="50000"/>
                    <a:lumOff val="50000"/>
                  </a:schemeClr>
                </a:solidFill>
                <a:latin typeface="Avenir Book" panose="02000503020000020003" pitchFamily="2" charset="0"/>
                <a:hlinkClick r:id="rId4">
                  <a:extLst>
                    <a:ext uri="{A12FA001-AC4F-418D-AE19-62706E023703}">
                      <ahyp:hlinkClr xmlns:ahyp="http://schemas.microsoft.com/office/drawing/2018/hyperlinkcolor" val="tx"/>
                    </a:ext>
                  </a:extLst>
                </a:hlinkClick>
              </a:rPr>
              <a:t>https://www.techtarget.com/whatis/feature/Explaining-the-largest-IT-outage-in-history-and-whats-next</a:t>
            </a:r>
            <a:endParaRPr lang="en-US" sz="1400">
              <a:solidFill>
                <a:schemeClr val="tx1">
                  <a:lumMod val="50000"/>
                  <a:lumOff val="50000"/>
                </a:schemeClr>
              </a:solidFill>
              <a:latin typeface="Avenir Book" panose="02000503020000020003" pitchFamily="2" charset="0"/>
            </a:endParaRPr>
          </a:p>
        </p:txBody>
      </p:sp>
      <p:pic>
        <p:nvPicPr>
          <p:cNvPr id="1028" name="Picture 4" descr="AWS Marketplace: CrowdStrike">
            <a:extLst>
              <a:ext uri="{FF2B5EF4-FFF2-40B4-BE49-F238E27FC236}">
                <a16:creationId xmlns:a16="http://schemas.microsoft.com/office/drawing/2014/main" id="{D5C69047-2755-330C-6BCC-33954FEB7BC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81" t="6595" r="3981" b="5227"/>
          <a:stretch/>
        </p:blipFill>
        <p:spPr bwMode="auto">
          <a:xfrm>
            <a:off x="3058462" y="1997765"/>
            <a:ext cx="2939111" cy="1501623"/>
          </a:xfrm>
          <a:prstGeom prst="rect">
            <a:avLst/>
          </a:prstGeom>
          <a:noFill/>
          <a:ln w="38100">
            <a:solidFill>
              <a:schemeClr val="accent5"/>
            </a:solidFill>
          </a:ln>
          <a:extLst>
            <a:ext uri="{909E8E84-426E-40DD-AFC4-6F175D3DCCD1}">
              <a14:hiddenFill xmlns:a14="http://schemas.microsoft.com/office/drawing/2010/main">
                <a:solidFill>
                  <a:srgbClr val="FFFFFF"/>
                </a:solidFill>
              </a14:hiddenFill>
            </a:ext>
          </a:extLst>
        </p:spPr>
      </p:pic>
      <p:pic>
        <p:nvPicPr>
          <p:cNvPr id="1030" name="Picture 6" descr="Microsoft | Microsoft Wiki | Fandom">
            <a:extLst>
              <a:ext uri="{FF2B5EF4-FFF2-40B4-BE49-F238E27FC236}">
                <a16:creationId xmlns:a16="http://schemas.microsoft.com/office/drawing/2014/main" id="{230DFC03-F3B1-C227-2A54-B66D62B872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68" y="2667434"/>
            <a:ext cx="2939111" cy="761566"/>
          </a:xfrm>
          <a:prstGeom prst="rect">
            <a:avLst/>
          </a:prstGeom>
          <a:noFill/>
          <a:ln w="38100">
            <a:solidFill>
              <a:schemeClr val="accent5"/>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806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59FDA-963E-FFE4-78EC-6E8C5DCB6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A0EEA-E96D-7476-94F2-1CA06548976B}"/>
              </a:ext>
            </a:extLst>
          </p:cNvPr>
          <p:cNvSpPr>
            <a:spLocks noGrp="1"/>
          </p:cNvSpPr>
          <p:nvPr>
            <p:ph type="title"/>
          </p:nvPr>
        </p:nvSpPr>
        <p:spPr/>
        <p:txBody>
          <a:bodyPr/>
          <a:lstStyle/>
          <a:p>
            <a:r>
              <a:rPr lang="en-US">
                <a:solidFill>
                  <a:srgbClr val="002060"/>
                </a:solidFill>
                <a:latin typeface="Avenir Light" panose="020B0402020203020204" pitchFamily="34" charset="77"/>
              </a:rPr>
              <a:t>(d) Faults </a:t>
            </a:r>
            <a:r>
              <a:rPr lang="en-US">
                <a:latin typeface="Avenir Light" panose="020B0402020203020204" pitchFamily="34" charset="77"/>
              </a:rPr>
              <a:t>are complex</a:t>
            </a:r>
          </a:p>
        </p:txBody>
      </p:sp>
      <p:sp>
        <p:nvSpPr>
          <p:cNvPr id="7" name="Slide Number Placeholder 6">
            <a:extLst>
              <a:ext uri="{FF2B5EF4-FFF2-40B4-BE49-F238E27FC236}">
                <a16:creationId xmlns:a16="http://schemas.microsoft.com/office/drawing/2014/main" id="{A5E73118-67A3-1749-9BD2-54083B09BAAD}"/>
              </a:ext>
            </a:extLst>
          </p:cNvPr>
          <p:cNvSpPr>
            <a:spLocks noGrp="1"/>
          </p:cNvSpPr>
          <p:nvPr>
            <p:ph type="sldNum" sz="quarter" idx="12"/>
          </p:nvPr>
        </p:nvSpPr>
        <p:spPr/>
        <p:txBody>
          <a:bodyPr/>
          <a:lstStyle/>
          <a:p>
            <a:fld id="{E759DE4A-BCCB-F845-96F6-7482EC11793A}" type="slidenum">
              <a:rPr lang="en-US" smtClean="0">
                <a:latin typeface="Avenir Light" panose="020B0402020203020204" pitchFamily="34" charset="77"/>
              </a:rPr>
              <a:t>36</a:t>
            </a:fld>
            <a:endParaRPr lang="en-US">
              <a:latin typeface="Avenir Light" panose="020B0402020203020204" pitchFamily="34" charset="77"/>
            </a:endParaRPr>
          </a:p>
        </p:txBody>
      </p:sp>
      <p:sp>
        <p:nvSpPr>
          <p:cNvPr id="10" name="Text Placeholder 2">
            <a:extLst>
              <a:ext uri="{FF2B5EF4-FFF2-40B4-BE49-F238E27FC236}">
                <a16:creationId xmlns:a16="http://schemas.microsoft.com/office/drawing/2014/main" id="{0478B355-A422-0719-9CE3-7899AB2BE26C}"/>
              </a:ext>
            </a:extLst>
          </p:cNvPr>
          <p:cNvSpPr txBox="1">
            <a:spLocks/>
          </p:cNvSpPr>
          <p:nvPr/>
        </p:nvSpPr>
        <p:spPr>
          <a:xfrm>
            <a:off x="6194427" y="2505075"/>
            <a:ext cx="5157787" cy="823912"/>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Avenir Book" panose="02000503020000020003"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venir Book" panose="02000503020000020003" pitchFamily="2"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Avenir Book" panose="02000503020000020003"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Avenir Book" panose="02000503020000020003"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en-US" b="0">
              <a:latin typeface="Avenir Light" panose="020B0402020203020204" pitchFamily="34" charset="77"/>
            </a:endParaRPr>
          </a:p>
        </p:txBody>
      </p:sp>
      <p:pic>
        <p:nvPicPr>
          <p:cNvPr id="3" name="Picture 2" descr="A white background with black text&#10;&#10;AI-generated content may be incorrect.">
            <a:extLst>
              <a:ext uri="{FF2B5EF4-FFF2-40B4-BE49-F238E27FC236}">
                <a16:creationId xmlns:a16="http://schemas.microsoft.com/office/drawing/2014/main" id="{D55513E4-F51F-9F7A-FF91-C701835688DF}"/>
              </a:ext>
            </a:extLst>
          </p:cNvPr>
          <p:cNvPicPr>
            <a:picLocks noChangeAspect="1"/>
          </p:cNvPicPr>
          <p:nvPr/>
        </p:nvPicPr>
        <p:blipFill>
          <a:blip r:embed="rId3">
            <a:extLst>
              <a:ext uri="{28A0092B-C50C-407E-A947-70E740481C1C}">
                <a14:useLocalDpi xmlns:a14="http://schemas.microsoft.com/office/drawing/2010/main" val="0"/>
              </a:ext>
            </a:extLst>
          </a:blip>
          <a:srcRect l="6830" t="20197" r="7033"/>
          <a:stretch/>
        </p:blipFill>
        <p:spPr>
          <a:xfrm>
            <a:off x="1554782" y="3847511"/>
            <a:ext cx="4442791" cy="1122030"/>
          </a:xfrm>
          <a:prstGeom prst="rect">
            <a:avLst/>
          </a:prstGeom>
          <a:ln w="38100">
            <a:solidFill>
              <a:schemeClr val="accent5"/>
            </a:solidFill>
          </a:ln>
        </p:spPr>
      </p:pic>
      <p:pic>
        <p:nvPicPr>
          <p:cNvPr id="5" name="Picture 4" descr="A close-up of several data corruptions&#10;&#10;AI-generated content may be incorrect.">
            <a:extLst>
              <a:ext uri="{FF2B5EF4-FFF2-40B4-BE49-F238E27FC236}">
                <a16:creationId xmlns:a16="http://schemas.microsoft.com/office/drawing/2014/main" id="{F6EDBDB6-E627-EE9E-9AD4-9291BC95F7D5}"/>
              </a:ext>
            </a:extLst>
          </p:cNvPr>
          <p:cNvPicPr>
            <a:picLocks noChangeAspect="1"/>
          </p:cNvPicPr>
          <p:nvPr/>
        </p:nvPicPr>
        <p:blipFill>
          <a:blip r:embed="rId4">
            <a:extLst>
              <a:ext uri="{28A0092B-C50C-407E-A947-70E740481C1C}">
                <a14:useLocalDpi xmlns:a14="http://schemas.microsoft.com/office/drawing/2010/main" val="0"/>
              </a:ext>
            </a:extLst>
          </a:blip>
          <a:srcRect l="8267" t="15965" r="8101"/>
          <a:stretch/>
        </p:blipFill>
        <p:spPr>
          <a:xfrm>
            <a:off x="6096000" y="3608802"/>
            <a:ext cx="5502965" cy="1599448"/>
          </a:xfrm>
          <a:prstGeom prst="rect">
            <a:avLst/>
          </a:prstGeom>
          <a:ln w="38100">
            <a:solidFill>
              <a:schemeClr val="accent5"/>
            </a:solidFill>
          </a:ln>
        </p:spPr>
      </p:pic>
      <p:pic>
        <p:nvPicPr>
          <p:cNvPr id="8" name="Picture 4" descr="AWS Marketplace: CrowdStrike">
            <a:extLst>
              <a:ext uri="{FF2B5EF4-FFF2-40B4-BE49-F238E27FC236}">
                <a16:creationId xmlns:a16="http://schemas.microsoft.com/office/drawing/2014/main" id="{16BD7E8C-E4A6-B8DD-5147-F39C947D1792}"/>
              </a:ext>
            </a:extLst>
          </p:cNvPr>
          <p:cNvPicPr>
            <a:picLocks noChangeAspect="1" noChangeArrowheads="1"/>
          </p:cNvPicPr>
          <p:nvPr/>
        </p:nvPicPr>
        <p:blipFill rotWithShape="1">
          <a:blip r:embed="rId5">
            <a:alphaModFix amt="14000"/>
            <a:extLst>
              <a:ext uri="{28A0092B-C50C-407E-A947-70E740481C1C}">
                <a14:useLocalDpi xmlns:a14="http://schemas.microsoft.com/office/drawing/2010/main" val="0"/>
              </a:ext>
            </a:extLst>
          </a:blip>
          <a:srcRect l="5881" t="6595" r="3981" b="5227"/>
          <a:stretch/>
        </p:blipFill>
        <p:spPr bwMode="auto">
          <a:xfrm>
            <a:off x="3058462" y="1997765"/>
            <a:ext cx="2939111" cy="1501623"/>
          </a:xfrm>
          <a:prstGeom prst="rect">
            <a:avLst/>
          </a:prstGeom>
          <a:noFill/>
          <a:ln w="38100">
            <a:solidFill>
              <a:srgbClr val="A02B93">
                <a:alpha val="50196"/>
              </a:srgbClr>
            </a:solidFill>
          </a:ln>
          <a:extLst>
            <a:ext uri="{909E8E84-426E-40DD-AFC4-6F175D3DCCD1}">
              <a14:hiddenFill xmlns:a14="http://schemas.microsoft.com/office/drawing/2010/main">
                <a:solidFill>
                  <a:srgbClr val="FFFFFF"/>
                </a:solidFill>
              </a14:hiddenFill>
            </a:ext>
          </a:extLst>
        </p:spPr>
      </p:pic>
      <p:pic>
        <p:nvPicPr>
          <p:cNvPr id="9" name="Picture 6" descr="Microsoft | Microsoft Wiki | Fandom">
            <a:extLst>
              <a:ext uri="{FF2B5EF4-FFF2-40B4-BE49-F238E27FC236}">
                <a16:creationId xmlns:a16="http://schemas.microsoft.com/office/drawing/2014/main" id="{7971FFBD-D211-E6B4-0C7F-14A7657B1777}"/>
              </a:ext>
            </a:extLst>
          </p:cNvPr>
          <p:cNvPicPr>
            <a:picLocks noChangeAspect="1" noChangeArrowheads="1"/>
          </p:cNvPicPr>
          <p:nvPr/>
        </p:nvPicPr>
        <p:blipFill>
          <a:blip r:embed="rId6">
            <a:alphaModFix amt="14000"/>
            <a:extLst>
              <a:ext uri="{28A0092B-C50C-407E-A947-70E740481C1C}">
                <a14:useLocalDpi xmlns:a14="http://schemas.microsoft.com/office/drawing/2010/main" val="0"/>
              </a:ext>
            </a:extLst>
          </a:blip>
          <a:srcRect/>
          <a:stretch>
            <a:fillRect/>
          </a:stretch>
        </p:blipFill>
        <p:spPr bwMode="auto">
          <a:xfrm>
            <a:off x="6096068" y="2667434"/>
            <a:ext cx="2939111" cy="761566"/>
          </a:xfrm>
          <a:prstGeom prst="rect">
            <a:avLst/>
          </a:prstGeom>
          <a:noFill/>
          <a:ln w="38100">
            <a:solidFill>
              <a:srgbClr val="A02B93">
                <a:alpha val="50196"/>
              </a:srgbClr>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88EEC08-656B-5199-7C6B-360741995881}"/>
              </a:ext>
            </a:extLst>
          </p:cNvPr>
          <p:cNvSpPr txBox="1"/>
          <p:nvPr/>
        </p:nvSpPr>
        <p:spPr>
          <a:xfrm>
            <a:off x="838200" y="5488065"/>
            <a:ext cx="9692148" cy="523220"/>
          </a:xfrm>
          <a:prstGeom prst="rect">
            <a:avLst/>
          </a:prstGeom>
          <a:noFill/>
        </p:spPr>
        <p:txBody>
          <a:bodyPr wrap="square">
            <a:spAutoFit/>
          </a:bodyPr>
          <a:lstStyle/>
          <a:p>
            <a:r>
              <a:rPr lang="en-US" sz="1400">
                <a:solidFill>
                  <a:schemeClr val="tx1">
                    <a:lumMod val="50000"/>
                    <a:lumOff val="50000"/>
                  </a:schemeClr>
                </a:solidFill>
                <a:latin typeface="Avenir Book" panose="02000503020000020003" pitchFamily="2" charset="0"/>
              </a:rPr>
              <a:t>[1] Cluster storage systems </a:t>
            </a:r>
            <a:r>
              <a:rPr lang="en-US" sz="1400" err="1">
                <a:solidFill>
                  <a:schemeClr val="tx1">
                    <a:lumMod val="50000"/>
                    <a:lumOff val="50000"/>
                  </a:schemeClr>
                </a:solidFill>
                <a:latin typeface="Avenir Book" panose="02000503020000020003" pitchFamily="2" charset="0"/>
              </a:rPr>
              <a:t>gotta</a:t>
            </a:r>
            <a:r>
              <a:rPr lang="en-US" sz="1400">
                <a:solidFill>
                  <a:schemeClr val="tx1">
                    <a:lumMod val="50000"/>
                    <a:lumOff val="50000"/>
                  </a:schemeClr>
                </a:solidFill>
                <a:latin typeface="Avenir Book" panose="02000503020000020003" pitchFamily="2" charset="0"/>
              </a:rPr>
              <a:t> have </a:t>
            </a:r>
            <a:r>
              <a:rPr lang="en-US" sz="1400" err="1">
                <a:solidFill>
                  <a:schemeClr val="tx1">
                    <a:lumMod val="50000"/>
                    <a:lumOff val="50000"/>
                  </a:schemeClr>
                </a:solidFill>
                <a:latin typeface="Avenir Book" panose="02000503020000020003" pitchFamily="2" charset="0"/>
              </a:rPr>
              <a:t>HeART</a:t>
            </a:r>
            <a:r>
              <a:rPr lang="en-US" sz="1400">
                <a:solidFill>
                  <a:schemeClr val="tx1">
                    <a:lumMod val="50000"/>
                    <a:lumOff val="50000"/>
                  </a:schemeClr>
                </a:solidFill>
                <a:latin typeface="Avenir Book" panose="02000503020000020003" pitchFamily="2" charset="0"/>
              </a:rPr>
              <a:t>: improving storage efficiency by exploiting disk-reliability heterogeneity</a:t>
            </a:r>
          </a:p>
          <a:p>
            <a:r>
              <a:rPr lang="en-US" sz="1400">
                <a:solidFill>
                  <a:schemeClr val="tx1">
                    <a:lumMod val="50000"/>
                    <a:lumOff val="50000"/>
                  </a:schemeClr>
                </a:solidFill>
                <a:latin typeface="Avenir Book" panose="02000503020000020003" pitchFamily="2" charset="0"/>
              </a:rPr>
              <a:t>[2] https://</a:t>
            </a:r>
            <a:r>
              <a:rPr lang="en-US" sz="1400" err="1">
                <a:solidFill>
                  <a:schemeClr val="tx1">
                    <a:lumMod val="50000"/>
                    <a:lumOff val="50000"/>
                  </a:schemeClr>
                </a:solidFill>
                <a:latin typeface="Avenir Book" panose="02000503020000020003" pitchFamily="2" charset="0"/>
              </a:rPr>
              <a:t>www.backblaze.com</a:t>
            </a:r>
            <a:r>
              <a:rPr lang="en-US" sz="1400">
                <a:solidFill>
                  <a:schemeClr val="tx1">
                    <a:lumMod val="50000"/>
                    <a:lumOff val="50000"/>
                  </a:schemeClr>
                </a:solidFill>
                <a:latin typeface="Avenir Book" panose="02000503020000020003" pitchFamily="2" charset="0"/>
              </a:rPr>
              <a:t>/blog/drive-failure-over-time-the-bathtub-curve-is-leaking/</a:t>
            </a:r>
          </a:p>
        </p:txBody>
      </p:sp>
    </p:spTree>
    <p:extLst>
      <p:ext uri="{BB962C8B-B14F-4D97-AF65-F5344CB8AC3E}">
        <p14:creationId xmlns:p14="http://schemas.microsoft.com/office/powerpoint/2010/main" val="1411334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3AA9-BF01-9F05-5DA1-7391DD1C2EAE}"/>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15A7F96-0168-A849-FE9B-C8212E813DDB}"/>
                  </a:ext>
                </a:extLst>
              </p:cNvPr>
              <p:cNvSpPr>
                <a:spLocks noGrp="1"/>
              </p:cNvSpPr>
              <p:nvPr>
                <p:ph type="title"/>
              </p:nvPr>
            </p:nvSpPr>
            <p:spPr/>
            <p:txBody>
              <a:bodyPr>
                <a:normAutofit/>
              </a:bodyPr>
              <a:lstStyle/>
              <a:p>
                <a14:m>
                  <m:oMath xmlns:m="http://schemas.openxmlformats.org/officeDocument/2006/math">
                    <m:r>
                      <m:rPr>
                        <m:sty m:val="p"/>
                      </m:rPr>
                      <a:rPr lang="en-US" sz="3600" b="0" i="0" dirty="0" smtClean="0">
                        <a:solidFill>
                          <a:srgbClr val="002060"/>
                        </a:solidFill>
                        <a:latin typeface="Cambria Math" panose="02040503050406030204" pitchFamily="18" charset="0"/>
                      </a:rPr>
                      <m:t>f</m:t>
                    </m:r>
                  </m:oMath>
                </a14:m>
                <a:r>
                  <a:rPr lang="en-US" sz="3600">
                    <a:solidFill>
                      <a:srgbClr val="002060"/>
                    </a:solidFill>
                    <a:latin typeface="Avenir Light" panose="020B0402020203020204" pitchFamily="34" charset="77"/>
                  </a:rPr>
                  <a:t>-Threshold Fault Model Fails to Capture Reality</a:t>
                </a:r>
                <a:endParaRPr lang="en-US" sz="3600">
                  <a:latin typeface="Avenir Light" panose="020B0402020203020204" pitchFamily="34" charset="77"/>
                </a:endParaRPr>
              </a:p>
            </p:txBody>
          </p:sp>
        </mc:Choice>
        <mc:Fallback xmlns="">
          <p:sp>
            <p:nvSpPr>
              <p:cNvPr id="2" name="Title 1">
                <a:extLst>
                  <a:ext uri="{FF2B5EF4-FFF2-40B4-BE49-F238E27FC236}">
                    <a16:creationId xmlns:a16="http://schemas.microsoft.com/office/drawing/2014/main" id="{C15A7F96-0168-A849-FE9B-C8212E813DDB}"/>
                  </a:ext>
                </a:extLst>
              </p:cNvPr>
              <p:cNvSpPr>
                <a:spLocks noGrp="1" noRot="1" noChangeAspect="1" noMove="1" noResize="1" noEditPoints="1" noAdjustHandles="1" noChangeArrowheads="1" noChangeShapeType="1" noTextEdit="1"/>
              </p:cNvSpPr>
              <p:nvPr>
                <p:ph type="title"/>
              </p:nvPr>
            </p:nvSpPr>
            <p:spPr>
              <a:blipFill>
                <a:blip r:embed="rId3"/>
                <a:stretch>
                  <a:fillRect l="-724"/>
                </a:stretch>
              </a:blipFill>
            </p:spPr>
            <p:txBody>
              <a:bodyPr/>
              <a:lstStyle/>
              <a:p>
                <a:r>
                  <a:rPr lang="en-US">
                    <a:noFill/>
                  </a:rPr>
                  <a:t> </a:t>
                </a:r>
              </a:p>
            </p:txBody>
          </p:sp>
        </mc:Fallback>
      </mc:AlternateContent>
      <p:graphicFrame>
        <p:nvGraphicFramePr>
          <p:cNvPr id="12" name="Content Placeholder 11">
            <a:extLst>
              <a:ext uri="{FF2B5EF4-FFF2-40B4-BE49-F238E27FC236}">
                <a16:creationId xmlns:a16="http://schemas.microsoft.com/office/drawing/2014/main" id="{5590E3DA-DBA3-C1FC-5AC2-9568EF8A7ABD}"/>
              </a:ext>
            </a:extLst>
          </p:cNvPr>
          <p:cNvGraphicFramePr>
            <a:graphicFrameLocks noGrp="1"/>
          </p:cNvGraphicFramePr>
          <p:nvPr>
            <p:ph idx="1"/>
          </p:nvPr>
        </p:nvGraphicFramePr>
        <p:xfrm>
          <a:off x="2475114" y="1797367"/>
          <a:ext cx="7241771" cy="32451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Slide Number Placeholder 6">
            <a:extLst>
              <a:ext uri="{FF2B5EF4-FFF2-40B4-BE49-F238E27FC236}">
                <a16:creationId xmlns:a16="http://schemas.microsoft.com/office/drawing/2014/main" id="{C44C00D3-755D-56D2-21FE-C2D03A1B4CEF}"/>
              </a:ext>
            </a:extLst>
          </p:cNvPr>
          <p:cNvSpPr>
            <a:spLocks noGrp="1"/>
          </p:cNvSpPr>
          <p:nvPr>
            <p:ph type="sldNum" sz="quarter" idx="4294967295"/>
          </p:nvPr>
        </p:nvSpPr>
        <p:spPr>
          <a:xfrm>
            <a:off x="8610600" y="6356350"/>
            <a:ext cx="2743200" cy="365125"/>
          </a:xfrm>
        </p:spPr>
        <p:txBody>
          <a:bodyPr/>
          <a:lstStyle/>
          <a:p>
            <a:fld id="{E759DE4A-BCCB-F845-96F6-7482EC11793A}" type="slidenum">
              <a:rPr lang="en-US" smtClean="0">
                <a:latin typeface="Avenir Light" panose="020B0402020203020204" pitchFamily="34" charset="77"/>
              </a:rPr>
              <a:t>37</a:t>
            </a:fld>
            <a:endParaRPr lang="en-US">
              <a:latin typeface="Avenir Light" panose="020B0402020203020204" pitchFamily="34" charset="77"/>
            </a:endParaRPr>
          </a:p>
        </p:txBody>
      </p:sp>
      <p:sp>
        <p:nvSpPr>
          <p:cNvPr id="6" name="Machine failures are rather probabilistic">
            <a:extLst>
              <a:ext uri="{FF2B5EF4-FFF2-40B4-BE49-F238E27FC236}">
                <a16:creationId xmlns:a16="http://schemas.microsoft.com/office/drawing/2014/main" id="{08079A4A-EF57-F1BE-FCCF-3F2197DB2F8D}"/>
              </a:ext>
            </a:extLst>
          </p:cNvPr>
          <p:cNvSpPr txBox="1"/>
          <p:nvPr/>
        </p:nvSpPr>
        <p:spPr>
          <a:xfrm>
            <a:off x="1194533" y="5486800"/>
            <a:ext cx="9802939" cy="707886"/>
          </a:xfrm>
          <a:prstGeom prst="rect">
            <a:avLst/>
          </a:prstGeom>
          <a:solidFill>
            <a:srgbClr val="0C257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ctr">
              <a:defRPr sz="4400">
                <a:solidFill>
                  <a:srgbClr val="F5BC44"/>
                </a:solidFill>
                <a:latin typeface="Avenir Heavy"/>
                <a:ea typeface="Avenir Heavy"/>
                <a:cs typeface="Avenir Heavy"/>
                <a:sym typeface="Avenir Heavy"/>
              </a:defRPr>
            </a:lvl1pPr>
          </a:lstStyle>
          <a:p>
            <a:r>
              <a:rPr lang="en-US" sz="4000">
                <a:latin typeface="Avenir Light" panose="020B0402020203020204" pitchFamily="34" charset="77"/>
              </a:rPr>
              <a:t>In practice, m</a:t>
            </a:r>
            <a:r>
              <a:rPr sz="4000">
                <a:latin typeface="Avenir Light" panose="020B0402020203020204" pitchFamily="34" charset="77"/>
              </a:rPr>
              <a:t>achine </a:t>
            </a:r>
            <a:r>
              <a:rPr lang="en-US" sz="4000">
                <a:latin typeface="Avenir Light" panose="020B0402020203020204" pitchFamily="34" charset="77"/>
              </a:rPr>
              <a:t>faults</a:t>
            </a:r>
            <a:r>
              <a:rPr sz="4000">
                <a:latin typeface="Avenir Light" panose="020B0402020203020204" pitchFamily="34" charset="77"/>
              </a:rPr>
              <a:t> are probabilistic</a:t>
            </a:r>
          </a:p>
        </p:txBody>
      </p:sp>
    </p:spTree>
    <p:extLst>
      <p:ext uri="{BB962C8B-B14F-4D97-AF65-F5344CB8AC3E}">
        <p14:creationId xmlns:p14="http://schemas.microsoft.com/office/powerpoint/2010/main" val="686517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FD67E-6A6A-0077-B8AF-3F3E39CA03AE}"/>
            </a:ext>
          </a:extLst>
        </p:cNvPr>
        <p:cNvGrpSpPr/>
        <p:nvPr/>
      </p:nvGrpSpPr>
      <p:grpSpPr>
        <a:xfrm>
          <a:off x="0" y="0"/>
          <a:ext cx="0" cy="0"/>
          <a:chOff x="0" y="0"/>
          <a:chExt cx="0" cy="0"/>
        </a:xfrm>
      </p:grpSpPr>
      <p:sp>
        <p:nvSpPr>
          <p:cNvPr id="1600" name="Title 1">
            <a:extLst>
              <a:ext uri="{FF2B5EF4-FFF2-40B4-BE49-F238E27FC236}">
                <a16:creationId xmlns:a16="http://schemas.microsoft.com/office/drawing/2014/main" id="{FCB48650-A642-7AA8-4915-07B41A51297B}"/>
              </a:ext>
            </a:extLst>
          </p:cNvPr>
          <p:cNvSpPr txBox="1">
            <a:spLocks noGrp="1"/>
          </p:cNvSpPr>
          <p:nvPr>
            <p:ph type="title"/>
          </p:nvPr>
        </p:nvSpPr>
        <p:spPr>
          <a:prstGeom prst="rect">
            <a:avLst/>
          </a:prstGeom>
        </p:spPr>
        <p:txBody>
          <a:bodyPr>
            <a:normAutofit/>
          </a:bodyPr>
          <a:lstStyle>
            <a:lvl1pPr>
              <a:defRPr>
                <a:solidFill>
                  <a:srgbClr val="002060"/>
                </a:solidFill>
              </a:defRPr>
            </a:lvl1pPr>
          </a:lstStyle>
          <a:p>
            <a:r>
              <a:rPr lang="en-US">
                <a:latin typeface="Avenir Light" panose="020B0402020203020204" pitchFamily="34" charset="77"/>
              </a:rPr>
              <a:t>Consensus </a:t>
            </a:r>
            <a:r>
              <a:rPr>
                <a:latin typeface="Avenir Light" panose="020B0402020203020204" pitchFamily="34" charset="77"/>
              </a:rPr>
              <a:t>Guarantees are </a:t>
            </a:r>
            <a:r>
              <a:rPr lang="en-US">
                <a:latin typeface="Avenir Light" panose="020B0402020203020204" pitchFamily="34" charset="77"/>
              </a:rPr>
              <a:t>M</a:t>
            </a:r>
            <a:r>
              <a:rPr>
                <a:latin typeface="Avenir Light" panose="020B0402020203020204" pitchFamily="34" charset="77"/>
              </a:rPr>
              <a:t>ismatch</a:t>
            </a:r>
            <a:r>
              <a:rPr lang="en-US">
                <a:latin typeface="Avenir Light" panose="020B0402020203020204" pitchFamily="34" charset="77"/>
              </a:rPr>
              <a:t>ed</a:t>
            </a:r>
            <a:endParaRPr>
              <a:latin typeface="Avenir Light" panose="020B0402020203020204" pitchFamily="34" charset="77"/>
            </a:endParaRPr>
          </a:p>
        </p:txBody>
      </p:sp>
      <p:sp>
        <p:nvSpPr>
          <p:cNvPr id="1602" name="Slide Number Placeholder 3">
            <a:extLst>
              <a:ext uri="{FF2B5EF4-FFF2-40B4-BE49-F238E27FC236}">
                <a16:creationId xmlns:a16="http://schemas.microsoft.com/office/drawing/2014/main" id="{913A2F83-E068-1779-BED8-966C57811D84}"/>
              </a:ext>
            </a:extLst>
          </p:cNvPr>
          <p:cNvSpPr txBox="1">
            <a:spLocks noGrp="1"/>
          </p:cNvSpPr>
          <p:nvPr>
            <p:ph type="sldNum" sz="quarter" idx="4294967295"/>
          </p:nvPr>
        </p:nvSpPr>
        <p:spPr>
          <a:xfrm>
            <a:off x="8610600" y="6356350"/>
            <a:ext cx="2743200"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38</a:t>
            </a:fld>
            <a:endParaRPr>
              <a:latin typeface="Avenir Light" panose="020B0402020203020204" pitchFamily="34" charset="77"/>
            </a:endParaRPr>
          </a:p>
        </p:txBody>
      </p:sp>
      <p:sp>
        <p:nvSpPr>
          <p:cNvPr id="11" name="Text Placeholder 4">
            <a:extLst>
              <a:ext uri="{FF2B5EF4-FFF2-40B4-BE49-F238E27FC236}">
                <a16:creationId xmlns:a16="http://schemas.microsoft.com/office/drawing/2014/main" id="{C036C832-DBB4-0037-BA2E-DB6CB48BA8D2}"/>
              </a:ext>
            </a:extLst>
          </p:cNvPr>
          <p:cNvSpPr txBox="1">
            <a:spLocks/>
          </p:cNvSpPr>
          <p:nvPr/>
        </p:nvSpPr>
        <p:spPr>
          <a:xfrm>
            <a:off x="839788" y="1681163"/>
            <a:ext cx="5157787" cy="823912"/>
          </a:xfrm>
          <a:prstGeom prst="rect">
            <a:avLst/>
          </a:prstGeom>
          <a:solidFill>
            <a:schemeClr val="bg1">
              <a:lumMod val="85000"/>
            </a:schemeClr>
          </a:solidFill>
          <a:ln w="38100">
            <a:solidFill>
              <a:schemeClr val="bg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a:latin typeface="Avenir Light" panose="020B0402020203020204" pitchFamily="34" charset="77"/>
              </a:rPr>
              <a:t>All-or-nothing guarantees</a:t>
            </a:r>
          </a:p>
        </p:txBody>
      </p:sp>
      <mc:AlternateContent xmlns:mc="http://schemas.openxmlformats.org/markup-compatibility/2006" xmlns:a14="http://schemas.microsoft.com/office/drawing/2010/main">
        <mc:Choice Requires="a14">
          <p:sp>
            <p:nvSpPr>
              <p:cNvPr id="12" name="Content Placeholder 5">
                <a:extLst>
                  <a:ext uri="{FF2B5EF4-FFF2-40B4-BE49-F238E27FC236}">
                    <a16:creationId xmlns:a16="http://schemas.microsoft.com/office/drawing/2014/main" id="{5DFE17E4-1E61-0393-3379-DB33CBE511AD}"/>
                  </a:ext>
                </a:extLst>
              </p:cNvPr>
              <p:cNvSpPr txBox="1">
                <a:spLocks/>
              </p:cNvSpPr>
              <p:nvPr/>
            </p:nvSpPr>
            <p:spPr>
              <a:xfrm>
                <a:off x="839788" y="2505075"/>
                <a:ext cx="5157787" cy="3196478"/>
              </a:xfrm>
              <a:prstGeom prst="rect">
                <a:avLst/>
              </a:prstGeom>
              <a:solidFill>
                <a:schemeClr val="bg1">
                  <a:lumMod val="85000"/>
                </a:schemeClr>
              </a:solidFill>
              <a:ln w="3810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latin typeface="Avenir Light" panose="020B0402020203020204" pitchFamily="34" charset="77"/>
                </a:endParaRPr>
              </a:p>
              <a:p>
                <a:pPr marL="0" indent="0">
                  <a:buFont typeface="Arial" panose="020B0604020202020204" pitchFamily="34" charset="0"/>
                  <a:buNone/>
                </a:pPr>
                <a:r>
                  <a:rPr lang="en-US">
                    <a:latin typeface="Avenir Light" panose="020B0402020203020204" pitchFamily="34" charset="77"/>
                  </a:rPr>
                  <a:t>Safe and Live</a:t>
                </a:r>
                <a:br>
                  <a:rPr lang="en-US">
                    <a:latin typeface="Avenir Light" panose="020B0402020203020204" pitchFamily="34" charset="77"/>
                  </a:rPr>
                </a:br>
                <a:r>
                  <a:rPr lang="en-US">
                    <a:latin typeface="Avenir Light" panose="020B0402020203020204" pitchFamily="34" charset="77"/>
                  </a:rPr>
                  <a:t>when failures</a:t>
                </a:r>
                <a14:m>
                  <m:oMath xmlns:m="http://schemas.openxmlformats.org/officeDocument/2006/math">
                    <m:r>
                      <a:rPr lang="en-US" sz="3200" smtClean="0">
                        <a:latin typeface="Cambria Math" panose="02040503050406030204" pitchFamily="18" charset="0"/>
                      </a:rPr>
                      <m:t> ≤</m:t>
                    </m:r>
                    <m:r>
                      <m:rPr>
                        <m:sty m:val="p"/>
                      </m:rPr>
                      <a:rPr lang="en-US" sz="3200" smtClean="0">
                        <a:latin typeface="Cambria Math" panose="02040503050406030204" pitchFamily="18" charset="0"/>
                      </a:rPr>
                      <m:t>f</m:t>
                    </m:r>
                  </m:oMath>
                </a14:m>
                <a:endParaRPr lang="en-US">
                  <a:latin typeface="Avenir Light" panose="020B0402020203020204" pitchFamily="34" charset="77"/>
                </a:endParaRPr>
              </a:p>
              <a:p>
                <a:pPr marL="0" indent="0">
                  <a:buFont typeface="Arial" panose="020B0604020202020204" pitchFamily="34" charset="0"/>
                  <a:buNone/>
                </a:pPr>
                <a:endParaRPr lang="en-US">
                  <a:latin typeface="Avenir Light" panose="020B0402020203020204" pitchFamily="34" charset="77"/>
                </a:endParaRPr>
              </a:p>
              <a:p>
                <a:pPr marL="0" indent="0">
                  <a:buFont typeface="Arial" panose="020B0604020202020204" pitchFamily="34" charset="0"/>
                  <a:buNone/>
                </a:pPr>
                <a:r>
                  <a:rPr lang="en-US">
                    <a:latin typeface="Avenir Light" panose="020B0402020203020204" pitchFamily="34" charset="77"/>
                  </a:rPr>
                  <a:t>Undefined guarantees</a:t>
                </a:r>
                <a:br>
                  <a:rPr lang="en-US">
                    <a:latin typeface="Avenir Light" panose="020B0402020203020204" pitchFamily="34" charset="77"/>
                  </a:rPr>
                </a:br>
                <a:r>
                  <a:rPr lang="en-US">
                    <a:latin typeface="Avenir Light" panose="020B0402020203020204" pitchFamily="34" charset="77"/>
                  </a:rPr>
                  <a:t>if failures</a:t>
                </a:r>
                <a14:m>
                  <m:oMath xmlns:m="http://schemas.openxmlformats.org/officeDocument/2006/math">
                    <m:r>
                      <a:rPr lang="en-US" sz="3200" smtClean="0">
                        <a:latin typeface="Cambria Math" panose="02040503050406030204" pitchFamily="18" charset="0"/>
                      </a:rPr>
                      <m:t> &gt;</m:t>
                    </m:r>
                    <m:r>
                      <m:rPr>
                        <m:sty m:val="p"/>
                      </m:rPr>
                      <a:rPr lang="en-US" sz="3200" smtClean="0">
                        <a:latin typeface="Cambria Math" panose="02040503050406030204" pitchFamily="18" charset="0"/>
                      </a:rPr>
                      <m:t>f</m:t>
                    </m:r>
                  </m:oMath>
                </a14:m>
                <a:endParaRPr lang="en-US">
                  <a:latin typeface="Avenir Light" panose="020B0402020203020204" pitchFamily="34" charset="77"/>
                </a:endParaRPr>
              </a:p>
            </p:txBody>
          </p:sp>
        </mc:Choice>
        <mc:Fallback xmlns="">
          <p:sp>
            <p:nvSpPr>
              <p:cNvPr id="12" name="Content Placeholder 5">
                <a:extLst>
                  <a:ext uri="{FF2B5EF4-FFF2-40B4-BE49-F238E27FC236}">
                    <a16:creationId xmlns:a16="http://schemas.microsoft.com/office/drawing/2014/main" id="{5DFE17E4-1E61-0393-3379-DB33CBE511AD}"/>
                  </a:ext>
                </a:extLst>
              </p:cNvPr>
              <p:cNvSpPr txBox="1">
                <a:spLocks noRot="1" noChangeAspect="1" noMove="1" noResize="1" noEditPoints="1" noAdjustHandles="1" noChangeArrowheads="1" noChangeShapeType="1" noTextEdit="1"/>
              </p:cNvSpPr>
              <p:nvPr/>
            </p:nvSpPr>
            <p:spPr>
              <a:xfrm>
                <a:off x="839788" y="2505075"/>
                <a:ext cx="5157787" cy="3196478"/>
              </a:xfrm>
              <a:prstGeom prst="rect">
                <a:avLst/>
              </a:prstGeom>
              <a:blipFill>
                <a:blip r:embed="rId4"/>
                <a:stretch>
                  <a:fillRect l="-1951"/>
                </a:stretch>
              </a:blipFill>
              <a:ln w="38100">
                <a:solidFill>
                  <a:schemeClr val="bg1"/>
                </a:solidFill>
              </a:ln>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711353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D6326-A69C-A4D4-169B-904CF629F2CE}"/>
            </a:ext>
          </a:extLst>
        </p:cNvPr>
        <p:cNvGrpSpPr/>
        <p:nvPr/>
      </p:nvGrpSpPr>
      <p:grpSpPr>
        <a:xfrm>
          <a:off x="0" y="0"/>
          <a:ext cx="0" cy="0"/>
          <a:chOff x="0" y="0"/>
          <a:chExt cx="0" cy="0"/>
        </a:xfrm>
      </p:grpSpPr>
      <p:sp>
        <p:nvSpPr>
          <p:cNvPr id="1600" name="Title 1">
            <a:extLst>
              <a:ext uri="{FF2B5EF4-FFF2-40B4-BE49-F238E27FC236}">
                <a16:creationId xmlns:a16="http://schemas.microsoft.com/office/drawing/2014/main" id="{1F17DB44-16CA-E5E5-47A8-50BB86807647}"/>
              </a:ext>
            </a:extLst>
          </p:cNvPr>
          <p:cNvSpPr txBox="1">
            <a:spLocks noGrp="1"/>
          </p:cNvSpPr>
          <p:nvPr>
            <p:ph type="title"/>
          </p:nvPr>
        </p:nvSpPr>
        <p:spPr>
          <a:prstGeom prst="rect">
            <a:avLst/>
          </a:prstGeom>
        </p:spPr>
        <p:txBody>
          <a:bodyPr>
            <a:normAutofit/>
          </a:bodyPr>
          <a:lstStyle>
            <a:lvl1pPr>
              <a:defRPr>
                <a:solidFill>
                  <a:srgbClr val="002060"/>
                </a:solidFill>
              </a:defRPr>
            </a:lvl1pPr>
          </a:lstStyle>
          <a:p>
            <a:r>
              <a:rPr lang="en-US">
                <a:latin typeface="Avenir Light" panose="020B0402020203020204" pitchFamily="34" charset="77"/>
              </a:rPr>
              <a:t>Consensus </a:t>
            </a:r>
            <a:r>
              <a:rPr>
                <a:latin typeface="Avenir Light" panose="020B0402020203020204" pitchFamily="34" charset="77"/>
              </a:rPr>
              <a:t>Guarantees are </a:t>
            </a:r>
            <a:r>
              <a:rPr lang="en-US">
                <a:latin typeface="Avenir Light" panose="020B0402020203020204" pitchFamily="34" charset="77"/>
              </a:rPr>
              <a:t>M</a:t>
            </a:r>
            <a:r>
              <a:rPr>
                <a:latin typeface="Avenir Light" panose="020B0402020203020204" pitchFamily="34" charset="77"/>
              </a:rPr>
              <a:t>ismatch</a:t>
            </a:r>
            <a:r>
              <a:rPr lang="en-US">
                <a:latin typeface="Avenir Light" panose="020B0402020203020204" pitchFamily="34" charset="77"/>
              </a:rPr>
              <a:t>ed</a:t>
            </a:r>
            <a:endParaRPr>
              <a:latin typeface="Avenir Light" panose="020B0402020203020204" pitchFamily="34" charset="77"/>
            </a:endParaRPr>
          </a:p>
        </p:txBody>
      </p:sp>
      <p:sp>
        <p:nvSpPr>
          <p:cNvPr id="5" name="Text Placeholder 4">
            <a:extLst>
              <a:ext uri="{FF2B5EF4-FFF2-40B4-BE49-F238E27FC236}">
                <a16:creationId xmlns:a16="http://schemas.microsoft.com/office/drawing/2014/main" id="{7D26B4B8-FB6A-D2A9-FBBD-3C7CD4F0284C}"/>
              </a:ext>
            </a:extLst>
          </p:cNvPr>
          <p:cNvSpPr>
            <a:spLocks noGrp="1"/>
          </p:cNvSpPr>
          <p:nvPr>
            <p:ph type="body" idx="1"/>
          </p:nvPr>
        </p:nvSpPr>
        <p:spPr>
          <a:solidFill>
            <a:schemeClr val="bg1">
              <a:lumMod val="85000"/>
            </a:schemeClr>
          </a:solidFill>
          <a:ln w="38100">
            <a:solidFill>
              <a:schemeClr val="bg1"/>
            </a:solidFill>
          </a:ln>
        </p:spPr>
        <p:txBody>
          <a:bodyPr>
            <a:normAutofit/>
          </a:bodyPr>
          <a:lstStyle/>
          <a:p>
            <a:r>
              <a:rPr lang="en-US" sz="3200" b="0">
                <a:solidFill>
                  <a:schemeClr val="tx1">
                    <a:lumMod val="50000"/>
                    <a:lumOff val="50000"/>
                  </a:schemeClr>
                </a:solidFill>
                <a:latin typeface="Avenir Light" panose="020B0402020203020204" pitchFamily="34" charset="77"/>
              </a:rPr>
              <a:t>All-or-nothing guarantees</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FB3CB9E6-91F5-FAC1-AC16-20CF585D3CA4}"/>
                  </a:ext>
                </a:extLst>
              </p:cNvPr>
              <p:cNvSpPr>
                <a:spLocks noGrp="1"/>
              </p:cNvSpPr>
              <p:nvPr>
                <p:ph type="body" sz="quarter" idx="3"/>
              </p:nvPr>
            </p:nvSpPr>
            <p:spPr>
              <a:solidFill>
                <a:schemeClr val="accent6">
                  <a:lumMod val="20000"/>
                  <a:lumOff val="80000"/>
                </a:schemeClr>
              </a:solidFill>
              <a:ln w="38100">
                <a:solidFill>
                  <a:schemeClr val="bg1"/>
                </a:solidFill>
              </a:ln>
            </p:spPr>
            <p:txBody>
              <a:bodyPr>
                <a:normAutofit/>
              </a:bodyPr>
              <a:lstStyle/>
              <a:p>
                <a:r>
                  <a:rPr lang="en-US" sz="3200" b="0">
                    <a:latin typeface="Avenir Light" panose="020B0402020203020204" pitchFamily="34" charset="77"/>
                  </a:rPr>
                  <a:t>100% - </a:t>
                </a:r>
                <a14:m>
                  <m:oMath xmlns:m="http://schemas.openxmlformats.org/officeDocument/2006/math">
                    <m:r>
                      <m:rPr>
                        <m:sty m:val="p"/>
                      </m:rPr>
                      <a:rPr lang="en-US" sz="3200" b="0" i="0" smtClean="0">
                        <a:latin typeface="Cambria Math" panose="02040503050406030204" pitchFamily="18" charset="0"/>
                        <a:ea typeface="Cambria Math" panose="02040503050406030204" pitchFamily="18" charset="0"/>
                      </a:rPr>
                      <m:t>ε</m:t>
                    </m:r>
                  </m:oMath>
                </a14:m>
                <a:r>
                  <a:rPr lang="en-US" sz="3200" b="0">
                    <a:latin typeface="Avenir Light" panose="020B0402020203020204" pitchFamily="34" charset="77"/>
                  </a:rPr>
                  <a:t> guarantees </a:t>
                </a:r>
              </a:p>
            </p:txBody>
          </p:sp>
        </mc:Choice>
        <mc:Fallback xmlns="">
          <p:sp>
            <p:nvSpPr>
              <p:cNvPr id="7" name="Text Placeholder 6">
                <a:extLst>
                  <a:ext uri="{FF2B5EF4-FFF2-40B4-BE49-F238E27FC236}">
                    <a16:creationId xmlns:a16="http://schemas.microsoft.com/office/drawing/2014/main" id="{FB3CB9E6-91F5-FAC1-AC16-20CF585D3CA4}"/>
                  </a:ext>
                </a:extLst>
              </p:cNvPr>
              <p:cNvSpPr>
                <a:spLocks noGrp="1" noRot="1" noChangeAspect="1" noMove="1" noResize="1" noEditPoints="1" noAdjustHandles="1" noChangeArrowheads="1" noChangeShapeType="1" noTextEdit="1"/>
              </p:cNvSpPr>
              <p:nvPr>
                <p:ph type="body" sz="quarter" idx="3"/>
              </p:nvPr>
            </p:nvSpPr>
            <p:spPr>
              <a:blipFill>
                <a:blip r:embed="rId4"/>
                <a:stretch>
                  <a:fillRect l="-2670" b="-4412"/>
                </a:stretch>
              </a:blipFill>
              <a:ln w="38100">
                <a:solidFill>
                  <a:schemeClr val="bg1"/>
                </a:solidFill>
              </a:ln>
            </p:spPr>
            <p:txBody>
              <a:bodyPr/>
              <a:lstStyle/>
              <a:p>
                <a:r>
                  <a:rPr lang="en-US">
                    <a:noFill/>
                  </a:rPr>
                  <a:t> </a:t>
                </a:r>
              </a:p>
            </p:txBody>
          </p:sp>
        </mc:Fallback>
      </mc:AlternateContent>
      <p:sp>
        <p:nvSpPr>
          <p:cNvPr id="8" name="Content Placeholder 7">
            <a:extLst>
              <a:ext uri="{FF2B5EF4-FFF2-40B4-BE49-F238E27FC236}">
                <a16:creationId xmlns:a16="http://schemas.microsoft.com/office/drawing/2014/main" id="{6ABEB48C-38B5-6F10-B20C-336ABD28468B}"/>
              </a:ext>
            </a:extLst>
          </p:cNvPr>
          <p:cNvSpPr>
            <a:spLocks noGrp="1"/>
          </p:cNvSpPr>
          <p:nvPr>
            <p:ph sz="quarter" idx="4"/>
          </p:nvPr>
        </p:nvSpPr>
        <p:spPr>
          <a:xfrm>
            <a:off x="6172200" y="2505075"/>
            <a:ext cx="5183188" cy="3196478"/>
          </a:xfrm>
          <a:solidFill>
            <a:schemeClr val="accent6">
              <a:lumMod val="20000"/>
              <a:lumOff val="80000"/>
            </a:schemeClr>
          </a:solidFill>
          <a:ln w="38100">
            <a:solidFill>
              <a:schemeClr val="bg1"/>
            </a:solidFill>
          </a:ln>
        </p:spPr>
        <p:txBody>
          <a:bodyPr/>
          <a:lstStyle/>
          <a:p>
            <a:endParaRPr lang="en-US">
              <a:latin typeface="Avenir Light" panose="020B0402020203020204" pitchFamily="34" charset="77"/>
            </a:endParaRPr>
          </a:p>
          <a:p>
            <a:pPr marL="0" indent="0">
              <a:buNone/>
            </a:pPr>
            <a:r>
              <a:rPr lang="en-US">
                <a:latin typeface="Avenir Light" panose="020B0402020203020204" pitchFamily="34" charset="77"/>
              </a:rPr>
              <a:t>Safe: Every</a:t>
            </a:r>
            <a:r>
              <a:rPr lang="en-US" sz="2400">
                <a:latin typeface="Avenir Light" panose="020B0402020203020204" pitchFamily="34" charset="77"/>
              </a:rPr>
              <a:t> </a:t>
            </a:r>
            <a:r>
              <a:rPr lang="en-US">
                <a:latin typeface="Avenir Light" panose="020B0402020203020204" pitchFamily="34" charset="77"/>
              </a:rPr>
              <a:t>node</a:t>
            </a:r>
            <a:r>
              <a:rPr lang="en-US" sz="2400">
                <a:latin typeface="Avenir Light" panose="020B0402020203020204" pitchFamily="34" charset="77"/>
              </a:rPr>
              <a:t> </a:t>
            </a:r>
            <a:r>
              <a:rPr lang="en-US">
                <a:latin typeface="Avenir Light" panose="020B0402020203020204" pitchFamily="34" charset="77"/>
              </a:rPr>
              <a:t>has</a:t>
            </a:r>
            <a:r>
              <a:rPr lang="en-US" sz="2400">
                <a:latin typeface="Avenir Light" panose="020B0402020203020204" pitchFamily="34" charset="77"/>
              </a:rPr>
              <a:t> </a:t>
            </a:r>
            <a:r>
              <a:rPr lang="en-US">
                <a:latin typeface="Avenir Light" panose="020B0402020203020204" pitchFamily="34" charset="77"/>
              </a:rPr>
              <a:t>a</a:t>
            </a:r>
            <a:r>
              <a:rPr lang="en-US" sz="2400">
                <a:latin typeface="Avenir Light" panose="020B0402020203020204" pitchFamily="34" charset="77"/>
              </a:rPr>
              <a:t> </a:t>
            </a:r>
            <a:r>
              <a:rPr lang="en-US">
                <a:latin typeface="Avenir Light" panose="020B0402020203020204" pitchFamily="34" charset="77"/>
              </a:rPr>
              <a:t>non-zero failure probability and eventually all nodes will fail</a:t>
            </a:r>
          </a:p>
        </p:txBody>
      </p:sp>
      <p:sp>
        <p:nvSpPr>
          <p:cNvPr id="1602" name="Slide Number Placeholder 3">
            <a:extLst>
              <a:ext uri="{FF2B5EF4-FFF2-40B4-BE49-F238E27FC236}">
                <a16:creationId xmlns:a16="http://schemas.microsoft.com/office/drawing/2014/main" id="{5492D27C-5459-A645-B481-15C648F2DC20}"/>
              </a:ext>
            </a:extLst>
          </p:cNvPr>
          <p:cNvSpPr txBox="1">
            <a:spLocks noGrp="1"/>
          </p:cNvSpPr>
          <p:nvPr>
            <p:ph type="sldNum" sz="quarter" idx="12"/>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39</a:t>
            </a:fld>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9" name="Content Placeholder 5">
                <a:extLst>
                  <a:ext uri="{FF2B5EF4-FFF2-40B4-BE49-F238E27FC236}">
                    <a16:creationId xmlns:a16="http://schemas.microsoft.com/office/drawing/2014/main" id="{B4923FE9-4481-4A10-BB41-E36AB5941DA6}"/>
                  </a:ext>
                </a:extLst>
              </p:cNvPr>
              <p:cNvSpPr txBox="1">
                <a:spLocks/>
              </p:cNvSpPr>
              <p:nvPr/>
            </p:nvSpPr>
            <p:spPr>
              <a:xfrm>
                <a:off x="839788" y="2505075"/>
                <a:ext cx="5157787" cy="3196478"/>
              </a:xfrm>
              <a:prstGeom prst="rect">
                <a:avLst/>
              </a:prstGeom>
              <a:solidFill>
                <a:schemeClr val="bg1">
                  <a:lumMod val="85000"/>
                </a:schemeClr>
              </a:solidFill>
              <a:ln w="3810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solidFill>
                    <a:schemeClr val="tx1">
                      <a:lumMod val="50000"/>
                      <a:lumOff val="50000"/>
                    </a:schemeClr>
                  </a:solidFill>
                  <a:latin typeface="Avenir Light" panose="020B0402020203020204" pitchFamily="34" charset="77"/>
                </a:endParaRPr>
              </a:p>
              <a:p>
                <a:pPr marL="0" indent="0">
                  <a:buFont typeface="Arial" panose="020B0604020202020204" pitchFamily="34" charset="0"/>
                  <a:buNone/>
                </a:pPr>
                <a:r>
                  <a:rPr lang="en-US">
                    <a:solidFill>
                      <a:schemeClr val="tx1">
                        <a:lumMod val="50000"/>
                        <a:lumOff val="50000"/>
                      </a:schemeClr>
                    </a:solidFill>
                    <a:latin typeface="Avenir Light" panose="020B0402020203020204" pitchFamily="34" charset="77"/>
                  </a:rPr>
                  <a:t>Safe and Live</a:t>
                </a:r>
                <a:br>
                  <a:rPr lang="en-US">
                    <a:solidFill>
                      <a:schemeClr val="tx1">
                        <a:lumMod val="50000"/>
                        <a:lumOff val="50000"/>
                      </a:schemeClr>
                    </a:solidFill>
                    <a:latin typeface="Avenir Light" panose="020B0402020203020204" pitchFamily="34" charset="77"/>
                  </a:rPr>
                </a:br>
                <a:r>
                  <a:rPr lang="en-US">
                    <a:solidFill>
                      <a:schemeClr val="tx1">
                        <a:lumMod val="50000"/>
                        <a:lumOff val="50000"/>
                      </a:schemeClr>
                    </a:solidFill>
                    <a:latin typeface="Avenir Light" panose="020B0402020203020204" pitchFamily="34" charset="77"/>
                  </a:rPr>
                  <a:t>when failures</a:t>
                </a:r>
                <a14:m>
                  <m:oMath xmlns:m="http://schemas.openxmlformats.org/officeDocument/2006/math">
                    <m:r>
                      <a:rPr lang="en-US" sz="3200" smtClean="0">
                        <a:solidFill>
                          <a:schemeClr val="tx1">
                            <a:lumMod val="50000"/>
                            <a:lumOff val="50000"/>
                          </a:schemeClr>
                        </a:solidFill>
                        <a:latin typeface="Cambria Math" panose="02040503050406030204" pitchFamily="18" charset="0"/>
                      </a:rPr>
                      <m:t> ≤</m:t>
                    </m:r>
                    <m:r>
                      <m:rPr>
                        <m:sty m:val="p"/>
                      </m:rPr>
                      <a:rPr lang="en-US" sz="3200" smtClean="0">
                        <a:solidFill>
                          <a:schemeClr val="tx1">
                            <a:lumMod val="50000"/>
                            <a:lumOff val="50000"/>
                          </a:schemeClr>
                        </a:solidFill>
                        <a:latin typeface="Cambria Math" panose="02040503050406030204" pitchFamily="18" charset="0"/>
                      </a:rPr>
                      <m:t>f</m:t>
                    </m:r>
                  </m:oMath>
                </a14:m>
                <a:endParaRPr lang="en-US">
                  <a:solidFill>
                    <a:schemeClr val="tx1">
                      <a:lumMod val="50000"/>
                      <a:lumOff val="50000"/>
                    </a:schemeClr>
                  </a:solidFill>
                  <a:latin typeface="Avenir Light" panose="020B0402020203020204" pitchFamily="34" charset="77"/>
                </a:endParaRPr>
              </a:p>
              <a:p>
                <a:pPr marL="0" indent="0">
                  <a:buFont typeface="Arial" panose="020B0604020202020204" pitchFamily="34" charset="0"/>
                  <a:buNone/>
                </a:pPr>
                <a:endParaRPr lang="en-US">
                  <a:solidFill>
                    <a:schemeClr val="tx1">
                      <a:lumMod val="50000"/>
                      <a:lumOff val="50000"/>
                    </a:schemeClr>
                  </a:solidFill>
                  <a:latin typeface="Avenir Light" panose="020B0402020203020204" pitchFamily="34" charset="77"/>
                </a:endParaRPr>
              </a:p>
              <a:p>
                <a:pPr marL="0" indent="0">
                  <a:buFont typeface="Arial" panose="020B0604020202020204" pitchFamily="34" charset="0"/>
                  <a:buNone/>
                </a:pPr>
                <a:r>
                  <a:rPr lang="en-US">
                    <a:solidFill>
                      <a:schemeClr val="tx1">
                        <a:lumMod val="50000"/>
                        <a:lumOff val="50000"/>
                      </a:schemeClr>
                    </a:solidFill>
                    <a:latin typeface="Avenir Light" panose="020B0402020203020204" pitchFamily="34" charset="77"/>
                  </a:rPr>
                  <a:t>Undefined guarantees</a:t>
                </a:r>
                <a:br>
                  <a:rPr lang="en-US">
                    <a:solidFill>
                      <a:schemeClr val="tx1">
                        <a:lumMod val="50000"/>
                        <a:lumOff val="50000"/>
                      </a:schemeClr>
                    </a:solidFill>
                    <a:latin typeface="Avenir Light" panose="020B0402020203020204" pitchFamily="34" charset="77"/>
                  </a:rPr>
                </a:br>
                <a:r>
                  <a:rPr lang="en-US">
                    <a:solidFill>
                      <a:schemeClr val="tx1">
                        <a:lumMod val="50000"/>
                        <a:lumOff val="50000"/>
                      </a:schemeClr>
                    </a:solidFill>
                    <a:latin typeface="Avenir Light" panose="020B0402020203020204" pitchFamily="34" charset="77"/>
                  </a:rPr>
                  <a:t>if failures</a:t>
                </a:r>
                <a14:m>
                  <m:oMath xmlns:m="http://schemas.openxmlformats.org/officeDocument/2006/math">
                    <m:r>
                      <a:rPr lang="en-US" sz="3200" smtClean="0">
                        <a:solidFill>
                          <a:schemeClr val="tx1">
                            <a:lumMod val="50000"/>
                            <a:lumOff val="50000"/>
                          </a:schemeClr>
                        </a:solidFill>
                        <a:latin typeface="Cambria Math" panose="02040503050406030204" pitchFamily="18" charset="0"/>
                      </a:rPr>
                      <m:t> &gt;</m:t>
                    </m:r>
                    <m:r>
                      <m:rPr>
                        <m:sty m:val="p"/>
                      </m:rPr>
                      <a:rPr lang="en-US" sz="3200" smtClean="0">
                        <a:solidFill>
                          <a:schemeClr val="tx1">
                            <a:lumMod val="50000"/>
                            <a:lumOff val="50000"/>
                          </a:schemeClr>
                        </a:solidFill>
                        <a:latin typeface="Cambria Math" panose="02040503050406030204" pitchFamily="18" charset="0"/>
                      </a:rPr>
                      <m:t>f</m:t>
                    </m:r>
                  </m:oMath>
                </a14:m>
                <a:endParaRPr lang="en-US">
                  <a:solidFill>
                    <a:schemeClr val="tx1">
                      <a:lumMod val="50000"/>
                      <a:lumOff val="50000"/>
                    </a:schemeClr>
                  </a:solidFill>
                  <a:latin typeface="Avenir Light" panose="020B0402020203020204" pitchFamily="34" charset="77"/>
                </a:endParaRPr>
              </a:p>
            </p:txBody>
          </p:sp>
        </mc:Choice>
        <mc:Fallback xmlns="">
          <p:sp>
            <p:nvSpPr>
              <p:cNvPr id="9" name="Content Placeholder 5">
                <a:extLst>
                  <a:ext uri="{FF2B5EF4-FFF2-40B4-BE49-F238E27FC236}">
                    <a16:creationId xmlns:a16="http://schemas.microsoft.com/office/drawing/2014/main" id="{B4923FE9-4481-4A10-BB41-E36AB5941DA6}"/>
                  </a:ext>
                </a:extLst>
              </p:cNvPr>
              <p:cNvSpPr txBox="1">
                <a:spLocks noRot="1" noChangeAspect="1" noMove="1" noResize="1" noEditPoints="1" noAdjustHandles="1" noChangeArrowheads="1" noChangeShapeType="1" noTextEdit="1"/>
              </p:cNvSpPr>
              <p:nvPr/>
            </p:nvSpPr>
            <p:spPr>
              <a:xfrm>
                <a:off x="839788" y="2505075"/>
                <a:ext cx="5157787" cy="3196478"/>
              </a:xfrm>
              <a:prstGeom prst="rect">
                <a:avLst/>
              </a:prstGeom>
              <a:blipFill>
                <a:blip r:embed="rId5"/>
                <a:stretch>
                  <a:fillRect l="-1951"/>
                </a:stretch>
              </a:blipFill>
              <a:ln w="38100">
                <a:solidFill>
                  <a:schemeClr val="bg1"/>
                </a:solidFill>
              </a:ln>
            </p:spPr>
            <p:txBody>
              <a:bodyPr/>
              <a:lstStyle/>
              <a:p>
                <a:r>
                  <a:rPr lang="en-US">
                    <a:noFill/>
                  </a:rPr>
                  <a:t> </a:t>
                </a:r>
              </a:p>
            </p:txBody>
          </p:sp>
        </mc:Fallback>
      </mc:AlternateContent>
      <p:sp>
        <p:nvSpPr>
          <p:cNvPr id="2" name="You buy protection for your worldview!">
            <a:extLst>
              <a:ext uri="{FF2B5EF4-FFF2-40B4-BE49-F238E27FC236}">
                <a16:creationId xmlns:a16="http://schemas.microsoft.com/office/drawing/2014/main" id="{8F053212-F095-5509-F9AD-CAE4D134E104}"/>
              </a:ext>
            </a:extLst>
          </p:cNvPr>
          <p:cNvSpPr txBox="1"/>
          <p:nvPr/>
        </p:nvSpPr>
        <p:spPr>
          <a:xfrm>
            <a:off x="961310" y="5486800"/>
            <a:ext cx="10269411" cy="584775"/>
          </a:xfrm>
          <a:prstGeom prst="rect">
            <a:avLst/>
          </a:prstGeom>
          <a:solidFill>
            <a:srgbClr val="0C257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ctr">
              <a:defRPr sz="4400">
                <a:solidFill>
                  <a:srgbClr val="F5BC44"/>
                </a:solidFill>
                <a:latin typeface="Avenir Heavy"/>
                <a:ea typeface="Avenir Heavy"/>
                <a:cs typeface="Avenir Heavy"/>
                <a:sym typeface="Avenir Heavy"/>
              </a:defRPr>
            </a:lvl1pPr>
          </a:lstStyle>
          <a:p>
            <a:r>
              <a:rPr lang="en-US" sz="3200" dirty="0">
                <a:latin typeface="Avenir Light" panose="020B0402020203020204" pitchFamily="34" charset="77"/>
              </a:rPr>
              <a:t>No protocol can do better than probabilistic guarantees</a:t>
            </a:r>
            <a:endParaRPr sz="3200" dirty="0">
              <a:latin typeface="Avenir Light" panose="020B0402020203020204" pitchFamily="34" charset="77"/>
            </a:endParaRPr>
          </a:p>
        </p:txBody>
      </p:sp>
    </p:spTree>
    <p:custDataLst>
      <p:tags r:id="rId1"/>
    </p:custDataLst>
    <p:extLst>
      <p:ext uri="{BB962C8B-B14F-4D97-AF65-F5344CB8AC3E}">
        <p14:creationId xmlns:p14="http://schemas.microsoft.com/office/powerpoint/2010/main" val="1908744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250" fill="hold"/>
                                        <p:tgtEl>
                                          <p:spTgt spid="2"/>
                                        </p:tgtEl>
                                        <p:attrNameLst>
                                          <p:attrName>ppt_w</p:attrName>
                                        </p:attrNameLst>
                                      </p:cBhvr>
                                      <p:tavLst>
                                        <p:tav tm="0">
                                          <p:val>
                                            <p:fltVal val="0"/>
                                          </p:val>
                                        </p:tav>
                                        <p:tav tm="100000">
                                          <p:val>
                                            <p:strVal val="#ppt_w"/>
                                          </p:val>
                                        </p:tav>
                                      </p:tavLst>
                                    </p:anim>
                                    <p:anim calcmode="lin" valueType="num">
                                      <p:cBhvr>
                                        <p:cTn id="20" dur="25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8" grpId="0" build="p" animBg="1"/>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FAF59-0844-25BF-4DDD-4A3E937DB12A}"/>
            </a:ext>
          </a:extLst>
        </p:cNvPr>
        <p:cNvGrpSpPr/>
        <p:nvPr/>
      </p:nvGrpSpPr>
      <p:grpSpPr>
        <a:xfrm>
          <a:off x="0" y="0"/>
          <a:ext cx="0" cy="0"/>
          <a:chOff x="0" y="0"/>
          <a:chExt cx="0" cy="0"/>
        </a:xfrm>
      </p:grpSpPr>
      <p:sp>
        <p:nvSpPr>
          <p:cNvPr id="1600" name="Title 1">
            <a:extLst>
              <a:ext uri="{FF2B5EF4-FFF2-40B4-BE49-F238E27FC236}">
                <a16:creationId xmlns:a16="http://schemas.microsoft.com/office/drawing/2014/main" id="{F0A6E0D2-5BDF-377D-1032-9415E5D847B0}"/>
              </a:ext>
            </a:extLst>
          </p:cNvPr>
          <p:cNvSpPr txBox="1">
            <a:spLocks noGrp="1"/>
          </p:cNvSpPr>
          <p:nvPr>
            <p:ph type="title"/>
          </p:nvPr>
        </p:nvSpPr>
        <p:spPr>
          <a:prstGeom prst="rect">
            <a:avLst/>
          </a:prstGeom>
        </p:spPr>
        <p:txBody>
          <a:bodyPr>
            <a:normAutofit/>
          </a:bodyPr>
          <a:lstStyle>
            <a:lvl1pPr>
              <a:defRPr>
                <a:solidFill>
                  <a:srgbClr val="002060"/>
                </a:solidFill>
              </a:defRPr>
            </a:lvl1pPr>
          </a:lstStyle>
          <a:p>
            <a:r>
              <a:rPr lang="en-US">
                <a:latin typeface="Avenir Light" panose="020B0402020203020204" pitchFamily="34" charset="77"/>
              </a:rPr>
              <a:t>Consensus </a:t>
            </a:r>
            <a:r>
              <a:rPr>
                <a:latin typeface="Avenir Light" panose="020B0402020203020204" pitchFamily="34" charset="77"/>
              </a:rPr>
              <a:t>Guarantees are </a:t>
            </a:r>
            <a:r>
              <a:rPr lang="en-US">
                <a:latin typeface="Avenir Light" panose="020B0402020203020204" pitchFamily="34" charset="77"/>
              </a:rPr>
              <a:t>M</a:t>
            </a:r>
            <a:r>
              <a:rPr>
                <a:latin typeface="Avenir Light" panose="020B0402020203020204" pitchFamily="34" charset="77"/>
              </a:rPr>
              <a:t>ismatch</a:t>
            </a:r>
            <a:r>
              <a:rPr lang="en-US">
                <a:latin typeface="Avenir Light" panose="020B0402020203020204" pitchFamily="34" charset="77"/>
              </a:rPr>
              <a:t>ed</a:t>
            </a:r>
            <a:endParaRPr>
              <a:latin typeface="Avenir Light" panose="020B0402020203020204" pitchFamily="34" charset="77"/>
            </a:endParaRPr>
          </a:p>
        </p:txBody>
      </p:sp>
      <p:sp>
        <p:nvSpPr>
          <p:cNvPr id="5" name="Text Placeholder 4">
            <a:extLst>
              <a:ext uri="{FF2B5EF4-FFF2-40B4-BE49-F238E27FC236}">
                <a16:creationId xmlns:a16="http://schemas.microsoft.com/office/drawing/2014/main" id="{C91EE438-AE0D-FEFC-ABB6-2B95FFF4EA89}"/>
              </a:ext>
            </a:extLst>
          </p:cNvPr>
          <p:cNvSpPr>
            <a:spLocks noGrp="1"/>
          </p:cNvSpPr>
          <p:nvPr>
            <p:ph type="body" idx="1"/>
          </p:nvPr>
        </p:nvSpPr>
        <p:spPr>
          <a:solidFill>
            <a:schemeClr val="bg1">
              <a:lumMod val="85000"/>
            </a:schemeClr>
          </a:solidFill>
          <a:ln w="38100">
            <a:solidFill>
              <a:schemeClr val="bg1"/>
            </a:solidFill>
          </a:ln>
        </p:spPr>
        <p:txBody>
          <a:bodyPr>
            <a:normAutofit/>
          </a:bodyPr>
          <a:lstStyle/>
          <a:p>
            <a:r>
              <a:rPr lang="en-US" sz="3200" b="0">
                <a:solidFill>
                  <a:schemeClr val="tx1">
                    <a:lumMod val="50000"/>
                    <a:lumOff val="50000"/>
                  </a:schemeClr>
                </a:solidFill>
                <a:latin typeface="Avenir Light" panose="020B0402020203020204" pitchFamily="34" charset="77"/>
              </a:rPr>
              <a:t>All-or-nothing guarantees</a:t>
            </a:r>
          </a:p>
        </p:txBody>
      </p:sp>
      <mc:AlternateContent xmlns:mc="http://schemas.openxmlformats.org/markup-compatibility/2006" xmlns:a14="http://schemas.microsoft.com/office/drawing/2010/main">
        <mc:Choice Requires="a14">
          <p:sp>
            <p:nvSpPr>
              <p:cNvPr id="7" name="Text Placeholder 6">
                <a:extLst>
                  <a:ext uri="{FF2B5EF4-FFF2-40B4-BE49-F238E27FC236}">
                    <a16:creationId xmlns:a16="http://schemas.microsoft.com/office/drawing/2014/main" id="{65B515A2-3CCC-58AF-0E49-87F7E94FE6B4}"/>
                  </a:ext>
                </a:extLst>
              </p:cNvPr>
              <p:cNvSpPr>
                <a:spLocks noGrp="1"/>
              </p:cNvSpPr>
              <p:nvPr>
                <p:ph type="body" sz="quarter" idx="3"/>
              </p:nvPr>
            </p:nvSpPr>
            <p:spPr>
              <a:solidFill>
                <a:schemeClr val="accent6">
                  <a:lumMod val="20000"/>
                  <a:lumOff val="80000"/>
                </a:schemeClr>
              </a:solidFill>
              <a:ln w="38100">
                <a:solidFill>
                  <a:schemeClr val="bg1"/>
                </a:solidFill>
              </a:ln>
            </p:spPr>
            <p:txBody>
              <a:bodyPr>
                <a:normAutofit/>
              </a:bodyPr>
              <a:lstStyle/>
              <a:p>
                <a:r>
                  <a:rPr lang="en-US" sz="3200" b="0">
                    <a:latin typeface="Avenir Light" panose="020B0402020203020204" pitchFamily="34" charset="77"/>
                  </a:rPr>
                  <a:t>100% - </a:t>
                </a:r>
                <a14:m>
                  <m:oMath xmlns:m="http://schemas.openxmlformats.org/officeDocument/2006/math">
                    <m:r>
                      <m:rPr>
                        <m:sty m:val="p"/>
                      </m:rPr>
                      <a:rPr lang="en-US" sz="3200" b="0" i="0" smtClean="0">
                        <a:latin typeface="Cambria Math" panose="02040503050406030204" pitchFamily="18" charset="0"/>
                        <a:ea typeface="Cambria Math" panose="02040503050406030204" pitchFamily="18" charset="0"/>
                      </a:rPr>
                      <m:t>ε</m:t>
                    </m:r>
                  </m:oMath>
                </a14:m>
                <a:r>
                  <a:rPr lang="en-US" sz="3200" b="0">
                    <a:latin typeface="Avenir Light" panose="020B0402020203020204" pitchFamily="34" charset="77"/>
                  </a:rPr>
                  <a:t> guarantees </a:t>
                </a:r>
              </a:p>
            </p:txBody>
          </p:sp>
        </mc:Choice>
        <mc:Fallback xmlns="">
          <p:sp>
            <p:nvSpPr>
              <p:cNvPr id="7" name="Text Placeholder 6">
                <a:extLst>
                  <a:ext uri="{FF2B5EF4-FFF2-40B4-BE49-F238E27FC236}">
                    <a16:creationId xmlns:a16="http://schemas.microsoft.com/office/drawing/2014/main" id="{65B515A2-3CCC-58AF-0E49-87F7E94FE6B4}"/>
                  </a:ext>
                </a:extLst>
              </p:cNvPr>
              <p:cNvSpPr>
                <a:spLocks noGrp="1" noRot="1" noChangeAspect="1" noMove="1" noResize="1" noEditPoints="1" noAdjustHandles="1" noChangeArrowheads="1" noChangeShapeType="1" noTextEdit="1"/>
              </p:cNvSpPr>
              <p:nvPr>
                <p:ph type="body" sz="quarter" idx="3"/>
              </p:nvPr>
            </p:nvSpPr>
            <p:spPr>
              <a:blipFill>
                <a:blip r:embed="rId4"/>
                <a:stretch>
                  <a:fillRect l="-2670" b="-4412"/>
                </a:stretch>
              </a:blipFill>
              <a:ln w="38100">
                <a:solidFill>
                  <a:schemeClr val="bg1"/>
                </a:solidFill>
              </a:ln>
            </p:spPr>
            <p:txBody>
              <a:bodyPr/>
              <a:lstStyle/>
              <a:p>
                <a:r>
                  <a:rPr lang="en-US">
                    <a:noFill/>
                  </a:rPr>
                  <a:t> </a:t>
                </a:r>
              </a:p>
            </p:txBody>
          </p:sp>
        </mc:Fallback>
      </mc:AlternateContent>
      <p:sp>
        <p:nvSpPr>
          <p:cNvPr id="8" name="Content Placeholder 7">
            <a:extLst>
              <a:ext uri="{FF2B5EF4-FFF2-40B4-BE49-F238E27FC236}">
                <a16:creationId xmlns:a16="http://schemas.microsoft.com/office/drawing/2014/main" id="{2D5C1B26-1EFE-B6CE-E33C-92011748A6BC}"/>
              </a:ext>
            </a:extLst>
          </p:cNvPr>
          <p:cNvSpPr>
            <a:spLocks noGrp="1"/>
          </p:cNvSpPr>
          <p:nvPr>
            <p:ph sz="quarter" idx="4"/>
          </p:nvPr>
        </p:nvSpPr>
        <p:spPr>
          <a:xfrm>
            <a:off x="6172200" y="2505075"/>
            <a:ext cx="5180012" cy="3196478"/>
          </a:xfrm>
          <a:solidFill>
            <a:schemeClr val="accent6">
              <a:lumMod val="20000"/>
              <a:lumOff val="80000"/>
            </a:schemeClr>
          </a:solidFill>
          <a:ln w="38100">
            <a:solidFill>
              <a:schemeClr val="bg1"/>
            </a:solidFill>
          </a:ln>
        </p:spPr>
        <p:txBody>
          <a:bodyPr/>
          <a:lstStyle/>
          <a:p>
            <a:pPr marL="0" indent="0">
              <a:buSzTx/>
              <a:buNone/>
              <a:defRPr sz="3200"/>
            </a:pPr>
            <a:endParaRPr lang="en-US" sz="2800">
              <a:latin typeface="Avenir Light" panose="020B0402020203020204" pitchFamily="34" charset="77"/>
            </a:endParaRPr>
          </a:p>
          <a:p>
            <a:pPr marL="0" indent="0">
              <a:buSzTx/>
              <a:buNone/>
              <a:defRPr sz="3200"/>
            </a:pPr>
            <a:r>
              <a:rPr lang="en-US" sz="2800">
                <a:latin typeface="Avenir Light" panose="020B0402020203020204" pitchFamily="34" charset="77"/>
              </a:rPr>
              <a:t>Raft is only 99.97% [</a:t>
            </a:r>
            <a:r>
              <a:rPr lang="en-US" sz="2800" err="1">
                <a:latin typeface="Avenir Light" panose="020B0402020203020204" pitchFamily="34" charset="77"/>
              </a:rPr>
              <a:t>safe&amp;live</a:t>
            </a:r>
            <a:r>
              <a:rPr lang="en-US" sz="2800">
                <a:latin typeface="Avenir Light" panose="020B0402020203020204" pitchFamily="34" charset="77"/>
              </a:rPr>
              <a:t>] in three-node deployments if nodes suffer a 1% fault rate! </a:t>
            </a:r>
          </a:p>
        </p:txBody>
      </p:sp>
      <p:sp>
        <p:nvSpPr>
          <p:cNvPr id="1602" name="Slide Number Placeholder 3">
            <a:extLst>
              <a:ext uri="{FF2B5EF4-FFF2-40B4-BE49-F238E27FC236}">
                <a16:creationId xmlns:a16="http://schemas.microsoft.com/office/drawing/2014/main" id="{629AAD57-67F6-0B45-4B2B-A66FE544BA56}"/>
              </a:ext>
            </a:extLst>
          </p:cNvPr>
          <p:cNvSpPr txBox="1">
            <a:spLocks noGrp="1"/>
          </p:cNvSpPr>
          <p:nvPr>
            <p:ph type="sldNum" sz="quarter" idx="12"/>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40</a:t>
            </a:fld>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0" name="Content Placeholder 5">
                <a:extLst>
                  <a:ext uri="{FF2B5EF4-FFF2-40B4-BE49-F238E27FC236}">
                    <a16:creationId xmlns:a16="http://schemas.microsoft.com/office/drawing/2014/main" id="{0FBB1666-41FB-7BEA-F267-CBFCC6B9E09F}"/>
                  </a:ext>
                </a:extLst>
              </p:cNvPr>
              <p:cNvSpPr>
                <a:spLocks noGrp="1"/>
              </p:cNvSpPr>
              <p:nvPr>
                <p:ph sz="half" idx="2"/>
              </p:nvPr>
            </p:nvSpPr>
            <p:spPr>
              <a:xfrm>
                <a:off x="839788" y="2505075"/>
                <a:ext cx="5157787" cy="3196478"/>
              </a:xfrm>
              <a:solidFill>
                <a:schemeClr val="bg1">
                  <a:lumMod val="85000"/>
                </a:schemeClr>
              </a:solidFill>
              <a:ln w="38100">
                <a:solidFill>
                  <a:schemeClr val="bg1"/>
                </a:solidFill>
              </a:ln>
            </p:spPr>
            <p:txBody>
              <a:bodyPr/>
              <a:lstStyle/>
              <a:p>
                <a:endParaRPr lang="en-US">
                  <a:solidFill>
                    <a:schemeClr val="tx1">
                      <a:lumMod val="50000"/>
                      <a:lumOff val="50000"/>
                    </a:schemeClr>
                  </a:solidFill>
                  <a:latin typeface="Avenir Light" panose="020B0402020203020204" pitchFamily="34" charset="77"/>
                </a:endParaRPr>
              </a:p>
              <a:p>
                <a:pPr marL="0" indent="0">
                  <a:buNone/>
                </a:pPr>
                <a:r>
                  <a:rPr lang="en-US">
                    <a:solidFill>
                      <a:schemeClr val="tx1">
                        <a:lumMod val="50000"/>
                        <a:lumOff val="50000"/>
                      </a:schemeClr>
                    </a:solidFill>
                    <a:latin typeface="Avenir Light" panose="020B0402020203020204" pitchFamily="34" charset="77"/>
                  </a:rPr>
                  <a:t>Safe and Live</a:t>
                </a:r>
                <a:br>
                  <a:rPr lang="en-US">
                    <a:solidFill>
                      <a:schemeClr val="tx1">
                        <a:lumMod val="50000"/>
                        <a:lumOff val="50000"/>
                      </a:schemeClr>
                    </a:solidFill>
                    <a:latin typeface="Avenir Light" panose="020B0402020203020204" pitchFamily="34" charset="77"/>
                  </a:rPr>
                </a:br>
                <a:r>
                  <a:rPr lang="en-US">
                    <a:solidFill>
                      <a:schemeClr val="tx1">
                        <a:lumMod val="50000"/>
                        <a:lumOff val="50000"/>
                      </a:schemeClr>
                    </a:solidFill>
                    <a:latin typeface="Avenir Light" panose="020B0402020203020204" pitchFamily="34" charset="77"/>
                  </a:rPr>
                  <a:t>when failures</a:t>
                </a:r>
                <a14:m>
                  <m:oMath xmlns:m="http://schemas.openxmlformats.org/officeDocument/2006/math">
                    <m:r>
                      <a:rPr lang="en-US" sz="3200" b="0" i="0" smtClean="0">
                        <a:solidFill>
                          <a:schemeClr val="tx1">
                            <a:lumMod val="50000"/>
                            <a:lumOff val="50000"/>
                          </a:schemeClr>
                        </a:solidFill>
                        <a:latin typeface="Cambria Math" panose="02040503050406030204" pitchFamily="18" charset="0"/>
                      </a:rPr>
                      <m:t> ≤</m:t>
                    </m:r>
                    <m:r>
                      <m:rPr>
                        <m:sty m:val="p"/>
                      </m:rPr>
                      <a:rPr lang="en-US" sz="3200" b="0" i="0" smtClean="0">
                        <a:solidFill>
                          <a:schemeClr val="tx1">
                            <a:lumMod val="50000"/>
                            <a:lumOff val="50000"/>
                          </a:schemeClr>
                        </a:solidFill>
                        <a:latin typeface="Cambria Math" panose="02040503050406030204" pitchFamily="18" charset="0"/>
                      </a:rPr>
                      <m:t>f</m:t>
                    </m:r>
                  </m:oMath>
                </a14:m>
                <a:endParaRPr lang="en-US">
                  <a:solidFill>
                    <a:schemeClr val="tx1">
                      <a:lumMod val="50000"/>
                      <a:lumOff val="50000"/>
                    </a:schemeClr>
                  </a:solidFill>
                  <a:latin typeface="Avenir Light" panose="020B0402020203020204" pitchFamily="34" charset="77"/>
                </a:endParaRPr>
              </a:p>
              <a:p>
                <a:pPr marL="0" indent="0">
                  <a:buNone/>
                </a:pPr>
                <a:endParaRPr lang="en-US">
                  <a:solidFill>
                    <a:schemeClr val="tx1">
                      <a:lumMod val="50000"/>
                      <a:lumOff val="50000"/>
                    </a:schemeClr>
                  </a:solidFill>
                  <a:latin typeface="Avenir Light" panose="020B0402020203020204" pitchFamily="34" charset="77"/>
                </a:endParaRPr>
              </a:p>
              <a:p>
                <a:pPr marL="0" indent="0">
                  <a:buNone/>
                </a:pPr>
                <a:r>
                  <a:rPr lang="en-US">
                    <a:solidFill>
                      <a:schemeClr val="tx1">
                        <a:lumMod val="50000"/>
                        <a:lumOff val="50000"/>
                      </a:schemeClr>
                    </a:solidFill>
                    <a:latin typeface="Avenir Light" panose="020B0402020203020204" pitchFamily="34" charset="77"/>
                  </a:rPr>
                  <a:t>Undefined guarantees</a:t>
                </a:r>
                <a:br>
                  <a:rPr lang="en-US">
                    <a:solidFill>
                      <a:schemeClr val="tx1">
                        <a:lumMod val="50000"/>
                        <a:lumOff val="50000"/>
                      </a:schemeClr>
                    </a:solidFill>
                    <a:latin typeface="Avenir Light" panose="020B0402020203020204" pitchFamily="34" charset="77"/>
                  </a:rPr>
                </a:br>
                <a:r>
                  <a:rPr lang="en-US">
                    <a:solidFill>
                      <a:schemeClr val="tx1">
                        <a:lumMod val="50000"/>
                        <a:lumOff val="50000"/>
                      </a:schemeClr>
                    </a:solidFill>
                    <a:latin typeface="Avenir Light" panose="020B0402020203020204" pitchFamily="34" charset="77"/>
                  </a:rPr>
                  <a:t>if failures</a:t>
                </a:r>
                <a14:m>
                  <m:oMath xmlns:m="http://schemas.openxmlformats.org/officeDocument/2006/math">
                    <m:r>
                      <a:rPr lang="en-US" sz="3200" b="0" i="0" smtClean="0">
                        <a:solidFill>
                          <a:schemeClr val="tx1">
                            <a:lumMod val="50000"/>
                            <a:lumOff val="50000"/>
                          </a:schemeClr>
                        </a:solidFill>
                        <a:latin typeface="Cambria Math" panose="02040503050406030204" pitchFamily="18" charset="0"/>
                      </a:rPr>
                      <m:t> &gt;</m:t>
                    </m:r>
                    <m:r>
                      <m:rPr>
                        <m:sty m:val="p"/>
                      </m:rPr>
                      <a:rPr lang="en-US" sz="3200" b="0" i="0" smtClean="0">
                        <a:solidFill>
                          <a:schemeClr val="tx1">
                            <a:lumMod val="50000"/>
                            <a:lumOff val="50000"/>
                          </a:schemeClr>
                        </a:solidFill>
                        <a:latin typeface="Cambria Math" panose="02040503050406030204" pitchFamily="18" charset="0"/>
                      </a:rPr>
                      <m:t>f</m:t>
                    </m:r>
                  </m:oMath>
                </a14:m>
                <a:endParaRPr lang="en-US">
                  <a:solidFill>
                    <a:schemeClr val="tx1">
                      <a:lumMod val="50000"/>
                      <a:lumOff val="50000"/>
                    </a:schemeClr>
                  </a:solidFill>
                  <a:latin typeface="Avenir Light" panose="020B0402020203020204" pitchFamily="34" charset="77"/>
                </a:endParaRPr>
              </a:p>
            </p:txBody>
          </p:sp>
        </mc:Choice>
        <mc:Fallback xmlns="">
          <p:sp>
            <p:nvSpPr>
              <p:cNvPr id="10" name="Content Placeholder 5">
                <a:extLst>
                  <a:ext uri="{FF2B5EF4-FFF2-40B4-BE49-F238E27FC236}">
                    <a16:creationId xmlns:a16="http://schemas.microsoft.com/office/drawing/2014/main" id="{0FBB1666-41FB-7BEA-F267-CBFCC6B9E09F}"/>
                  </a:ext>
                </a:extLst>
              </p:cNvPr>
              <p:cNvSpPr>
                <a:spLocks noGrp="1" noRot="1" noChangeAspect="1" noMove="1" noResize="1" noEditPoints="1" noAdjustHandles="1" noChangeArrowheads="1" noChangeShapeType="1" noTextEdit="1"/>
              </p:cNvSpPr>
              <p:nvPr>
                <p:ph sz="half" idx="2"/>
              </p:nvPr>
            </p:nvSpPr>
            <p:spPr>
              <a:xfrm>
                <a:off x="839788" y="2505075"/>
                <a:ext cx="5157787" cy="3196478"/>
              </a:xfrm>
              <a:blipFill>
                <a:blip r:embed="rId5"/>
                <a:stretch>
                  <a:fillRect l="-1951"/>
                </a:stretch>
              </a:blipFill>
              <a:ln w="38100">
                <a:solidFill>
                  <a:schemeClr val="bg1"/>
                </a:solidFill>
              </a:ln>
            </p:spPr>
            <p:txBody>
              <a:bodyPr/>
              <a:lstStyle/>
              <a:p>
                <a:r>
                  <a:rPr lang="en-US">
                    <a:noFill/>
                  </a:rPr>
                  <a:t> </a:t>
                </a:r>
              </a:p>
            </p:txBody>
          </p:sp>
        </mc:Fallback>
      </mc:AlternateContent>
    </p:spTree>
    <p:extLst>
      <p:ext uri="{BB962C8B-B14F-4D97-AF65-F5344CB8AC3E}">
        <p14:creationId xmlns:p14="http://schemas.microsoft.com/office/powerpoint/2010/main" val="2051994602"/>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F29BF-EC60-C417-CC41-43A2E095070A}"/>
            </a:ext>
          </a:extLst>
        </p:cNvPr>
        <p:cNvGrpSpPr/>
        <p:nvPr/>
      </p:nvGrpSpPr>
      <p:grpSpPr>
        <a:xfrm>
          <a:off x="0" y="0"/>
          <a:ext cx="0" cy="0"/>
          <a:chOff x="0" y="0"/>
          <a:chExt cx="0" cy="0"/>
        </a:xfrm>
      </p:grpSpPr>
      <p:sp>
        <p:nvSpPr>
          <p:cNvPr id="1600" name="Title 1">
            <a:extLst>
              <a:ext uri="{FF2B5EF4-FFF2-40B4-BE49-F238E27FC236}">
                <a16:creationId xmlns:a16="http://schemas.microsoft.com/office/drawing/2014/main" id="{384F80C7-D3BE-DF19-DDA3-1DA9E9D126BF}"/>
              </a:ext>
            </a:extLst>
          </p:cNvPr>
          <p:cNvSpPr txBox="1">
            <a:spLocks noGrp="1"/>
          </p:cNvSpPr>
          <p:nvPr>
            <p:ph type="title"/>
          </p:nvPr>
        </p:nvSpPr>
        <p:spPr>
          <a:prstGeom prst="rect">
            <a:avLst/>
          </a:prstGeom>
        </p:spPr>
        <p:txBody>
          <a:bodyPr>
            <a:normAutofit/>
          </a:bodyPr>
          <a:lstStyle>
            <a:lvl1pPr>
              <a:defRPr>
                <a:solidFill>
                  <a:srgbClr val="002060"/>
                </a:solidFill>
              </a:defRPr>
            </a:lvl1pPr>
          </a:lstStyle>
          <a:p>
            <a:r>
              <a:rPr lang="en-US">
                <a:latin typeface="Avenir Light" panose="020B0402020203020204" pitchFamily="34" charset="77"/>
              </a:rPr>
              <a:t>Consensus </a:t>
            </a:r>
            <a:r>
              <a:rPr>
                <a:latin typeface="Avenir Light" panose="020B0402020203020204" pitchFamily="34" charset="77"/>
              </a:rPr>
              <a:t>Guarantees are </a:t>
            </a:r>
            <a:r>
              <a:rPr lang="en-US">
                <a:latin typeface="Avenir Light" panose="020B0402020203020204" pitchFamily="34" charset="77"/>
              </a:rPr>
              <a:t>M</a:t>
            </a:r>
            <a:r>
              <a:rPr>
                <a:latin typeface="Avenir Light" panose="020B0402020203020204" pitchFamily="34" charset="77"/>
              </a:rPr>
              <a:t>ismatch</a:t>
            </a:r>
            <a:r>
              <a:rPr lang="en-US">
                <a:latin typeface="Avenir Light" panose="020B0402020203020204" pitchFamily="34" charset="77"/>
              </a:rPr>
              <a:t>ed</a:t>
            </a:r>
            <a:endParaRPr>
              <a:latin typeface="Avenir Light" panose="020B0402020203020204" pitchFamily="34" charset="77"/>
            </a:endParaRPr>
          </a:p>
        </p:txBody>
      </p:sp>
      <p:sp>
        <p:nvSpPr>
          <p:cNvPr id="1602" name="Slide Number Placeholder 3">
            <a:extLst>
              <a:ext uri="{FF2B5EF4-FFF2-40B4-BE49-F238E27FC236}">
                <a16:creationId xmlns:a16="http://schemas.microsoft.com/office/drawing/2014/main" id="{B20FF4B9-BD78-937F-9791-6803180ED8C0}"/>
              </a:ext>
            </a:extLst>
          </p:cNvPr>
          <p:cNvSpPr txBox="1">
            <a:spLocks noGrp="1"/>
          </p:cNvSpPr>
          <p:nvPr>
            <p:ph type="sldNum" sz="quarter" idx="12"/>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41</a:t>
            </a:fld>
            <a:endParaRPr>
              <a:latin typeface="Avenir Light" panose="020B0402020203020204" pitchFamily="34" charset="77"/>
            </a:endParaRPr>
          </a:p>
        </p:txBody>
      </p:sp>
      <p:graphicFrame>
        <p:nvGraphicFramePr>
          <p:cNvPr id="4" name="Table 3">
            <a:extLst>
              <a:ext uri="{FF2B5EF4-FFF2-40B4-BE49-F238E27FC236}">
                <a16:creationId xmlns:a16="http://schemas.microsoft.com/office/drawing/2014/main" id="{E184F005-2A7D-0404-A740-43E70915ACE8}"/>
              </a:ext>
            </a:extLst>
          </p:cNvPr>
          <p:cNvGraphicFramePr>
            <a:graphicFrameLocks noGrp="1"/>
          </p:cNvGraphicFramePr>
          <p:nvPr/>
        </p:nvGraphicFramePr>
        <p:xfrm>
          <a:off x="839788" y="2240867"/>
          <a:ext cx="10514013" cy="1424028"/>
        </p:xfrm>
        <a:graphic>
          <a:graphicData uri="http://schemas.openxmlformats.org/drawingml/2006/table">
            <a:tbl>
              <a:tblPr firstRow="1" bandRow="1">
                <a:tableStyleId>{7DF18680-E054-41AD-8BC1-D1AEF772440D}</a:tableStyleId>
              </a:tblPr>
              <a:tblGrid>
                <a:gridCol w="2917498">
                  <a:extLst>
                    <a:ext uri="{9D8B030D-6E8A-4147-A177-3AD203B41FA5}">
                      <a16:colId xmlns:a16="http://schemas.microsoft.com/office/drawing/2014/main" val="3861345986"/>
                    </a:ext>
                  </a:extLst>
                </a:gridCol>
                <a:gridCol w="1977662">
                  <a:extLst>
                    <a:ext uri="{9D8B030D-6E8A-4147-A177-3AD203B41FA5}">
                      <a16:colId xmlns:a16="http://schemas.microsoft.com/office/drawing/2014/main" val="110543646"/>
                    </a:ext>
                  </a:extLst>
                </a:gridCol>
                <a:gridCol w="2992289">
                  <a:extLst>
                    <a:ext uri="{9D8B030D-6E8A-4147-A177-3AD203B41FA5}">
                      <a16:colId xmlns:a16="http://schemas.microsoft.com/office/drawing/2014/main" val="1129764265"/>
                    </a:ext>
                  </a:extLst>
                </a:gridCol>
                <a:gridCol w="2626564">
                  <a:extLst>
                    <a:ext uri="{9D8B030D-6E8A-4147-A177-3AD203B41FA5}">
                      <a16:colId xmlns:a16="http://schemas.microsoft.com/office/drawing/2014/main" val="2637338860"/>
                    </a:ext>
                  </a:extLst>
                </a:gridCol>
              </a:tblGrid>
              <a:tr h="631548">
                <a:tc>
                  <a:txBody>
                    <a:bodyPr/>
                    <a:lstStyle/>
                    <a:p>
                      <a:pPr algn="ctr"/>
                      <a:r>
                        <a:rPr lang="en-US" sz="2000" b="0" i="0">
                          <a:latin typeface="Avenir Light" panose="020B0402020203020204" pitchFamily="34" charset="77"/>
                        </a:rPr>
                        <a:t>AWS</a:t>
                      </a:r>
                    </a:p>
                  </a:txBody>
                  <a:tcPr anchor="ctr"/>
                </a:tc>
                <a:tc>
                  <a:txBody>
                    <a:bodyPr/>
                    <a:lstStyle/>
                    <a:p>
                      <a:pPr algn="ctr"/>
                      <a:r>
                        <a:rPr lang="en-US" sz="2000" b="0" i="0">
                          <a:latin typeface="Avenir Light" panose="020B0402020203020204" pitchFamily="34" charset="77"/>
                        </a:rPr>
                        <a:t>Standard S3</a:t>
                      </a:r>
                    </a:p>
                  </a:txBody>
                  <a:tcPr anchor="ctr"/>
                </a:tc>
                <a:tc>
                  <a:txBody>
                    <a:bodyPr/>
                    <a:lstStyle/>
                    <a:p>
                      <a:pPr algn="ctr"/>
                      <a:r>
                        <a:rPr lang="en-US" sz="2000" b="0" i="0">
                          <a:latin typeface="Avenir Light" panose="020B0402020203020204" pitchFamily="34" charset="77"/>
                        </a:rPr>
                        <a:t>S3 Intelligent Tiering</a:t>
                      </a:r>
                    </a:p>
                  </a:txBody>
                  <a:tcPr anchor="ctr"/>
                </a:tc>
                <a:tc>
                  <a:txBody>
                    <a:bodyPr/>
                    <a:lstStyle/>
                    <a:p>
                      <a:pPr algn="ctr"/>
                      <a:r>
                        <a:rPr lang="en-US" sz="2000" b="0" i="0">
                          <a:latin typeface="Avenir Light" panose="020B0402020203020204" pitchFamily="34" charset="77"/>
                        </a:rPr>
                        <a:t>S3 Express One Zone</a:t>
                      </a:r>
                    </a:p>
                  </a:txBody>
                  <a:tcPr anchor="ctr"/>
                </a:tc>
                <a:extLst>
                  <a:ext uri="{0D108BD9-81ED-4DB2-BD59-A6C34878D82A}">
                    <a16:rowId xmlns:a16="http://schemas.microsoft.com/office/drawing/2014/main" val="4103330608"/>
                  </a:ext>
                </a:extLst>
              </a:tr>
              <a:tr h="3693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i="0">
                          <a:latin typeface="Avenir Light" panose="020B0402020203020204" pitchFamily="34" charset="77"/>
                        </a:rPr>
                        <a:t>Designed for availability</a:t>
                      </a:r>
                    </a:p>
                  </a:txBody>
                  <a:tcPr/>
                </a:tc>
                <a:tc>
                  <a:txBody>
                    <a:bodyPr/>
                    <a:lstStyle/>
                    <a:p>
                      <a:pPr algn="ctr"/>
                      <a:r>
                        <a:rPr lang="en-US" sz="2000" b="0" i="0">
                          <a:latin typeface="Avenir Light" panose="020B0402020203020204" pitchFamily="34" charset="77"/>
                        </a:rPr>
                        <a:t>99.99%</a:t>
                      </a:r>
                    </a:p>
                  </a:txBody>
                  <a:tcPr/>
                </a:tc>
                <a:tc>
                  <a:txBody>
                    <a:bodyPr/>
                    <a:lstStyle/>
                    <a:p>
                      <a:pPr algn="ctr"/>
                      <a:r>
                        <a:rPr lang="en-US" sz="2000" b="0" i="0">
                          <a:latin typeface="Avenir Light" panose="020B0402020203020204" pitchFamily="34" charset="77"/>
                        </a:rPr>
                        <a:t>99.9%</a:t>
                      </a:r>
                    </a:p>
                  </a:txBody>
                  <a:tcPr/>
                </a:tc>
                <a:tc>
                  <a:txBody>
                    <a:bodyPr/>
                    <a:lstStyle/>
                    <a:p>
                      <a:pPr algn="ctr"/>
                      <a:r>
                        <a:rPr lang="en-US" sz="2000" b="0" i="0">
                          <a:latin typeface="Avenir Light" panose="020B0402020203020204" pitchFamily="34" charset="77"/>
                        </a:rPr>
                        <a:t>99.95%</a:t>
                      </a:r>
                    </a:p>
                  </a:txBody>
                  <a:tcPr/>
                </a:tc>
                <a:extLst>
                  <a:ext uri="{0D108BD9-81ED-4DB2-BD59-A6C34878D82A}">
                    <a16:rowId xmlns:a16="http://schemas.microsoft.com/office/drawing/2014/main" val="695159419"/>
                  </a:ext>
                </a:extLst>
              </a:tr>
              <a:tr h="36937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0" i="0">
                          <a:latin typeface="Avenir Light" panose="020B0402020203020204" pitchFamily="34" charset="77"/>
                        </a:rPr>
                        <a:t>Availability SLA</a:t>
                      </a:r>
                    </a:p>
                  </a:txBody>
                  <a:tcPr/>
                </a:tc>
                <a:tc>
                  <a:txBody>
                    <a:bodyPr/>
                    <a:lstStyle/>
                    <a:p>
                      <a:pPr algn="ctr"/>
                      <a:r>
                        <a:rPr lang="en-US" sz="2000" b="0" i="0">
                          <a:latin typeface="Avenir Light" panose="020B0402020203020204" pitchFamily="34" charset="77"/>
                        </a:rPr>
                        <a:t>99.9%</a:t>
                      </a:r>
                    </a:p>
                  </a:txBody>
                  <a:tcPr/>
                </a:tc>
                <a:tc>
                  <a:txBody>
                    <a:bodyPr/>
                    <a:lstStyle/>
                    <a:p>
                      <a:pPr algn="ctr"/>
                      <a:r>
                        <a:rPr lang="en-US" sz="2000" b="0" i="0">
                          <a:latin typeface="Avenir Light" panose="020B0402020203020204" pitchFamily="34" charset="77"/>
                        </a:rPr>
                        <a:t>99%</a:t>
                      </a:r>
                    </a:p>
                  </a:txBody>
                  <a:tcPr/>
                </a:tc>
                <a:tc>
                  <a:txBody>
                    <a:bodyPr/>
                    <a:lstStyle/>
                    <a:p>
                      <a:pPr algn="ctr"/>
                      <a:r>
                        <a:rPr lang="en-US" sz="2000" b="0" i="0">
                          <a:latin typeface="Avenir Light" panose="020B0402020203020204" pitchFamily="34" charset="77"/>
                        </a:rPr>
                        <a:t>99.9%</a:t>
                      </a:r>
                    </a:p>
                  </a:txBody>
                  <a:tcPr/>
                </a:tc>
                <a:extLst>
                  <a:ext uri="{0D108BD9-81ED-4DB2-BD59-A6C34878D82A}">
                    <a16:rowId xmlns:a16="http://schemas.microsoft.com/office/drawing/2014/main" val="2972946013"/>
                  </a:ext>
                </a:extLst>
              </a:tr>
            </a:tbl>
          </a:graphicData>
        </a:graphic>
      </p:graphicFrame>
      <p:grpSp>
        <p:nvGrpSpPr>
          <p:cNvPr id="7" name="Group 6">
            <a:extLst>
              <a:ext uri="{FF2B5EF4-FFF2-40B4-BE49-F238E27FC236}">
                <a16:creationId xmlns:a16="http://schemas.microsoft.com/office/drawing/2014/main" id="{54112B51-A384-30D8-CDAB-5D3C5DCC01A7}"/>
              </a:ext>
            </a:extLst>
          </p:cNvPr>
          <p:cNvGrpSpPr/>
          <p:nvPr/>
        </p:nvGrpSpPr>
        <p:grpSpPr>
          <a:xfrm>
            <a:off x="1544319" y="3908138"/>
            <a:ext cx="9103362" cy="800220"/>
            <a:chOff x="1544317" y="4440583"/>
            <a:chExt cx="9103362" cy="800220"/>
          </a:xfrm>
        </p:grpSpPr>
        <p:sp>
          <p:nvSpPr>
            <p:cNvPr id="5" name="Protocols can only offer probabilistic guarantees">
              <a:extLst>
                <a:ext uri="{FF2B5EF4-FFF2-40B4-BE49-F238E27FC236}">
                  <a16:creationId xmlns:a16="http://schemas.microsoft.com/office/drawing/2014/main" id="{11E60C52-AECF-54B0-8264-DC1C45B4131B}"/>
                </a:ext>
              </a:extLst>
            </p:cNvPr>
            <p:cNvSpPr txBox="1"/>
            <p:nvPr/>
          </p:nvSpPr>
          <p:spPr>
            <a:xfrm>
              <a:off x="1544318" y="4440583"/>
              <a:ext cx="9103361" cy="400110"/>
            </a:xfrm>
            <a:prstGeom prst="rect">
              <a:avLst/>
            </a:prstGeom>
            <a:solidFill>
              <a:schemeClr val="bg1"/>
            </a:solidFill>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r>
                <a:rPr lang="en-US" sz="2000">
                  <a:solidFill>
                    <a:schemeClr val="tx1"/>
                  </a:solidFill>
                  <a:latin typeface="Avenir Light" panose="020B0402020203020204" pitchFamily="34" charset="77"/>
                </a:rPr>
                <a:t>S3 is designed to exceed 11 nines of data durability </a:t>
              </a:r>
              <a:endParaRPr sz="2000">
                <a:solidFill>
                  <a:schemeClr val="tx1"/>
                </a:solidFill>
                <a:latin typeface="Avenir Light" panose="020B0402020203020204" pitchFamily="34" charset="77"/>
              </a:endParaRPr>
            </a:p>
          </p:txBody>
        </p:sp>
        <p:sp>
          <p:nvSpPr>
            <p:cNvPr id="6" name="Protocols can only offer probabilistic guarantees">
              <a:extLst>
                <a:ext uri="{FF2B5EF4-FFF2-40B4-BE49-F238E27FC236}">
                  <a16:creationId xmlns:a16="http://schemas.microsoft.com/office/drawing/2014/main" id="{5C1007D3-900A-C3C5-6051-B917D8B1147F}"/>
                </a:ext>
              </a:extLst>
            </p:cNvPr>
            <p:cNvSpPr txBox="1"/>
            <p:nvPr/>
          </p:nvSpPr>
          <p:spPr>
            <a:xfrm>
              <a:off x="1544317" y="4840693"/>
              <a:ext cx="9103361" cy="400110"/>
            </a:xfrm>
            <a:prstGeom prst="rect">
              <a:avLst/>
            </a:prstGeom>
            <a:solidFill>
              <a:schemeClr val="bg1"/>
            </a:solidFill>
            <a:ln w="12700">
              <a:noFill/>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r>
                <a:rPr lang="en-US" sz="2000">
                  <a:solidFill>
                    <a:schemeClr val="tx1"/>
                  </a:solidFill>
                  <a:latin typeface="Avenir Light" panose="020B0402020203020204" pitchFamily="34" charset="77"/>
                </a:rPr>
                <a:t>Google Spanner is designed to support 5 nines of availability</a:t>
              </a:r>
              <a:endParaRPr sz="2000">
                <a:solidFill>
                  <a:schemeClr val="tx1"/>
                </a:solidFill>
                <a:latin typeface="Avenir Light" panose="020B0402020203020204" pitchFamily="34" charset="77"/>
              </a:endParaRPr>
            </a:p>
          </p:txBody>
        </p:sp>
      </p:grpSp>
      <p:sp>
        <p:nvSpPr>
          <p:cNvPr id="10" name="TextBox 9">
            <a:extLst>
              <a:ext uri="{FF2B5EF4-FFF2-40B4-BE49-F238E27FC236}">
                <a16:creationId xmlns:a16="http://schemas.microsoft.com/office/drawing/2014/main" id="{9F72DD1D-CAD9-8556-A541-978FEDBB4C9F}"/>
              </a:ext>
            </a:extLst>
          </p:cNvPr>
          <p:cNvSpPr txBox="1"/>
          <p:nvPr/>
        </p:nvSpPr>
        <p:spPr>
          <a:xfrm>
            <a:off x="839788" y="5515836"/>
            <a:ext cx="10515600" cy="646331"/>
          </a:xfrm>
          <a:prstGeom prst="rect">
            <a:avLst/>
          </a:prstGeom>
          <a:noFill/>
        </p:spPr>
        <p:txBody>
          <a:bodyPr wrap="square">
            <a:spAutoFit/>
          </a:bodyPr>
          <a:lstStyle/>
          <a:p>
            <a:r>
              <a:rPr lang="en-US">
                <a:solidFill>
                  <a:schemeClr val="tx1">
                    <a:lumMod val="50000"/>
                    <a:lumOff val="50000"/>
                  </a:schemeClr>
                </a:solidFill>
                <a:latin typeface="Avenir Light" panose="020B0402020203020204" pitchFamily="34" charset="77"/>
              </a:rPr>
              <a:t>[1] https://</a:t>
            </a:r>
            <a:r>
              <a:rPr lang="en-US" err="1">
                <a:solidFill>
                  <a:schemeClr val="tx1">
                    <a:lumMod val="50000"/>
                    <a:lumOff val="50000"/>
                  </a:schemeClr>
                </a:solidFill>
                <a:latin typeface="Avenir Light" panose="020B0402020203020204" pitchFamily="34" charset="77"/>
              </a:rPr>
              <a:t>aws.amazon.com</a:t>
            </a:r>
            <a:r>
              <a:rPr lang="en-US">
                <a:solidFill>
                  <a:schemeClr val="tx1">
                    <a:lumMod val="50000"/>
                    <a:lumOff val="50000"/>
                  </a:schemeClr>
                </a:solidFill>
                <a:latin typeface="Avenir Light" panose="020B0402020203020204" pitchFamily="34" charset="77"/>
              </a:rPr>
              <a:t>/s3/storage-classes/</a:t>
            </a:r>
          </a:p>
          <a:p>
            <a:r>
              <a:rPr lang="en-US">
                <a:solidFill>
                  <a:schemeClr val="tx1">
                    <a:lumMod val="50000"/>
                    <a:lumOff val="50000"/>
                  </a:schemeClr>
                </a:solidFill>
                <a:latin typeface="Avenir Light" panose="020B0402020203020204" pitchFamily="34" charset="77"/>
              </a:rPr>
              <a:t>[2] https://</a:t>
            </a:r>
            <a:r>
              <a:rPr lang="en-US" err="1">
                <a:solidFill>
                  <a:schemeClr val="tx1">
                    <a:lumMod val="50000"/>
                    <a:lumOff val="50000"/>
                  </a:schemeClr>
                </a:solidFill>
                <a:latin typeface="Avenir Light" panose="020B0402020203020204" pitchFamily="34" charset="77"/>
              </a:rPr>
              <a:t>www.frictionlesspost.com</a:t>
            </a:r>
            <a:r>
              <a:rPr lang="en-US">
                <a:solidFill>
                  <a:schemeClr val="tx1">
                    <a:lumMod val="50000"/>
                    <a:lumOff val="50000"/>
                  </a:schemeClr>
                </a:solidFill>
                <a:latin typeface="Avenir Light" panose="020B0402020203020204" pitchFamily="34" charset="77"/>
              </a:rPr>
              <a:t>/p/google-spanner-serves-trillions-of-rows-with-99-999-reliability</a:t>
            </a:r>
          </a:p>
        </p:txBody>
      </p:sp>
    </p:spTree>
    <p:extLst>
      <p:ext uri="{BB962C8B-B14F-4D97-AF65-F5344CB8AC3E}">
        <p14:creationId xmlns:p14="http://schemas.microsoft.com/office/powerpoint/2010/main" val="2417035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1C8FD-B31E-E9C4-6FFA-23019A25F713}"/>
              </a:ext>
            </a:extLst>
          </p:cNvPr>
          <p:cNvSpPr>
            <a:spLocks noGrp="1"/>
          </p:cNvSpPr>
          <p:nvPr>
            <p:ph type="title"/>
          </p:nvPr>
        </p:nvSpPr>
        <p:spPr/>
        <p:txBody>
          <a:bodyPr anchor="ctr">
            <a:normAutofit/>
          </a:bodyPr>
          <a:lstStyle/>
          <a:p>
            <a:pPr algn="ctr"/>
            <a:r>
              <a:rPr lang="en-US" sz="4800" dirty="0">
                <a:latin typeface="Avenir Light" panose="020B0402020203020204" pitchFamily="34" charset="77"/>
              </a:rPr>
              <a:t>Our Vision: Probabilistic Consensus for the Real World!</a:t>
            </a:r>
          </a:p>
        </p:txBody>
      </p:sp>
      <p:sp>
        <p:nvSpPr>
          <p:cNvPr id="1635" name="Slide Number Placeholder 3"/>
          <p:cNvSpPr txBox="1">
            <a:spLocks noGrp="1"/>
          </p:cNvSpPr>
          <p:nvPr>
            <p:ph type="sldNum" sz="quarter" idx="12"/>
          </p:nvPr>
        </p:nvSpPr>
        <p:spPr>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42</a:t>
            </a:fld>
            <a:endParaRPr>
              <a:latin typeface="Avenir Light" panose="020B0402020203020204" pitchFamily="34" charset="77"/>
            </a:endParaRPr>
          </a:p>
        </p:txBody>
      </p:sp>
      <p:sp>
        <p:nvSpPr>
          <p:cNvPr id="4" name="Title 1">
            <a:extLst>
              <a:ext uri="{FF2B5EF4-FFF2-40B4-BE49-F238E27FC236}">
                <a16:creationId xmlns:a16="http://schemas.microsoft.com/office/drawing/2014/main" id="{D52D4532-6C5C-9F23-D8B5-8EB5E44FBB68}"/>
              </a:ext>
            </a:extLst>
          </p:cNvPr>
          <p:cNvSpPr txBox="1">
            <a:spLocks/>
          </p:cNvSpPr>
          <p:nvPr/>
        </p:nvSpPr>
        <p:spPr>
          <a:xfrm>
            <a:off x="1517650" y="4164227"/>
            <a:ext cx="9144000" cy="1677468"/>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rgbClr val="002060"/>
                </a:solidFill>
                <a:latin typeface="Avenir Book" panose="02000503020000020003" pitchFamily="2" charset="0"/>
                <a:ea typeface="+mj-ea"/>
                <a:cs typeface="+mj-cs"/>
              </a:defRPr>
            </a:lvl1pPr>
          </a:lstStyle>
          <a:p>
            <a:r>
              <a:rPr lang="en-US" sz="4000" dirty="0">
                <a:latin typeface="Avenir Light" panose="020B0402020203020204" pitchFamily="34" charset="77"/>
              </a:rPr>
              <a:t>Probabilistic fault models</a:t>
            </a:r>
            <a:br>
              <a:rPr lang="en-US" sz="4000" dirty="0">
                <a:latin typeface="Avenir Light" panose="020B0402020203020204" pitchFamily="34" charset="77"/>
              </a:rPr>
            </a:br>
            <a:r>
              <a:rPr lang="en-US" sz="4000" dirty="0">
                <a:latin typeface="Avenir Light" panose="020B0402020203020204" pitchFamily="34" charset="77"/>
              </a:rPr>
              <a:t>that accurately capture reality</a:t>
            </a:r>
          </a:p>
        </p:txBody>
      </p:sp>
      <p:sp>
        <p:nvSpPr>
          <p:cNvPr id="5" name="Straight Connector 4">
            <a:extLst>
              <a:ext uri="{FF2B5EF4-FFF2-40B4-BE49-F238E27FC236}">
                <a16:creationId xmlns:a16="http://schemas.microsoft.com/office/drawing/2014/main" id="{4D662D78-DFF5-6076-E62C-964758B4785B}"/>
              </a:ext>
            </a:extLst>
          </p:cNvPr>
          <p:cNvSpPr/>
          <p:nvPr/>
        </p:nvSpPr>
        <p:spPr>
          <a:xfrm>
            <a:off x="1524000" y="4066017"/>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custDataLst>
      <p:tags r:id="rId1"/>
    </p:custDataLst>
    <p:extLst>
      <p:ext uri="{BB962C8B-B14F-4D97-AF65-F5344CB8AC3E}">
        <p14:creationId xmlns:p14="http://schemas.microsoft.com/office/powerpoint/2010/main" val="427413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C223B-7F58-D42C-295A-2F7804141FE1}"/>
            </a:ext>
          </a:extLst>
        </p:cNvPr>
        <p:cNvGrpSpPr/>
        <p:nvPr/>
      </p:nvGrpSpPr>
      <p:grpSpPr>
        <a:xfrm>
          <a:off x="0" y="0"/>
          <a:ext cx="0" cy="0"/>
          <a:chOff x="0" y="0"/>
          <a:chExt cx="0" cy="0"/>
        </a:xfrm>
      </p:grpSpPr>
      <p:sp>
        <p:nvSpPr>
          <p:cNvPr id="1600" name="Title 1">
            <a:extLst>
              <a:ext uri="{FF2B5EF4-FFF2-40B4-BE49-F238E27FC236}">
                <a16:creationId xmlns:a16="http://schemas.microsoft.com/office/drawing/2014/main" id="{47F97E7F-E634-4BC4-3B20-D7FA465263FC}"/>
              </a:ext>
            </a:extLst>
          </p:cNvPr>
          <p:cNvSpPr txBox="1">
            <a:spLocks noGrp="1"/>
          </p:cNvSpPr>
          <p:nvPr>
            <p:ph type="title"/>
          </p:nvPr>
        </p:nvSpPr>
        <p:spPr>
          <a:prstGeom prst="rect">
            <a:avLst/>
          </a:prstGeom>
        </p:spPr>
        <p:txBody>
          <a:bodyPr>
            <a:normAutofit/>
          </a:bodyPr>
          <a:lstStyle>
            <a:lvl1pPr>
              <a:defRPr>
                <a:solidFill>
                  <a:srgbClr val="002060"/>
                </a:solidFill>
              </a:defRPr>
            </a:lvl1pPr>
          </a:lstStyle>
          <a:p>
            <a:r>
              <a:rPr lang="en-US">
                <a:latin typeface="Avenir Light" panose="020B0402020203020204" pitchFamily="34" charset="77"/>
              </a:rPr>
              <a:t>Simple Abstractions: Key Challenge</a:t>
            </a:r>
            <a:endParaRPr>
              <a:latin typeface="Avenir Light" panose="020B0402020203020204" pitchFamily="34" charset="77"/>
            </a:endParaRPr>
          </a:p>
        </p:txBody>
      </p:sp>
      <mc:AlternateContent xmlns:mc="http://schemas.openxmlformats.org/markup-compatibility/2006">
        <mc:Choice xmlns:a14="http://schemas.microsoft.com/office/drawing/2010/main" Requires="a14">
          <p:sp>
            <p:nvSpPr>
              <p:cNvPr id="6" name="Content Placeholder 5">
                <a:extLst>
                  <a:ext uri="{FF2B5EF4-FFF2-40B4-BE49-F238E27FC236}">
                    <a16:creationId xmlns:a16="http://schemas.microsoft.com/office/drawing/2014/main" id="{38686278-9267-E26F-4A29-5D014A1E7832}"/>
                  </a:ext>
                </a:extLst>
              </p:cNvPr>
              <p:cNvSpPr>
                <a:spLocks noGrp="1"/>
              </p:cNvSpPr>
              <p:nvPr>
                <p:ph idx="1"/>
              </p:nvPr>
            </p:nvSpPr>
            <p:spPr>
              <a:noFill/>
              <a:ln w="38100">
                <a:solidFill>
                  <a:schemeClr val="bg1"/>
                </a:solidFill>
              </a:ln>
            </p:spPr>
            <p:txBody>
              <a:bodyPr/>
              <a:lstStyle/>
              <a:p>
                <a:pPr marL="0" indent="0">
                  <a:buSzTx/>
                  <a:buFontTx/>
                  <a:buNone/>
                </a:pPr>
                <a:r>
                  <a:rPr lang="en-US" dirty="0">
                    <a:latin typeface="Avenir Light" panose="020B0402020203020204" pitchFamily="34" charset="77"/>
                  </a:rPr>
                  <a:t>Traditional Consensus</a:t>
                </a:r>
              </a:p>
              <a:p>
                <a:pPr marL="0" indent="0">
                  <a:buSzTx/>
                  <a:buFontTx/>
                  <a:buNone/>
                </a:pPr>
                <a:endParaRPr lang="en-US" dirty="0">
                  <a:latin typeface="Avenir Light" panose="020B0402020203020204" pitchFamily="34" charset="77"/>
                </a:endParaRPr>
              </a:p>
              <a:p>
                <a:pPr marL="0" indent="0">
                  <a:buSzTx/>
                  <a:buFontTx/>
                  <a:buNone/>
                </a:pPr>
                <a:r>
                  <a:rPr lang="en-US" dirty="0">
                    <a:latin typeface="Avenir Light" panose="020B0402020203020204" pitchFamily="34" charset="77"/>
                  </a:rPr>
                  <a:t>Single parameter </a:t>
                </a:r>
                <a14:m>
                  <m:oMath xmlns:m="http://schemas.openxmlformats.org/officeDocument/2006/math">
                    <m:r>
                      <m:rPr>
                        <m:sty m:val="p"/>
                      </m:rPr>
                      <a:rPr lang="en-US" b="0" i="0" smtClean="0">
                        <a:latin typeface="Cambria Math" panose="02040503050406030204" pitchFamily="18" charset="0"/>
                      </a:rPr>
                      <m:t>f</m:t>
                    </m:r>
                    <m:r>
                      <a:rPr lang="en-US" b="0" i="0" smtClean="0">
                        <a:latin typeface="Cambria Math" panose="02040503050406030204" pitchFamily="18" charset="0"/>
                      </a:rPr>
                      <m:t> </m:t>
                    </m:r>
                  </m:oMath>
                </a14:m>
                <a:r>
                  <a:rPr lang="en-US" dirty="0">
                    <a:latin typeface="Avenir Light" panose="020B0402020203020204" pitchFamily="34" charset="77"/>
                  </a:rPr>
                  <a:t>to decide total number of replicas</a:t>
                </a:r>
              </a:p>
              <a:p>
                <a:pPr marL="0" indent="0">
                  <a:buNone/>
                </a:pPr>
                <a:endParaRPr lang="en-US" dirty="0">
                  <a:latin typeface="Avenir Light" panose="020B0402020203020204" pitchFamily="34" charset="77"/>
                </a:endParaRPr>
              </a:p>
              <a:p>
                <a:pPr marL="0" indent="0">
                  <a:buNone/>
                </a:pPr>
                <a:r>
                  <a:rPr lang="en-US" dirty="0">
                    <a:latin typeface="Avenir Light" panose="020B0402020203020204" pitchFamily="34" charset="77"/>
                  </a:rPr>
                  <a:t>100% safety + liveness (*)</a:t>
                </a:r>
              </a:p>
              <a:p>
                <a:pPr marL="0" indent="0">
                  <a:buNone/>
                </a:pPr>
                <a:r>
                  <a:rPr lang="en-US" dirty="0">
                    <a:latin typeface="Avenir Light" panose="020B0402020203020204" pitchFamily="34" charset="77"/>
                  </a:rPr>
                  <a:t>	*  </a:t>
                </a:r>
                <a14:m>
                  <m:oMath xmlns:m="http://schemas.openxmlformats.org/officeDocument/2006/math">
                    <m:r>
                      <m:rPr>
                        <m:sty m:val="p"/>
                      </m:rPr>
                      <a:rPr lang="en-US" b="0" i="0" smtClean="0">
                        <a:latin typeface="Cambria Math" panose="02040503050406030204" pitchFamily="18" charset="0"/>
                      </a:rPr>
                      <m:t>f</m:t>
                    </m:r>
                  </m:oMath>
                </a14:m>
                <a:r>
                  <a:rPr lang="en-US" dirty="0">
                    <a:latin typeface="Avenir Light" panose="020B0402020203020204" pitchFamily="34" charset="77"/>
                  </a:rPr>
                  <a:t> nodes fail, and others are correct</a:t>
                </a:r>
              </a:p>
            </p:txBody>
          </p:sp>
        </mc:Choice>
        <mc:Fallback>
          <p:sp>
            <p:nvSpPr>
              <p:cNvPr id="6" name="Content Placeholder 5">
                <a:extLst>
                  <a:ext uri="{FF2B5EF4-FFF2-40B4-BE49-F238E27FC236}">
                    <a16:creationId xmlns:a16="http://schemas.microsoft.com/office/drawing/2014/main" id="{38686278-9267-E26F-4A29-5D014A1E7832}"/>
                  </a:ext>
                </a:extLst>
              </p:cNvPr>
              <p:cNvSpPr>
                <a:spLocks noGrp="1" noRot="1" noChangeAspect="1" noMove="1" noResize="1" noEditPoints="1" noAdjustHandles="1" noChangeArrowheads="1" noChangeShapeType="1" noTextEdit="1"/>
              </p:cNvSpPr>
              <p:nvPr>
                <p:ph idx="1"/>
              </p:nvPr>
            </p:nvSpPr>
            <p:spPr>
              <a:blipFill>
                <a:blip r:embed="rId4"/>
                <a:stretch>
                  <a:fillRect l="-962" t="-1734"/>
                </a:stretch>
              </a:blipFill>
              <a:ln w="38100">
                <a:solidFill>
                  <a:schemeClr val="bg1"/>
                </a:solidFill>
              </a:ln>
            </p:spPr>
            <p:txBody>
              <a:bodyPr/>
              <a:lstStyle/>
              <a:p>
                <a:r>
                  <a:rPr lang="en-US">
                    <a:noFill/>
                  </a:rPr>
                  <a:t> </a:t>
                </a:r>
              </a:p>
            </p:txBody>
          </p:sp>
        </mc:Fallback>
      </mc:AlternateContent>
      <p:sp>
        <p:nvSpPr>
          <p:cNvPr id="1602" name="Slide Number Placeholder 3">
            <a:extLst>
              <a:ext uri="{FF2B5EF4-FFF2-40B4-BE49-F238E27FC236}">
                <a16:creationId xmlns:a16="http://schemas.microsoft.com/office/drawing/2014/main" id="{E8AC9516-2070-108E-3568-CB11F001D422}"/>
              </a:ext>
            </a:extLst>
          </p:cNvPr>
          <p:cNvSpPr txBox="1">
            <a:spLocks noGrp="1"/>
          </p:cNvSpPr>
          <p:nvPr>
            <p:ph type="sldNum" sz="quarter" idx="4294967295"/>
          </p:nvPr>
        </p:nvSpPr>
        <p:spPr>
          <a:xfrm>
            <a:off x="8610600" y="6356350"/>
            <a:ext cx="2743200" cy="36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43</a:t>
            </a:fld>
            <a:endParaRPr>
              <a:latin typeface="Avenir Light" panose="020B0402020203020204" pitchFamily="34" charset="77"/>
            </a:endParaRPr>
          </a:p>
        </p:txBody>
      </p:sp>
    </p:spTree>
    <p:extLst>
      <p:ext uri="{BB962C8B-B14F-4D97-AF65-F5344CB8AC3E}">
        <p14:creationId xmlns:p14="http://schemas.microsoft.com/office/powerpoint/2010/main" val="2897854697"/>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2A4A8-8324-A188-8B89-A58EEFF3D56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E5E1CDC4-A74B-BAB4-C732-5FB93FE51E52}"/>
              </a:ext>
            </a:extLst>
          </p:cNvPr>
          <p:cNvSpPr/>
          <p:nvPr/>
        </p:nvSpPr>
        <p:spPr>
          <a:xfrm>
            <a:off x="5063194" y="5372011"/>
            <a:ext cx="284499" cy="314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5CBECCD-99E8-AD49-49F1-85091C40F145}"/>
              </a:ext>
            </a:extLst>
          </p:cNvPr>
          <p:cNvSpPr/>
          <p:nvPr/>
        </p:nvSpPr>
        <p:spPr>
          <a:xfrm rot="18982385">
            <a:off x="5246062" y="5433123"/>
            <a:ext cx="329308"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530CDD1-4433-D70D-771D-E36DC49A155C}"/>
              </a:ext>
            </a:extLst>
          </p:cNvPr>
          <p:cNvSpPr/>
          <p:nvPr/>
        </p:nvSpPr>
        <p:spPr>
          <a:xfrm rot="18533726">
            <a:off x="6719843" y="5369805"/>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ABC5FE-0E84-935C-BAFB-C2CCF06693E9}"/>
              </a:ext>
            </a:extLst>
          </p:cNvPr>
          <p:cNvSpPr/>
          <p:nvPr/>
        </p:nvSpPr>
        <p:spPr>
          <a:xfrm>
            <a:off x="6813403" y="5461204"/>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 name="Slide Number Placeholder 3">
            <a:extLst>
              <a:ext uri="{FF2B5EF4-FFF2-40B4-BE49-F238E27FC236}">
                <a16:creationId xmlns:a16="http://schemas.microsoft.com/office/drawing/2014/main" id="{4204BA23-D1FE-39C9-CCD8-32EC5E72D837}"/>
              </a:ext>
            </a:extLst>
          </p:cNvPr>
          <p:cNvSpPr txBox="1">
            <a:spLocks noGrp="1"/>
          </p:cNvSpPr>
          <p:nvPr>
            <p:ph type="sldNum" sz="quarter" idx="4294967295"/>
          </p:nvPr>
        </p:nvSpPr>
        <p:spPr>
          <a:xfrm>
            <a:off x="13461583" y="6174958"/>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44</a:t>
            </a:fld>
            <a:endParaRPr>
              <a:latin typeface="Avenir Light" panose="020B0402020203020204" pitchFamily="34" charset="77"/>
            </a:endParaRPr>
          </a:p>
        </p:txBody>
      </p:sp>
      <p:grpSp>
        <p:nvGrpSpPr>
          <p:cNvPr id="1080" name="Group 1079">
            <a:extLst>
              <a:ext uri="{FF2B5EF4-FFF2-40B4-BE49-F238E27FC236}">
                <a16:creationId xmlns:a16="http://schemas.microsoft.com/office/drawing/2014/main" id="{EB241175-DD1B-81AE-458C-D7E56615BB5F}"/>
              </a:ext>
            </a:extLst>
          </p:cNvPr>
          <p:cNvGrpSpPr/>
          <p:nvPr/>
        </p:nvGrpSpPr>
        <p:grpSpPr>
          <a:xfrm>
            <a:off x="12436058" y="365125"/>
            <a:ext cx="7364480" cy="5676839"/>
            <a:chOff x="1228574" y="475664"/>
            <a:chExt cx="7364480" cy="5676839"/>
          </a:xfrm>
        </p:grpSpPr>
        <p:sp>
          <p:nvSpPr>
            <p:cNvPr id="1056" name="Arc 1055">
              <a:extLst>
                <a:ext uri="{FF2B5EF4-FFF2-40B4-BE49-F238E27FC236}">
                  <a16:creationId xmlns:a16="http://schemas.microsoft.com/office/drawing/2014/main" id="{077108AD-7AE5-90C0-9E48-D36D33D300C3}"/>
                </a:ext>
              </a:extLst>
            </p:cNvPr>
            <p:cNvSpPr/>
            <p:nvPr/>
          </p:nvSpPr>
          <p:spPr>
            <a:xfrm rot="10800000">
              <a:off x="4494600" y="475664"/>
              <a:ext cx="839338" cy="4925324"/>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59" name="Arc 1058">
              <a:extLst>
                <a:ext uri="{FF2B5EF4-FFF2-40B4-BE49-F238E27FC236}">
                  <a16:creationId xmlns:a16="http://schemas.microsoft.com/office/drawing/2014/main" id="{4AC505E9-5E04-C0EF-B28C-6EDF372C7580}"/>
                </a:ext>
              </a:extLst>
            </p:cNvPr>
            <p:cNvSpPr/>
            <p:nvPr/>
          </p:nvSpPr>
          <p:spPr>
            <a:xfrm rot="10800000">
              <a:off x="5333937" y="884751"/>
              <a:ext cx="1046763" cy="4686780"/>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64" name="Arc 1063">
              <a:extLst>
                <a:ext uri="{FF2B5EF4-FFF2-40B4-BE49-F238E27FC236}">
                  <a16:creationId xmlns:a16="http://schemas.microsoft.com/office/drawing/2014/main" id="{2A3A3344-AC04-058E-183F-3A10A9DAFB49}"/>
                </a:ext>
              </a:extLst>
            </p:cNvPr>
            <p:cNvSpPr/>
            <p:nvPr/>
          </p:nvSpPr>
          <p:spPr>
            <a:xfrm rot="10800000">
              <a:off x="6783409" y="907761"/>
              <a:ext cx="866799" cy="4647362"/>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66" name="Arc 1065">
              <a:extLst>
                <a:ext uri="{FF2B5EF4-FFF2-40B4-BE49-F238E27FC236}">
                  <a16:creationId xmlns:a16="http://schemas.microsoft.com/office/drawing/2014/main" id="{151270FB-0644-B17C-945C-CAC6C1933D37}"/>
                </a:ext>
              </a:extLst>
            </p:cNvPr>
            <p:cNvSpPr/>
            <p:nvPr/>
          </p:nvSpPr>
          <p:spPr>
            <a:xfrm rot="10800000">
              <a:off x="8034788" y="524926"/>
              <a:ext cx="471141" cy="4403789"/>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nvGrpSpPr>
            <p:cNvPr id="40" name="Group 39">
              <a:extLst>
                <a:ext uri="{FF2B5EF4-FFF2-40B4-BE49-F238E27FC236}">
                  <a16:creationId xmlns:a16="http://schemas.microsoft.com/office/drawing/2014/main" id="{24A75740-1306-D154-95DE-EA25DFEE8C52}"/>
                </a:ext>
              </a:extLst>
            </p:cNvPr>
            <p:cNvGrpSpPr/>
            <p:nvPr/>
          </p:nvGrpSpPr>
          <p:grpSpPr>
            <a:xfrm>
              <a:off x="1228574" y="1580503"/>
              <a:ext cx="2747772" cy="4572000"/>
              <a:chOff x="4153721" y="3032690"/>
              <a:chExt cx="2747772" cy="2747773"/>
            </a:xfrm>
          </p:grpSpPr>
          <p:cxnSp>
            <p:nvCxnSpPr>
              <p:cNvPr id="30" name="Straight Connector 29">
                <a:extLst>
                  <a:ext uri="{FF2B5EF4-FFF2-40B4-BE49-F238E27FC236}">
                    <a16:creationId xmlns:a16="http://schemas.microsoft.com/office/drawing/2014/main" id="{284B9CDF-68E9-4E1D-3AB9-0409EAEDE213}"/>
                  </a:ext>
                </a:extLst>
              </p:cNvPr>
              <p:cNvCxnSpPr>
                <a:cxnSpLocks/>
              </p:cNvCxnSpPr>
              <p:nvPr/>
            </p:nvCxnSpPr>
            <p:spPr>
              <a:xfrm>
                <a:off x="4158293" y="3032690"/>
                <a:ext cx="0" cy="2743200"/>
              </a:xfrm>
              <a:prstGeom prst="line">
                <a:avLst/>
              </a:prstGeom>
              <a:ln w="50800"/>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0AB40924-38D6-8A61-E5BF-D864FB0CCC5D}"/>
                  </a:ext>
                </a:extLst>
              </p:cNvPr>
              <p:cNvCxnSpPr>
                <a:cxnSpLocks/>
              </p:cNvCxnSpPr>
              <p:nvPr/>
            </p:nvCxnSpPr>
            <p:spPr>
              <a:xfrm>
                <a:off x="4158293" y="5775890"/>
                <a:ext cx="2743200"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7572113F-AFBD-FDB4-8FC9-2E68EEC37A28}"/>
                  </a:ext>
                </a:extLst>
              </p:cNvPr>
              <p:cNvSpPr/>
              <p:nvPr/>
            </p:nvSpPr>
            <p:spPr>
              <a:xfrm>
                <a:off x="4153721" y="5771319"/>
                <a:ext cx="9144" cy="9144"/>
              </a:xfrm>
              <a:prstGeom prst="rect">
                <a:avLst/>
              </a:prstGeom>
              <a:ln w="4191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0" name="Arc 1049">
              <a:extLst>
                <a:ext uri="{FF2B5EF4-FFF2-40B4-BE49-F238E27FC236}">
                  <a16:creationId xmlns:a16="http://schemas.microsoft.com/office/drawing/2014/main" id="{DF929340-CD23-94B8-E71F-5F5DDA730D42}"/>
                </a:ext>
              </a:extLst>
            </p:cNvPr>
            <p:cNvSpPr/>
            <p:nvPr/>
          </p:nvSpPr>
          <p:spPr>
            <a:xfrm rot="10800000" flipH="1">
              <a:off x="5228997" y="2440691"/>
              <a:ext cx="3364057" cy="3130841"/>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51" name="Arc 1050">
              <a:extLst>
                <a:ext uri="{FF2B5EF4-FFF2-40B4-BE49-F238E27FC236}">
                  <a16:creationId xmlns:a16="http://schemas.microsoft.com/office/drawing/2014/main" id="{F42E3253-A562-18BB-F857-74D75F9830AA}"/>
                </a:ext>
              </a:extLst>
            </p:cNvPr>
            <p:cNvSpPr/>
            <p:nvPr/>
          </p:nvSpPr>
          <p:spPr>
            <a:xfrm rot="10800000">
              <a:off x="4001417" y="2584844"/>
              <a:ext cx="3364992" cy="2986688"/>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1053" name="Straight Connector 1052">
              <a:extLst>
                <a:ext uri="{FF2B5EF4-FFF2-40B4-BE49-F238E27FC236}">
                  <a16:creationId xmlns:a16="http://schemas.microsoft.com/office/drawing/2014/main" id="{C37F35D2-DFB2-E55C-2323-7AA84835DDC8}"/>
                </a:ext>
              </a:extLst>
            </p:cNvPr>
            <p:cNvCxnSpPr>
              <a:cxnSpLocks/>
            </p:cNvCxnSpPr>
            <p:nvPr/>
          </p:nvCxnSpPr>
          <p:spPr>
            <a:xfrm>
              <a:off x="5680612" y="5571532"/>
              <a:ext cx="1235437" cy="1"/>
            </a:xfrm>
            <a:prstGeom prst="line">
              <a:avLst/>
            </a:prstGeom>
            <a:ln w="38100"/>
          </p:spPr>
          <p:style>
            <a:lnRef idx="2">
              <a:schemeClr val="dk1"/>
            </a:lnRef>
            <a:fillRef idx="0">
              <a:schemeClr val="dk1"/>
            </a:fillRef>
            <a:effectRef idx="1">
              <a:schemeClr val="dk1"/>
            </a:effectRef>
            <a:fontRef idx="minor">
              <a:schemeClr val="tx1"/>
            </a:fontRef>
          </p:style>
        </p:cxnSp>
        <p:sp>
          <p:nvSpPr>
            <p:cNvPr id="1068" name="Rectangle 1067">
              <a:extLst>
                <a:ext uri="{FF2B5EF4-FFF2-40B4-BE49-F238E27FC236}">
                  <a16:creationId xmlns:a16="http://schemas.microsoft.com/office/drawing/2014/main" id="{24248BAD-EB34-C4B8-0480-EA1F5FC1501B}"/>
                </a:ext>
              </a:extLst>
            </p:cNvPr>
            <p:cNvSpPr/>
            <p:nvPr/>
          </p:nvSpPr>
          <p:spPr>
            <a:xfrm>
              <a:off x="4285699" y="5128734"/>
              <a:ext cx="384066"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Rectangle 1068">
              <a:extLst>
                <a:ext uri="{FF2B5EF4-FFF2-40B4-BE49-F238E27FC236}">
                  <a16:creationId xmlns:a16="http://schemas.microsoft.com/office/drawing/2014/main" id="{4AE2172E-140A-CA00-98C6-3A0EF14C48F5}"/>
                </a:ext>
              </a:extLst>
            </p:cNvPr>
            <p:cNvSpPr/>
            <p:nvPr/>
          </p:nvSpPr>
          <p:spPr>
            <a:xfrm rot="19248743">
              <a:off x="4440184" y="5247681"/>
              <a:ext cx="384066"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Rectangle 1069">
              <a:extLst>
                <a:ext uri="{FF2B5EF4-FFF2-40B4-BE49-F238E27FC236}">
                  <a16:creationId xmlns:a16="http://schemas.microsoft.com/office/drawing/2014/main" id="{150EC1A8-5B73-01F0-0B6E-2EFD1A75C426}"/>
                </a:ext>
              </a:extLst>
            </p:cNvPr>
            <p:cNvSpPr/>
            <p:nvPr/>
          </p:nvSpPr>
          <p:spPr>
            <a:xfrm>
              <a:off x="4514393" y="4973204"/>
              <a:ext cx="90764" cy="427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Rectangle 1070">
              <a:extLst>
                <a:ext uri="{FF2B5EF4-FFF2-40B4-BE49-F238E27FC236}">
                  <a16:creationId xmlns:a16="http://schemas.microsoft.com/office/drawing/2014/main" id="{C5BA5D86-7128-966A-57FC-5CD5579D4088}"/>
                </a:ext>
              </a:extLst>
            </p:cNvPr>
            <p:cNvSpPr/>
            <p:nvPr/>
          </p:nvSpPr>
          <p:spPr>
            <a:xfrm>
              <a:off x="5347894" y="5480338"/>
              <a:ext cx="284499" cy="314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Rectangle 1071">
              <a:extLst>
                <a:ext uri="{FF2B5EF4-FFF2-40B4-BE49-F238E27FC236}">
                  <a16:creationId xmlns:a16="http://schemas.microsoft.com/office/drawing/2014/main" id="{5416D62C-9BFD-C278-F869-B1E5E2172789}"/>
                </a:ext>
              </a:extLst>
            </p:cNvPr>
            <p:cNvSpPr/>
            <p:nvPr/>
          </p:nvSpPr>
          <p:spPr>
            <a:xfrm rot="18982385">
              <a:off x="5530762" y="5541450"/>
              <a:ext cx="329308"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Rectangle 1073">
              <a:extLst>
                <a:ext uri="{FF2B5EF4-FFF2-40B4-BE49-F238E27FC236}">
                  <a16:creationId xmlns:a16="http://schemas.microsoft.com/office/drawing/2014/main" id="{3711B157-5502-AB55-AAD8-D2231D45B44A}"/>
                </a:ext>
              </a:extLst>
            </p:cNvPr>
            <p:cNvSpPr/>
            <p:nvPr/>
          </p:nvSpPr>
          <p:spPr>
            <a:xfrm>
              <a:off x="6794612" y="5397843"/>
              <a:ext cx="222215" cy="3042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Rectangle 1074">
              <a:extLst>
                <a:ext uri="{FF2B5EF4-FFF2-40B4-BE49-F238E27FC236}">
                  <a16:creationId xmlns:a16="http://schemas.microsoft.com/office/drawing/2014/main" id="{2D65FAFD-8930-BDA4-BB37-9BF74D7560F7}"/>
                </a:ext>
              </a:extLst>
            </p:cNvPr>
            <p:cNvSpPr/>
            <p:nvPr/>
          </p:nvSpPr>
          <p:spPr>
            <a:xfrm rot="18533726">
              <a:off x="7004543" y="5478132"/>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Rectangle 1076">
              <a:extLst>
                <a:ext uri="{FF2B5EF4-FFF2-40B4-BE49-F238E27FC236}">
                  <a16:creationId xmlns:a16="http://schemas.microsoft.com/office/drawing/2014/main" id="{B861381E-F8EF-BAED-6CFF-2F1B84914419}"/>
                </a:ext>
              </a:extLst>
            </p:cNvPr>
            <p:cNvSpPr/>
            <p:nvPr/>
          </p:nvSpPr>
          <p:spPr>
            <a:xfrm>
              <a:off x="8045775" y="4973204"/>
              <a:ext cx="222215" cy="269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Rectangle 1077">
              <a:extLst>
                <a:ext uri="{FF2B5EF4-FFF2-40B4-BE49-F238E27FC236}">
                  <a16:creationId xmlns:a16="http://schemas.microsoft.com/office/drawing/2014/main" id="{9FE769F8-FFE7-C3D6-6C08-28A2221DBA83}"/>
                </a:ext>
              </a:extLst>
            </p:cNvPr>
            <p:cNvSpPr/>
            <p:nvPr/>
          </p:nvSpPr>
          <p:spPr>
            <a:xfrm rot="18220032">
              <a:off x="8169393" y="4883240"/>
              <a:ext cx="172745" cy="3378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5" name="Straight Connector 1054">
              <a:extLst>
                <a:ext uri="{FF2B5EF4-FFF2-40B4-BE49-F238E27FC236}">
                  <a16:creationId xmlns:a16="http://schemas.microsoft.com/office/drawing/2014/main" id="{01FFB8FB-E748-67B9-B1D4-FA62B667FDC2}"/>
                </a:ext>
              </a:extLst>
            </p:cNvPr>
            <p:cNvCxnSpPr>
              <a:cxnSpLocks/>
            </p:cNvCxnSpPr>
            <p:nvPr/>
          </p:nvCxnSpPr>
          <p:spPr>
            <a:xfrm flipV="1">
              <a:off x="4486993" y="2921926"/>
              <a:ext cx="7607" cy="2207709"/>
            </a:xfrm>
            <a:prstGeom prst="line">
              <a:avLst/>
            </a:prstGeom>
            <a:ln w="38100"/>
          </p:spPr>
          <p:style>
            <a:lnRef idx="2">
              <a:schemeClr val="dk1"/>
            </a:lnRef>
            <a:fillRef idx="0">
              <a:schemeClr val="dk1"/>
            </a:fillRef>
            <a:effectRef idx="1">
              <a:schemeClr val="dk1"/>
            </a:effectRef>
            <a:fontRef idx="minor">
              <a:schemeClr val="tx1"/>
            </a:fontRef>
          </p:style>
        </p:cxnSp>
        <p:cxnSp>
          <p:nvCxnSpPr>
            <p:cNvPr id="1058" name="Straight Connector 1057">
              <a:extLst>
                <a:ext uri="{FF2B5EF4-FFF2-40B4-BE49-F238E27FC236}">
                  <a16:creationId xmlns:a16="http://schemas.microsoft.com/office/drawing/2014/main" id="{46C5345A-76D1-F4A5-2569-F9EAAC93122A}"/>
                </a:ext>
              </a:extLst>
            </p:cNvPr>
            <p:cNvCxnSpPr>
              <a:cxnSpLocks/>
              <a:endCxn id="1059" idx="2"/>
            </p:cNvCxnSpPr>
            <p:nvPr/>
          </p:nvCxnSpPr>
          <p:spPr>
            <a:xfrm flipV="1">
              <a:off x="5326332" y="3228141"/>
              <a:ext cx="7605" cy="2326982"/>
            </a:xfrm>
            <a:prstGeom prst="line">
              <a:avLst/>
            </a:prstGeom>
            <a:ln w="38100"/>
          </p:spPr>
          <p:style>
            <a:lnRef idx="2">
              <a:schemeClr val="dk1"/>
            </a:lnRef>
            <a:fillRef idx="0">
              <a:schemeClr val="dk1"/>
            </a:fillRef>
            <a:effectRef idx="1">
              <a:schemeClr val="dk1"/>
            </a:effectRef>
            <a:fontRef idx="minor">
              <a:schemeClr val="tx1"/>
            </a:fontRef>
          </p:style>
        </p:cxnSp>
        <p:cxnSp>
          <p:nvCxnSpPr>
            <p:cNvPr id="1063" name="Straight Connector 1062">
              <a:extLst>
                <a:ext uri="{FF2B5EF4-FFF2-40B4-BE49-F238E27FC236}">
                  <a16:creationId xmlns:a16="http://schemas.microsoft.com/office/drawing/2014/main" id="{C3847BA3-2BE7-EBD8-12AB-A527F98A06DC}"/>
                </a:ext>
              </a:extLst>
            </p:cNvPr>
            <p:cNvCxnSpPr>
              <a:cxnSpLocks/>
              <a:endCxn id="1064" idx="2"/>
            </p:cNvCxnSpPr>
            <p:nvPr/>
          </p:nvCxnSpPr>
          <p:spPr>
            <a:xfrm flipV="1">
              <a:off x="6775803" y="3231442"/>
              <a:ext cx="7606" cy="2346689"/>
            </a:xfrm>
            <a:prstGeom prst="line">
              <a:avLst/>
            </a:prstGeom>
            <a:ln w="38100"/>
          </p:spPr>
          <p:style>
            <a:lnRef idx="2">
              <a:schemeClr val="dk1"/>
            </a:lnRef>
            <a:fillRef idx="0">
              <a:schemeClr val="dk1"/>
            </a:fillRef>
            <a:effectRef idx="1">
              <a:schemeClr val="dk1"/>
            </a:effectRef>
            <a:fontRef idx="minor">
              <a:schemeClr val="tx1"/>
            </a:fontRef>
          </p:style>
        </p:cxnSp>
        <p:cxnSp>
          <p:nvCxnSpPr>
            <p:cNvPr id="1065" name="Straight Connector 1064">
              <a:extLst>
                <a:ext uri="{FF2B5EF4-FFF2-40B4-BE49-F238E27FC236}">
                  <a16:creationId xmlns:a16="http://schemas.microsoft.com/office/drawing/2014/main" id="{00E271F7-57AF-7471-563D-37B53C7710B2}"/>
                </a:ext>
              </a:extLst>
            </p:cNvPr>
            <p:cNvCxnSpPr>
              <a:cxnSpLocks/>
              <a:endCxn id="1066" idx="2"/>
            </p:cNvCxnSpPr>
            <p:nvPr/>
          </p:nvCxnSpPr>
          <p:spPr>
            <a:xfrm flipV="1">
              <a:off x="8027183" y="2726820"/>
              <a:ext cx="7605" cy="2468477"/>
            </a:xfrm>
            <a:prstGeom prst="line">
              <a:avLst/>
            </a:prstGeom>
            <a:ln w="38100"/>
          </p:spPr>
          <p:style>
            <a:lnRef idx="2">
              <a:schemeClr val="dk1"/>
            </a:lnRef>
            <a:fillRef idx="0">
              <a:schemeClr val="dk1"/>
            </a:fillRef>
            <a:effectRef idx="1">
              <a:schemeClr val="dk1"/>
            </a:effectRef>
            <a:fontRef idx="minor">
              <a:schemeClr val="tx1"/>
            </a:fontRef>
          </p:style>
        </p:cxnSp>
        <p:sp>
          <p:nvSpPr>
            <p:cNvPr id="1076" name="Rectangle 1075">
              <a:extLst>
                <a:ext uri="{FF2B5EF4-FFF2-40B4-BE49-F238E27FC236}">
                  <a16:creationId xmlns:a16="http://schemas.microsoft.com/office/drawing/2014/main" id="{315541DD-247F-1697-7F12-9B1F7C0F45CC}"/>
                </a:ext>
              </a:extLst>
            </p:cNvPr>
            <p:cNvSpPr/>
            <p:nvPr/>
          </p:nvSpPr>
          <p:spPr>
            <a:xfrm>
              <a:off x="7098103" y="5569531"/>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82" name="Picture 1081">
            <a:extLst>
              <a:ext uri="{FF2B5EF4-FFF2-40B4-BE49-F238E27FC236}">
                <a16:creationId xmlns:a16="http://schemas.microsoft.com/office/drawing/2014/main" id="{9D9731C5-FF9D-18B4-9484-D8B48A272091}"/>
              </a:ext>
            </a:extLst>
          </p:cNvPr>
          <p:cNvPicPr>
            <a:picLocks noChangeAspect="1"/>
          </p:cNvPicPr>
          <p:nvPr/>
        </p:nvPicPr>
        <p:blipFill>
          <a:blip r:embed="rId4"/>
          <a:stretch>
            <a:fillRect/>
          </a:stretch>
        </p:blipFill>
        <p:spPr>
          <a:xfrm>
            <a:off x="-5619168" y="3013420"/>
            <a:ext cx="3595323" cy="3514007"/>
          </a:xfrm>
          <a:prstGeom prst="rect">
            <a:avLst/>
          </a:prstGeom>
        </p:spPr>
      </p:pic>
      <p:sp>
        <p:nvSpPr>
          <p:cNvPr id="2" name="TextBox 1">
            <a:extLst>
              <a:ext uri="{FF2B5EF4-FFF2-40B4-BE49-F238E27FC236}">
                <a16:creationId xmlns:a16="http://schemas.microsoft.com/office/drawing/2014/main" id="{124ACD0C-0D39-02B2-43DC-D76F5837CEF8}"/>
              </a:ext>
            </a:extLst>
          </p:cNvPr>
          <p:cNvSpPr txBox="1"/>
          <p:nvPr/>
        </p:nvSpPr>
        <p:spPr>
          <a:xfrm rot="16200000">
            <a:off x="2168902" y="3483664"/>
            <a:ext cx="2298963" cy="369332"/>
          </a:xfrm>
          <a:prstGeom prst="rect">
            <a:avLst/>
          </a:prstGeom>
          <a:noFill/>
        </p:spPr>
        <p:txBody>
          <a:bodyPr wrap="none" rtlCol="0">
            <a:spAutoFit/>
          </a:bodyPr>
          <a:lstStyle/>
          <a:p>
            <a:r>
              <a:rPr lang="en-US">
                <a:latin typeface="Avenir Light" panose="020B0402020203020204" pitchFamily="34" charset="77"/>
              </a:rPr>
              <a:t>Probability of Failure</a:t>
            </a:r>
          </a:p>
        </p:txBody>
      </p:sp>
      <p:sp>
        <p:nvSpPr>
          <p:cNvPr id="3" name="TextBox 2">
            <a:extLst>
              <a:ext uri="{FF2B5EF4-FFF2-40B4-BE49-F238E27FC236}">
                <a16:creationId xmlns:a16="http://schemas.microsoft.com/office/drawing/2014/main" id="{7472B9F6-22E8-45AF-B6BF-D7E7E992D2B7}"/>
              </a:ext>
            </a:extLst>
          </p:cNvPr>
          <p:cNvSpPr txBox="1"/>
          <p:nvPr/>
        </p:nvSpPr>
        <p:spPr>
          <a:xfrm>
            <a:off x="5572618" y="6158095"/>
            <a:ext cx="704745" cy="369332"/>
          </a:xfrm>
          <a:prstGeom prst="rect">
            <a:avLst/>
          </a:prstGeom>
          <a:noFill/>
        </p:spPr>
        <p:txBody>
          <a:bodyPr wrap="none" rtlCol="0">
            <a:spAutoFit/>
          </a:bodyPr>
          <a:lstStyle/>
          <a:p>
            <a:r>
              <a:rPr lang="en-US">
                <a:latin typeface="Avenir Light" panose="020B0402020203020204" pitchFamily="34" charset="77"/>
              </a:rPr>
              <a:t>Time</a:t>
            </a:r>
          </a:p>
        </p:txBody>
      </p:sp>
      <p:grpSp>
        <p:nvGrpSpPr>
          <p:cNvPr id="9" name="Group 8">
            <a:extLst>
              <a:ext uri="{FF2B5EF4-FFF2-40B4-BE49-F238E27FC236}">
                <a16:creationId xmlns:a16="http://schemas.microsoft.com/office/drawing/2014/main" id="{E0B5E5C9-B698-FB70-5328-122FBF489FAC}"/>
              </a:ext>
            </a:extLst>
          </p:cNvPr>
          <p:cNvGrpSpPr/>
          <p:nvPr/>
        </p:nvGrpSpPr>
        <p:grpSpPr>
          <a:xfrm>
            <a:off x="3617811" y="2117204"/>
            <a:ext cx="4572000" cy="3915158"/>
            <a:chOff x="4153721" y="3032690"/>
            <a:chExt cx="2747772" cy="2747773"/>
          </a:xfrm>
        </p:grpSpPr>
        <p:cxnSp>
          <p:nvCxnSpPr>
            <p:cNvPr id="28" name="Straight Connector 27">
              <a:extLst>
                <a:ext uri="{FF2B5EF4-FFF2-40B4-BE49-F238E27FC236}">
                  <a16:creationId xmlns:a16="http://schemas.microsoft.com/office/drawing/2014/main" id="{9B4904D9-ADAE-80B1-A54B-AF95381F3AB1}"/>
                </a:ext>
              </a:extLst>
            </p:cNvPr>
            <p:cNvCxnSpPr>
              <a:cxnSpLocks/>
            </p:cNvCxnSpPr>
            <p:nvPr/>
          </p:nvCxnSpPr>
          <p:spPr>
            <a:xfrm>
              <a:off x="4158293" y="5775890"/>
              <a:ext cx="2743200"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616FCB16-A6E2-4F86-DAE2-B3B3AA501439}"/>
                </a:ext>
              </a:extLst>
            </p:cNvPr>
            <p:cNvSpPr/>
            <p:nvPr/>
          </p:nvSpPr>
          <p:spPr>
            <a:xfrm>
              <a:off x="4153721" y="5771319"/>
              <a:ext cx="9144" cy="9144"/>
            </a:xfrm>
            <a:prstGeom prst="rect">
              <a:avLst/>
            </a:prstGeom>
            <a:ln w="4191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21995941-4B4E-19A5-4AC9-A959C7F26B1F}"/>
                </a:ext>
              </a:extLst>
            </p:cNvPr>
            <p:cNvCxnSpPr>
              <a:cxnSpLocks/>
            </p:cNvCxnSpPr>
            <p:nvPr/>
          </p:nvCxnSpPr>
          <p:spPr>
            <a:xfrm>
              <a:off x="4158293" y="3032690"/>
              <a:ext cx="0" cy="2743200"/>
            </a:xfrm>
            <a:prstGeom prst="line">
              <a:avLst/>
            </a:prstGeom>
            <a:ln w="50800"/>
          </p:spPr>
          <p:style>
            <a:lnRef idx="2">
              <a:schemeClr val="dk1"/>
            </a:lnRef>
            <a:fillRef idx="0">
              <a:schemeClr val="dk1"/>
            </a:fillRef>
            <a:effectRef idx="1">
              <a:schemeClr val="dk1"/>
            </a:effectRef>
            <a:fontRef idx="minor">
              <a:schemeClr val="tx1"/>
            </a:fontRef>
          </p:style>
        </p:cxnSp>
      </p:grpSp>
      <p:cxnSp>
        <p:nvCxnSpPr>
          <p:cNvPr id="34" name="Straight Connector 33">
            <a:extLst>
              <a:ext uri="{FF2B5EF4-FFF2-40B4-BE49-F238E27FC236}">
                <a16:creationId xmlns:a16="http://schemas.microsoft.com/office/drawing/2014/main" id="{B8678F3D-4350-FF17-CD50-2C0C343C88B8}"/>
              </a:ext>
            </a:extLst>
          </p:cNvPr>
          <p:cNvCxnSpPr>
            <a:cxnSpLocks/>
          </p:cNvCxnSpPr>
          <p:nvPr/>
        </p:nvCxnSpPr>
        <p:spPr>
          <a:xfrm>
            <a:off x="5041632" y="1990523"/>
            <a:ext cx="0" cy="4051441"/>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C9333490-EAF0-45EC-8ADB-5286199DF2D0}"/>
              </a:ext>
            </a:extLst>
          </p:cNvPr>
          <p:cNvSpPr txBox="1"/>
          <p:nvPr/>
        </p:nvSpPr>
        <p:spPr>
          <a:xfrm>
            <a:off x="3740756" y="1455559"/>
            <a:ext cx="1903726" cy="369332"/>
          </a:xfrm>
          <a:prstGeom prst="rect">
            <a:avLst/>
          </a:prstGeom>
          <a:noFill/>
          <a:ln>
            <a:noFill/>
          </a:ln>
        </p:spPr>
        <p:txBody>
          <a:bodyPr wrap="none" rtlCol="0">
            <a:spAutoFit/>
          </a:bodyPr>
          <a:lstStyle/>
          <a:p>
            <a:r>
              <a:rPr lang="en-US">
                <a:latin typeface="Avenir Light" panose="020B0402020203020204" pitchFamily="34" charset="77"/>
              </a:rPr>
              <a:t>Software Update</a:t>
            </a:r>
          </a:p>
        </p:txBody>
      </p:sp>
      <p:cxnSp>
        <p:nvCxnSpPr>
          <p:cNvPr id="41" name="Straight Connector 40">
            <a:extLst>
              <a:ext uri="{FF2B5EF4-FFF2-40B4-BE49-F238E27FC236}">
                <a16:creationId xmlns:a16="http://schemas.microsoft.com/office/drawing/2014/main" id="{0B645436-477C-9836-B3E0-11A77DB54483}"/>
              </a:ext>
            </a:extLst>
          </p:cNvPr>
          <p:cNvCxnSpPr>
            <a:cxnSpLocks/>
          </p:cNvCxnSpPr>
          <p:nvPr/>
        </p:nvCxnSpPr>
        <p:spPr>
          <a:xfrm>
            <a:off x="6491103" y="2560558"/>
            <a:ext cx="1792" cy="3481406"/>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D8335E9F-C3A7-84CF-1028-0DAB72ECD8B6}"/>
              </a:ext>
            </a:extLst>
          </p:cNvPr>
          <p:cNvSpPr txBox="1"/>
          <p:nvPr/>
        </p:nvSpPr>
        <p:spPr>
          <a:xfrm>
            <a:off x="5616811" y="2072173"/>
            <a:ext cx="1641796" cy="369332"/>
          </a:xfrm>
          <a:prstGeom prst="rect">
            <a:avLst/>
          </a:prstGeom>
          <a:noFill/>
          <a:ln>
            <a:noFill/>
          </a:ln>
        </p:spPr>
        <p:txBody>
          <a:bodyPr wrap="none" rtlCol="0">
            <a:spAutoFit/>
          </a:bodyPr>
          <a:lstStyle/>
          <a:p>
            <a:r>
              <a:rPr lang="en-US">
                <a:latin typeface="Avenir Light" panose="020B0402020203020204" pitchFamily="34" charset="77"/>
              </a:rPr>
              <a:t>Node Restarts</a:t>
            </a:r>
          </a:p>
        </p:txBody>
      </p:sp>
      <p:sp>
        <p:nvSpPr>
          <p:cNvPr id="44" name="TextBox 43">
            <a:extLst>
              <a:ext uri="{FF2B5EF4-FFF2-40B4-BE49-F238E27FC236}">
                <a16:creationId xmlns:a16="http://schemas.microsoft.com/office/drawing/2014/main" id="{D7802849-D7C2-E038-DF41-CD7F13498A18}"/>
              </a:ext>
            </a:extLst>
          </p:cNvPr>
          <p:cNvSpPr txBox="1"/>
          <p:nvPr/>
        </p:nvSpPr>
        <p:spPr>
          <a:xfrm>
            <a:off x="6669312" y="1586253"/>
            <a:ext cx="2602251" cy="369332"/>
          </a:xfrm>
          <a:prstGeom prst="rect">
            <a:avLst/>
          </a:prstGeom>
          <a:noFill/>
          <a:ln>
            <a:noFill/>
          </a:ln>
        </p:spPr>
        <p:txBody>
          <a:bodyPr wrap="none" rtlCol="0">
            <a:spAutoFit/>
          </a:bodyPr>
          <a:lstStyle/>
          <a:p>
            <a:r>
              <a:rPr lang="en-US">
                <a:latin typeface="Avenir Light" panose="020B0402020203020204" pitchFamily="34" charset="77"/>
              </a:rPr>
              <a:t>Cluster Reconfiguration</a:t>
            </a:r>
          </a:p>
        </p:txBody>
      </p:sp>
      <p:sp>
        <p:nvSpPr>
          <p:cNvPr id="33" name="Title 32">
            <a:extLst>
              <a:ext uri="{FF2B5EF4-FFF2-40B4-BE49-F238E27FC236}">
                <a16:creationId xmlns:a16="http://schemas.microsoft.com/office/drawing/2014/main" id="{23718278-EACC-F1CE-3E45-F087F2667F64}"/>
              </a:ext>
            </a:extLst>
          </p:cNvPr>
          <p:cNvSpPr>
            <a:spLocks noGrp="1"/>
          </p:cNvSpPr>
          <p:nvPr>
            <p:ph type="title"/>
          </p:nvPr>
        </p:nvSpPr>
        <p:spPr/>
        <p:txBody>
          <a:bodyPr/>
          <a:lstStyle/>
          <a:p>
            <a:r>
              <a:rPr lang="en-US"/>
              <a:t>Accurate Per-Node Fault Curves</a:t>
            </a:r>
          </a:p>
        </p:txBody>
      </p:sp>
      <p:cxnSp>
        <p:nvCxnSpPr>
          <p:cNvPr id="4" name="Straight Connector 3">
            <a:extLst>
              <a:ext uri="{FF2B5EF4-FFF2-40B4-BE49-F238E27FC236}">
                <a16:creationId xmlns:a16="http://schemas.microsoft.com/office/drawing/2014/main" id="{67404704-E6CE-2537-01B3-BB483E61A859}"/>
              </a:ext>
            </a:extLst>
          </p:cNvPr>
          <p:cNvCxnSpPr>
            <a:cxnSpLocks/>
          </p:cNvCxnSpPr>
          <p:nvPr/>
        </p:nvCxnSpPr>
        <p:spPr>
          <a:xfrm flipH="1">
            <a:off x="7742483" y="2027661"/>
            <a:ext cx="18533" cy="4014303"/>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12487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00D61-F287-8FBE-F5C4-55325E9D6A15}"/>
            </a:ext>
          </a:extLst>
        </p:cNvPr>
        <p:cNvGrpSpPr/>
        <p:nvPr/>
      </p:nvGrpSpPr>
      <p:grpSpPr>
        <a:xfrm>
          <a:off x="0" y="0"/>
          <a:ext cx="0" cy="0"/>
          <a:chOff x="0" y="0"/>
          <a:chExt cx="0" cy="0"/>
        </a:xfrm>
      </p:grpSpPr>
      <p:sp>
        <p:nvSpPr>
          <p:cNvPr id="6" name="Arc 5">
            <a:extLst>
              <a:ext uri="{FF2B5EF4-FFF2-40B4-BE49-F238E27FC236}">
                <a16:creationId xmlns:a16="http://schemas.microsoft.com/office/drawing/2014/main" id="{A5FE5BEC-3AEB-E02B-33C2-9940C5C11BB0}"/>
              </a:ext>
            </a:extLst>
          </p:cNvPr>
          <p:cNvSpPr/>
          <p:nvPr/>
        </p:nvSpPr>
        <p:spPr>
          <a:xfrm rot="10800000">
            <a:off x="5049237" y="776424"/>
            <a:ext cx="1046763" cy="4686780"/>
          </a:xfrm>
          <a:prstGeom prst="arc">
            <a:avLst/>
          </a:prstGeom>
          <a:ln w="38100">
            <a:solidFill>
              <a:srgbClr val="FF0000"/>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66634AC0-CA37-2F3D-6984-AB9CF23CF8B6}"/>
              </a:ext>
            </a:extLst>
          </p:cNvPr>
          <p:cNvSpPr/>
          <p:nvPr/>
        </p:nvSpPr>
        <p:spPr>
          <a:xfrm rot="10800000">
            <a:off x="6498709" y="799434"/>
            <a:ext cx="866799" cy="4647362"/>
          </a:xfrm>
          <a:prstGeom prst="arc">
            <a:avLst/>
          </a:prstGeom>
          <a:ln w="38100">
            <a:solidFill>
              <a:srgbClr val="FF0000"/>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8" name="Arc 7">
            <a:extLst>
              <a:ext uri="{FF2B5EF4-FFF2-40B4-BE49-F238E27FC236}">
                <a16:creationId xmlns:a16="http://schemas.microsoft.com/office/drawing/2014/main" id="{7FB17197-C1DD-3EAB-1302-78C382C2DA88}"/>
              </a:ext>
            </a:extLst>
          </p:cNvPr>
          <p:cNvSpPr/>
          <p:nvPr/>
        </p:nvSpPr>
        <p:spPr>
          <a:xfrm rot="10800000">
            <a:off x="7750088" y="416599"/>
            <a:ext cx="471141" cy="4403789"/>
          </a:xfrm>
          <a:prstGeom prst="arc">
            <a:avLst/>
          </a:prstGeom>
          <a:ln w="38100">
            <a:solidFill>
              <a:srgbClr val="FF0000"/>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 name="Arc 9">
            <a:extLst>
              <a:ext uri="{FF2B5EF4-FFF2-40B4-BE49-F238E27FC236}">
                <a16:creationId xmlns:a16="http://schemas.microsoft.com/office/drawing/2014/main" id="{0B42B489-87E0-200C-819C-CCD715810165}"/>
              </a:ext>
            </a:extLst>
          </p:cNvPr>
          <p:cNvSpPr/>
          <p:nvPr/>
        </p:nvSpPr>
        <p:spPr>
          <a:xfrm rot="10800000" flipH="1">
            <a:off x="4944297" y="2332364"/>
            <a:ext cx="3364057" cy="3130841"/>
          </a:xfrm>
          <a:prstGeom prst="arc">
            <a:avLst/>
          </a:prstGeom>
          <a:ln w="38100">
            <a:solidFill>
              <a:srgbClr val="FF0000"/>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1" name="Arc 10">
            <a:extLst>
              <a:ext uri="{FF2B5EF4-FFF2-40B4-BE49-F238E27FC236}">
                <a16:creationId xmlns:a16="http://schemas.microsoft.com/office/drawing/2014/main" id="{1AA3DB5C-4A22-25D5-646D-3353512D6AA6}"/>
              </a:ext>
            </a:extLst>
          </p:cNvPr>
          <p:cNvSpPr/>
          <p:nvPr/>
        </p:nvSpPr>
        <p:spPr>
          <a:xfrm rot="10800000">
            <a:off x="3716717" y="2476517"/>
            <a:ext cx="3364992" cy="2986688"/>
          </a:xfrm>
          <a:prstGeom prst="arc">
            <a:avLst/>
          </a:prstGeom>
          <a:ln w="38100">
            <a:solidFill>
              <a:srgbClr val="FF0000"/>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719A7AD3-11A1-2B4A-C6FB-FACA09D4804B}"/>
              </a:ext>
            </a:extLst>
          </p:cNvPr>
          <p:cNvCxnSpPr>
            <a:cxnSpLocks/>
          </p:cNvCxnSpPr>
          <p:nvPr/>
        </p:nvCxnSpPr>
        <p:spPr>
          <a:xfrm>
            <a:off x="5395912" y="5463205"/>
            <a:ext cx="1235437" cy="1"/>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16" name="Rectangle 15">
            <a:extLst>
              <a:ext uri="{FF2B5EF4-FFF2-40B4-BE49-F238E27FC236}">
                <a16:creationId xmlns:a16="http://schemas.microsoft.com/office/drawing/2014/main" id="{1F6E30B0-7997-7E1A-D2BD-3298DC6F7B81}"/>
              </a:ext>
            </a:extLst>
          </p:cNvPr>
          <p:cNvSpPr/>
          <p:nvPr/>
        </p:nvSpPr>
        <p:spPr>
          <a:xfrm>
            <a:off x="5063194" y="5372011"/>
            <a:ext cx="284499" cy="314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D1C3FF4-BF27-6457-1033-886DFDE57549}"/>
              </a:ext>
            </a:extLst>
          </p:cNvPr>
          <p:cNvSpPr/>
          <p:nvPr/>
        </p:nvSpPr>
        <p:spPr>
          <a:xfrm rot="18982385">
            <a:off x="5246062" y="5433123"/>
            <a:ext cx="329308"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7BE1AE-2431-A15C-CAA5-8D3EC5517C67}"/>
              </a:ext>
            </a:extLst>
          </p:cNvPr>
          <p:cNvSpPr/>
          <p:nvPr/>
        </p:nvSpPr>
        <p:spPr>
          <a:xfrm>
            <a:off x="6509912" y="5289516"/>
            <a:ext cx="222215" cy="3042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1C6B19D3-8AAE-2B7C-2DFC-2730C1D98459}"/>
              </a:ext>
            </a:extLst>
          </p:cNvPr>
          <p:cNvSpPr/>
          <p:nvPr/>
        </p:nvSpPr>
        <p:spPr>
          <a:xfrm rot="18533726">
            <a:off x="6719843" y="5369805"/>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D02C77A-0BEA-A56C-EA8D-CFB06A0AF82F}"/>
              </a:ext>
            </a:extLst>
          </p:cNvPr>
          <p:cNvSpPr/>
          <p:nvPr/>
        </p:nvSpPr>
        <p:spPr>
          <a:xfrm>
            <a:off x="7761075" y="4864877"/>
            <a:ext cx="222215" cy="269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5AB4A772-4F05-7EED-023E-E975F0761290}"/>
              </a:ext>
            </a:extLst>
          </p:cNvPr>
          <p:cNvSpPr/>
          <p:nvPr/>
        </p:nvSpPr>
        <p:spPr>
          <a:xfrm rot="18220032">
            <a:off x="7884693" y="4774913"/>
            <a:ext cx="172745" cy="3378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1636DB3E-548E-9F9E-ED3E-6BA8E33DF3E5}"/>
              </a:ext>
            </a:extLst>
          </p:cNvPr>
          <p:cNvCxnSpPr>
            <a:cxnSpLocks/>
            <a:endCxn id="6" idx="2"/>
          </p:cNvCxnSpPr>
          <p:nvPr/>
        </p:nvCxnSpPr>
        <p:spPr>
          <a:xfrm flipV="1">
            <a:off x="5041632" y="3119814"/>
            <a:ext cx="7605" cy="2326982"/>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24" name="Straight Connector 23">
            <a:extLst>
              <a:ext uri="{FF2B5EF4-FFF2-40B4-BE49-F238E27FC236}">
                <a16:creationId xmlns:a16="http://schemas.microsoft.com/office/drawing/2014/main" id="{9175C9F7-3D3D-D79B-EB00-16820AD5E325}"/>
              </a:ext>
            </a:extLst>
          </p:cNvPr>
          <p:cNvCxnSpPr>
            <a:cxnSpLocks/>
            <a:endCxn id="7" idx="2"/>
          </p:cNvCxnSpPr>
          <p:nvPr/>
        </p:nvCxnSpPr>
        <p:spPr>
          <a:xfrm flipV="1">
            <a:off x="6491103" y="3123115"/>
            <a:ext cx="7606" cy="2346689"/>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9E404905-120A-0DA9-C30A-4175FD4D6906}"/>
              </a:ext>
            </a:extLst>
          </p:cNvPr>
          <p:cNvCxnSpPr>
            <a:cxnSpLocks/>
            <a:endCxn id="8" idx="2"/>
          </p:cNvCxnSpPr>
          <p:nvPr/>
        </p:nvCxnSpPr>
        <p:spPr>
          <a:xfrm flipV="1">
            <a:off x="7742483" y="2618493"/>
            <a:ext cx="7605" cy="2468477"/>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26" name="Rectangle 25">
            <a:extLst>
              <a:ext uri="{FF2B5EF4-FFF2-40B4-BE49-F238E27FC236}">
                <a16:creationId xmlns:a16="http://schemas.microsoft.com/office/drawing/2014/main" id="{366D8342-61DE-D8E3-14A0-1D3E2F4CAD34}"/>
              </a:ext>
            </a:extLst>
          </p:cNvPr>
          <p:cNvSpPr/>
          <p:nvPr/>
        </p:nvSpPr>
        <p:spPr>
          <a:xfrm>
            <a:off x="6813403" y="5461204"/>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 name="Slide Number Placeholder 3">
            <a:extLst>
              <a:ext uri="{FF2B5EF4-FFF2-40B4-BE49-F238E27FC236}">
                <a16:creationId xmlns:a16="http://schemas.microsoft.com/office/drawing/2014/main" id="{E73497CA-73AB-0423-9ADB-0D232AB154DB}"/>
              </a:ext>
            </a:extLst>
          </p:cNvPr>
          <p:cNvSpPr txBox="1">
            <a:spLocks noGrp="1"/>
          </p:cNvSpPr>
          <p:nvPr>
            <p:ph type="sldNum" sz="quarter" idx="4294967295"/>
          </p:nvPr>
        </p:nvSpPr>
        <p:spPr>
          <a:xfrm>
            <a:off x="13461583" y="6174958"/>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45</a:t>
            </a:fld>
            <a:endParaRPr>
              <a:latin typeface="Avenir Light" panose="020B0402020203020204" pitchFamily="34" charset="77"/>
            </a:endParaRPr>
          </a:p>
        </p:txBody>
      </p:sp>
      <p:grpSp>
        <p:nvGrpSpPr>
          <p:cNvPr id="1080" name="Group 1079">
            <a:extLst>
              <a:ext uri="{FF2B5EF4-FFF2-40B4-BE49-F238E27FC236}">
                <a16:creationId xmlns:a16="http://schemas.microsoft.com/office/drawing/2014/main" id="{8CD5DF5B-E2C2-C705-A939-678BDC872970}"/>
              </a:ext>
            </a:extLst>
          </p:cNvPr>
          <p:cNvGrpSpPr/>
          <p:nvPr/>
        </p:nvGrpSpPr>
        <p:grpSpPr>
          <a:xfrm>
            <a:off x="12436058" y="365125"/>
            <a:ext cx="7364480" cy="5676839"/>
            <a:chOff x="1228574" y="475664"/>
            <a:chExt cx="7364480" cy="5676839"/>
          </a:xfrm>
        </p:grpSpPr>
        <p:sp>
          <p:nvSpPr>
            <p:cNvPr id="1056" name="Arc 1055">
              <a:extLst>
                <a:ext uri="{FF2B5EF4-FFF2-40B4-BE49-F238E27FC236}">
                  <a16:creationId xmlns:a16="http://schemas.microsoft.com/office/drawing/2014/main" id="{E0CD1FDF-2456-BE12-6DA2-B8A700981DBC}"/>
                </a:ext>
              </a:extLst>
            </p:cNvPr>
            <p:cNvSpPr/>
            <p:nvPr/>
          </p:nvSpPr>
          <p:spPr>
            <a:xfrm rot="10800000">
              <a:off x="4494600" y="475664"/>
              <a:ext cx="839338" cy="4925324"/>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59" name="Arc 1058">
              <a:extLst>
                <a:ext uri="{FF2B5EF4-FFF2-40B4-BE49-F238E27FC236}">
                  <a16:creationId xmlns:a16="http://schemas.microsoft.com/office/drawing/2014/main" id="{E9A35005-789D-A5C8-0A8C-358603B76263}"/>
                </a:ext>
              </a:extLst>
            </p:cNvPr>
            <p:cNvSpPr/>
            <p:nvPr/>
          </p:nvSpPr>
          <p:spPr>
            <a:xfrm rot="10800000">
              <a:off x="5333937" y="884751"/>
              <a:ext cx="1046763" cy="4686780"/>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64" name="Arc 1063">
              <a:extLst>
                <a:ext uri="{FF2B5EF4-FFF2-40B4-BE49-F238E27FC236}">
                  <a16:creationId xmlns:a16="http://schemas.microsoft.com/office/drawing/2014/main" id="{476AE4CB-AE3F-352F-6FE9-7322467AB620}"/>
                </a:ext>
              </a:extLst>
            </p:cNvPr>
            <p:cNvSpPr/>
            <p:nvPr/>
          </p:nvSpPr>
          <p:spPr>
            <a:xfrm rot="10800000">
              <a:off x="6783409" y="907761"/>
              <a:ext cx="866799" cy="4647362"/>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66" name="Arc 1065">
              <a:extLst>
                <a:ext uri="{FF2B5EF4-FFF2-40B4-BE49-F238E27FC236}">
                  <a16:creationId xmlns:a16="http://schemas.microsoft.com/office/drawing/2014/main" id="{8EC8B80A-4FD5-B6E3-FE78-17C82544E515}"/>
                </a:ext>
              </a:extLst>
            </p:cNvPr>
            <p:cNvSpPr/>
            <p:nvPr/>
          </p:nvSpPr>
          <p:spPr>
            <a:xfrm rot="10800000">
              <a:off x="8034788" y="524926"/>
              <a:ext cx="471141" cy="4403789"/>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grpSp>
          <p:nvGrpSpPr>
            <p:cNvPr id="40" name="Group 39">
              <a:extLst>
                <a:ext uri="{FF2B5EF4-FFF2-40B4-BE49-F238E27FC236}">
                  <a16:creationId xmlns:a16="http://schemas.microsoft.com/office/drawing/2014/main" id="{5962E836-9FC4-AAD5-760A-B7D12819E1C7}"/>
                </a:ext>
              </a:extLst>
            </p:cNvPr>
            <p:cNvGrpSpPr/>
            <p:nvPr/>
          </p:nvGrpSpPr>
          <p:grpSpPr>
            <a:xfrm>
              <a:off x="1228574" y="1580503"/>
              <a:ext cx="2747772" cy="4572000"/>
              <a:chOff x="4153721" y="3032690"/>
              <a:chExt cx="2747772" cy="2747773"/>
            </a:xfrm>
          </p:grpSpPr>
          <p:cxnSp>
            <p:nvCxnSpPr>
              <p:cNvPr id="30" name="Straight Connector 29">
                <a:extLst>
                  <a:ext uri="{FF2B5EF4-FFF2-40B4-BE49-F238E27FC236}">
                    <a16:creationId xmlns:a16="http://schemas.microsoft.com/office/drawing/2014/main" id="{1AFB6FF9-E004-D580-0F21-2F7CE2C1C7CA}"/>
                  </a:ext>
                </a:extLst>
              </p:cNvPr>
              <p:cNvCxnSpPr>
                <a:cxnSpLocks/>
              </p:cNvCxnSpPr>
              <p:nvPr/>
            </p:nvCxnSpPr>
            <p:spPr>
              <a:xfrm>
                <a:off x="4158293" y="3032690"/>
                <a:ext cx="0" cy="2743200"/>
              </a:xfrm>
              <a:prstGeom prst="line">
                <a:avLst/>
              </a:prstGeom>
              <a:ln w="50800"/>
            </p:spPr>
            <p:style>
              <a:lnRef idx="2">
                <a:schemeClr val="dk1"/>
              </a:lnRef>
              <a:fillRef idx="0">
                <a:schemeClr val="dk1"/>
              </a:fillRef>
              <a:effectRef idx="1">
                <a:schemeClr val="dk1"/>
              </a:effectRef>
              <a:fontRef idx="minor">
                <a:schemeClr val="tx1"/>
              </a:fontRef>
            </p:style>
          </p:cxnSp>
          <p:cxnSp>
            <p:nvCxnSpPr>
              <p:cNvPr id="32" name="Straight Connector 31">
                <a:extLst>
                  <a:ext uri="{FF2B5EF4-FFF2-40B4-BE49-F238E27FC236}">
                    <a16:creationId xmlns:a16="http://schemas.microsoft.com/office/drawing/2014/main" id="{ADC3EFC8-B2DD-3D12-8E6D-7B2C7503F944}"/>
                  </a:ext>
                </a:extLst>
              </p:cNvPr>
              <p:cNvCxnSpPr>
                <a:cxnSpLocks/>
              </p:cNvCxnSpPr>
              <p:nvPr/>
            </p:nvCxnSpPr>
            <p:spPr>
              <a:xfrm>
                <a:off x="4158293" y="5775890"/>
                <a:ext cx="2743200"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39" name="Rectangle 38">
                <a:extLst>
                  <a:ext uri="{FF2B5EF4-FFF2-40B4-BE49-F238E27FC236}">
                    <a16:creationId xmlns:a16="http://schemas.microsoft.com/office/drawing/2014/main" id="{979B96D8-2C85-24F5-AA36-E4C3721F5AD2}"/>
                  </a:ext>
                </a:extLst>
              </p:cNvPr>
              <p:cNvSpPr/>
              <p:nvPr/>
            </p:nvSpPr>
            <p:spPr>
              <a:xfrm>
                <a:off x="4153721" y="5771319"/>
                <a:ext cx="9144" cy="9144"/>
              </a:xfrm>
              <a:prstGeom prst="rect">
                <a:avLst/>
              </a:prstGeom>
              <a:ln w="4191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50" name="Arc 1049">
              <a:extLst>
                <a:ext uri="{FF2B5EF4-FFF2-40B4-BE49-F238E27FC236}">
                  <a16:creationId xmlns:a16="http://schemas.microsoft.com/office/drawing/2014/main" id="{577A6935-D24C-6E05-E3C4-2D3D107D07A1}"/>
                </a:ext>
              </a:extLst>
            </p:cNvPr>
            <p:cNvSpPr/>
            <p:nvPr/>
          </p:nvSpPr>
          <p:spPr>
            <a:xfrm rot="10800000" flipH="1">
              <a:off x="5228997" y="2440691"/>
              <a:ext cx="3364057" cy="3130841"/>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1051" name="Arc 1050">
              <a:extLst>
                <a:ext uri="{FF2B5EF4-FFF2-40B4-BE49-F238E27FC236}">
                  <a16:creationId xmlns:a16="http://schemas.microsoft.com/office/drawing/2014/main" id="{5E696B8B-1DE5-26C0-D382-792F1C7D1B45}"/>
                </a:ext>
              </a:extLst>
            </p:cNvPr>
            <p:cNvSpPr/>
            <p:nvPr/>
          </p:nvSpPr>
          <p:spPr>
            <a:xfrm rot="10800000">
              <a:off x="4001417" y="2584844"/>
              <a:ext cx="3364992" cy="2986688"/>
            </a:xfrm>
            <a:prstGeom prst="arc">
              <a:avLst/>
            </a:prstGeom>
            <a:ln w="381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1053" name="Straight Connector 1052">
              <a:extLst>
                <a:ext uri="{FF2B5EF4-FFF2-40B4-BE49-F238E27FC236}">
                  <a16:creationId xmlns:a16="http://schemas.microsoft.com/office/drawing/2014/main" id="{6B3B2DBD-0C50-007D-513E-ABD7899C3B56}"/>
                </a:ext>
              </a:extLst>
            </p:cNvPr>
            <p:cNvCxnSpPr>
              <a:cxnSpLocks/>
            </p:cNvCxnSpPr>
            <p:nvPr/>
          </p:nvCxnSpPr>
          <p:spPr>
            <a:xfrm>
              <a:off x="5680612" y="5571532"/>
              <a:ext cx="1235437" cy="1"/>
            </a:xfrm>
            <a:prstGeom prst="line">
              <a:avLst/>
            </a:prstGeom>
            <a:ln w="38100"/>
          </p:spPr>
          <p:style>
            <a:lnRef idx="2">
              <a:schemeClr val="dk1"/>
            </a:lnRef>
            <a:fillRef idx="0">
              <a:schemeClr val="dk1"/>
            </a:fillRef>
            <a:effectRef idx="1">
              <a:schemeClr val="dk1"/>
            </a:effectRef>
            <a:fontRef idx="minor">
              <a:schemeClr val="tx1"/>
            </a:fontRef>
          </p:style>
        </p:cxnSp>
        <p:sp>
          <p:nvSpPr>
            <p:cNvPr id="1068" name="Rectangle 1067">
              <a:extLst>
                <a:ext uri="{FF2B5EF4-FFF2-40B4-BE49-F238E27FC236}">
                  <a16:creationId xmlns:a16="http://schemas.microsoft.com/office/drawing/2014/main" id="{68459F16-1EBA-9358-EF15-20E83614E3EB}"/>
                </a:ext>
              </a:extLst>
            </p:cNvPr>
            <p:cNvSpPr/>
            <p:nvPr/>
          </p:nvSpPr>
          <p:spPr>
            <a:xfrm>
              <a:off x="4285699" y="5128734"/>
              <a:ext cx="384066"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9" name="Rectangle 1068">
              <a:extLst>
                <a:ext uri="{FF2B5EF4-FFF2-40B4-BE49-F238E27FC236}">
                  <a16:creationId xmlns:a16="http://schemas.microsoft.com/office/drawing/2014/main" id="{0521D39C-6B24-BE9C-9C92-1E991D839E7D}"/>
                </a:ext>
              </a:extLst>
            </p:cNvPr>
            <p:cNvSpPr/>
            <p:nvPr/>
          </p:nvSpPr>
          <p:spPr>
            <a:xfrm rot="19248743">
              <a:off x="4440184" y="5247681"/>
              <a:ext cx="384066"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Rectangle 1069">
              <a:extLst>
                <a:ext uri="{FF2B5EF4-FFF2-40B4-BE49-F238E27FC236}">
                  <a16:creationId xmlns:a16="http://schemas.microsoft.com/office/drawing/2014/main" id="{B818DB49-898F-242D-044A-A88F6AFB3550}"/>
                </a:ext>
              </a:extLst>
            </p:cNvPr>
            <p:cNvSpPr/>
            <p:nvPr/>
          </p:nvSpPr>
          <p:spPr>
            <a:xfrm>
              <a:off x="4514393" y="4973204"/>
              <a:ext cx="90764" cy="427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1" name="Rectangle 1070">
              <a:extLst>
                <a:ext uri="{FF2B5EF4-FFF2-40B4-BE49-F238E27FC236}">
                  <a16:creationId xmlns:a16="http://schemas.microsoft.com/office/drawing/2014/main" id="{F630DC5B-E69A-981A-2A9C-9D037121A991}"/>
                </a:ext>
              </a:extLst>
            </p:cNvPr>
            <p:cNvSpPr/>
            <p:nvPr/>
          </p:nvSpPr>
          <p:spPr>
            <a:xfrm>
              <a:off x="5347894" y="5480338"/>
              <a:ext cx="284499" cy="314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2" name="Rectangle 1071">
              <a:extLst>
                <a:ext uri="{FF2B5EF4-FFF2-40B4-BE49-F238E27FC236}">
                  <a16:creationId xmlns:a16="http://schemas.microsoft.com/office/drawing/2014/main" id="{BD74A7EC-85E4-F648-CCB2-A2B56B8434D1}"/>
                </a:ext>
              </a:extLst>
            </p:cNvPr>
            <p:cNvSpPr/>
            <p:nvPr/>
          </p:nvSpPr>
          <p:spPr>
            <a:xfrm rot="18982385">
              <a:off x="5530762" y="5541450"/>
              <a:ext cx="329308"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4" name="Rectangle 1073">
              <a:extLst>
                <a:ext uri="{FF2B5EF4-FFF2-40B4-BE49-F238E27FC236}">
                  <a16:creationId xmlns:a16="http://schemas.microsoft.com/office/drawing/2014/main" id="{E04FA94A-DF6C-5379-F03E-EBE1E9C9FC73}"/>
                </a:ext>
              </a:extLst>
            </p:cNvPr>
            <p:cNvSpPr/>
            <p:nvPr/>
          </p:nvSpPr>
          <p:spPr>
            <a:xfrm>
              <a:off x="6794612" y="5397843"/>
              <a:ext cx="222215" cy="3042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5" name="Rectangle 1074">
              <a:extLst>
                <a:ext uri="{FF2B5EF4-FFF2-40B4-BE49-F238E27FC236}">
                  <a16:creationId xmlns:a16="http://schemas.microsoft.com/office/drawing/2014/main" id="{9B21E4FD-0A6D-BE23-AA2D-BDD868CB1BD6}"/>
                </a:ext>
              </a:extLst>
            </p:cNvPr>
            <p:cNvSpPr/>
            <p:nvPr/>
          </p:nvSpPr>
          <p:spPr>
            <a:xfrm rot="18533726">
              <a:off x="7004543" y="5478132"/>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7" name="Rectangle 1076">
              <a:extLst>
                <a:ext uri="{FF2B5EF4-FFF2-40B4-BE49-F238E27FC236}">
                  <a16:creationId xmlns:a16="http://schemas.microsoft.com/office/drawing/2014/main" id="{82BDE0DE-962D-0236-1B57-FC03B44A1B1A}"/>
                </a:ext>
              </a:extLst>
            </p:cNvPr>
            <p:cNvSpPr/>
            <p:nvPr/>
          </p:nvSpPr>
          <p:spPr>
            <a:xfrm>
              <a:off x="8045775" y="4973204"/>
              <a:ext cx="222215" cy="269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8" name="Rectangle 1077">
              <a:extLst>
                <a:ext uri="{FF2B5EF4-FFF2-40B4-BE49-F238E27FC236}">
                  <a16:creationId xmlns:a16="http://schemas.microsoft.com/office/drawing/2014/main" id="{550DE254-974A-2A91-C875-3D26B0B7B306}"/>
                </a:ext>
              </a:extLst>
            </p:cNvPr>
            <p:cNvSpPr/>
            <p:nvPr/>
          </p:nvSpPr>
          <p:spPr>
            <a:xfrm rot="18220032">
              <a:off x="8169393" y="4883240"/>
              <a:ext cx="172745" cy="3378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5" name="Straight Connector 1054">
              <a:extLst>
                <a:ext uri="{FF2B5EF4-FFF2-40B4-BE49-F238E27FC236}">
                  <a16:creationId xmlns:a16="http://schemas.microsoft.com/office/drawing/2014/main" id="{AB7A65A6-9E35-E18D-0C4B-3094D83E2436}"/>
                </a:ext>
              </a:extLst>
            </p:cNvPr>
            <p:cNvCxnSpPr>
              <a:cxnSpLocks/>
            </p:cNvCxnSpPr>
            <p:nvPr/>
          </p:nvCxnSpPr>
          <p:spPr>
            <a:xfrm flipV="1">
              <a:off x="4486993" y="2921926"/>
              <a:ext cx="7607" cy="2207709"/>
            </a:xfrm>
            <a:prstGeom prst="line">
              <a:avLst/>
            </a:prstGeom>
            <a:ln w="38100"/>
          </p:spPr>
          <p:style>
            <a:lnRef idx="2">
              <a:schemeClr val="dk1"/>
            </a:lnRef>
            <a:fillRef idx="0">
              <a:schemeClr val="dk1"/>
            </a:fillRef>
            <a:effectRef idx="1">
              <a:schemeClr val="dk1"/>
            </a:effectRef>
            <a:fontRef idx="minor">
              <a:schemeClr val="tx1"/>
            </a:fontRef>
          </p:style>
        </p:cxnSp>
        <p:cxnSp>
          <p:nvCxnSpPr>
            <p:cNvPr id="1058" name="Straight Connector 1057">
              <a:extLst>
                <a:ext uri="{FF2B5EF4-FFF2-40B4-BE49-F238E27FC236}">
                  <a16:creationId xmlns:a16="http://schemas.microsoft.com/office/drawing/2014/main" id="{79758D79-3C89-352F-804F-DF0D2B571A9A}"/>
                </a:ext>
              </a:extLst>
            </p:cNvPr>
            <p:cNvCxnSpPr>
              <a:cxnSpLocks/>
              <a:endCxn id="1059" idx="2"/>
            </p:cNvCxnSpPr>
            <p:nvPr/>
          </p:nvCxnSpPr>
          <p:spPr>
            <a:xfrm flipV="1">
              <a:off x="5326332" y="3228141"/>
              <a:ext cx="7605" cy="2326982"/>
            </a:xfrm>
            <a:prstGeom prst="line">
              <a:avLst/>
            </a:prstGeom>
            <a:ln w="38100"/>
          </p:spPr>
          <p:style>
            <a:lnRef idx="2">
              <a:schemeClr val="dk1"/>
            </a:lnRef>
            <a:fillRef idx="0">
              <a:schemeClr val="dk1"/>
            </a:fillRef>
            <a:effectRef idx="1">
              <a:schemeClr val="dk1"/>
            </a:effectRef>
            <a:fontRef idx="minor">
              <a:schemeClr val="tx1"/>
            </a:fontRef>
          </p:style>
        </p:cxnSp>
        <p:cxnSp>
          <p:nvCxnSpPr>
            <p:cNvPr id="1063" name="Straight Connector 1062">
              <a:extLst>
                <a:ext uri="{FF2B5EF4-FFF2-40B4-BE49-F238E27FC236}">
                  <a16:creationId xmlns:a16="http://schemas.microsoft.com/office/drawing/2014/main" id="{24EB8875-56E3-854A-84C5-CA15E6F6B86C}"/>
                </a:ext>
              </a:extLst>
            </p:cNvPr>
            <p:cNvCxnSpPr>
              <a:cxnSpLocks/>
              <a:endCxn id="1064" idx="2"/>
            </p:cNvCxnSpPr>
            <p:nvPr/>
          </p:nvCxnSpPr>
          <p:spPr>
            <a:xfrm flipV="1">
              <a:off x="6775803" y="3231442"/>
              <a:ext cx="7606" cy="2346689"/>
            </a:xfrm>
            <a:prstGeom prst="line">
              <a:avLst/>
            </a:prstGeom>
            <a:ln w="38100"/>
          </p:spPr>
          <p:style>
            <a:lnRef idx="2">
              <a:schemeClr val="dk1"/>
            </a:lnRef>
            <a:fillRef idx="0">
              <a:schemeClr val="dk1"/>
            </a:fillRef>
            <a:effectRef idx="1">
              <a:schemeClr val="dk1"/>
            </a:effectRef>
            <a:fontRef idx="minor">
              <a:schemeClr val="tx1"/>
            </a:fontRef>
          </p:style>
        </p:cxnSp>
        <p:cxnSp>
          <p:nvCxnSpPr>
            <p:cNvPr id="1065" name="Straight Connector 1064">
              <a:extLst>
                <a:ext uri="{FF2B5EF4-FFF2-40B4-BE49-F238E27FC236}">
                  <a16:creationId xmlns:a16="http://schemas.microsoft.com/office/drawing/2014/main" id="{2D8EF78D-5B9A-E9D3-4FAB-B44886EA50C2}"/>
                </a:ext>
              </a:extLst>
            </p:cNvPr>
            <p:cNvCxnSpPr>
              <a:cxnSpLocks/>
              <a:endCxn id="1066" idx="2"/>
            </p:cNvCxnSpPr>
            <p:nvPr/>
          </p:nvCxnSpPr>
          <p:spPr>
            <a:xfrm flipV="1">
              <a:off x="8027183" y="2726820"/>
              <a:ext cx="7605" cy="2468477"/>
            </a:xfrm>
            <a:prstGeom prst="line">
              <a:avLst/>
            </a:prstGeom>
            <a:ln w="38100"/>
          </p:spPr>
          <p:style>
            <a:lnRef idx="2">
              <a:schemeClr val="dk1"/>
            </a:lnRef>
            <a:fillRef idx="0">
              <a:schemeClr val="dk1"/>
            </a:fillRef>
            <a:effectRef idx="1">
              <a:schemeClr val="dk1"/>
            </a:effectRef>
            <a:fontRef idx="minor">
              <a:schemeClr val="tx1"/>
            </a:fontRef>
          </p:style>
        </p:cxnSp>
        <p:sp>
          <p:nvSpPr>
            <p:cNvPr id="1076" name="Rectangle 1075">
              <a:extLst>
                <a:ext uri="{FF2B5EF4-FFF2-40B4-BE49-F238E27FC236}">
                  <a16:creationId xmlns:a16="http://schemas.microsoft.com/office/drawing/2014/main" id="{828274F9-F26A-F27C-420A-0C6E74494E50}"/>
                </a:ext>
              </a:extLst>
            </p:cNvPr>
            <p:cNvSpPr/>
            <p:nvPr/>
          </p:nvSpPr>
          <p:spPr>
            <a:xfrm>
              <a:off x="7098103" y="5569531"/>
              <a:ext cx="225285" cy="3801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82" name="Picture 1081">
            <a:extLst>
              <a:ext uri="{FF2B5EF4-FFF2-40B4-BE49-F238E27FC236}">
                <a16:creationId xmlns:a16="http://schemas.microsoft.com/office/drawing/2014/main" id="{577061EF-CB65-42B0-9B85-473C3748A9AB}"/>
              </a:ext>
            </a:extLst>
          </p:cNvPr>
          <p:cNvPicPr>
            <a:picLocks noChangeAspect="1"/>
          </p:cNvPicPr>
          <p:nvPr/>
        </p:nvPicPr>
        <p:blipFill>
          <a:blip r:embed="rId4"/>
          <a:stretch>
            <a:fillRect/>
          </a:stretch>
        </p:blipFill>
        <p:spPr>
          <a:xfrm>
            <a:off x="-5619168" y="3013420"/>
            <a:ext cx="3595323" cy="3514007"/>
          </a:xfrm>
          <a:prstGeom prst="rect">
            <a:avLst/>
          </a:prstGeom>
        </p:spPr>
      </p:pic>
      <p:sp>
        <p:nvSpPr>
          <p:cNvPr id="1083" name="Rectangle 1082">
            <a:extLst>
              <a:ext uri="{FF2B5EF4-FFF2-40B4-BE49-F238E27FC236}">
                <a16:creationId xmlns:a16="http://schemas.microsoft.com/office/drawing/2014/main" id="{F3047AD2-E3D8-B077-CEFA-FD023C8BBD52}"/>
              </a:ext>
            </a:extLst>
          </p:cNvPr>
          <p:cNvSpPr/>
          <p:nvPr/>
        </p:nvSpPr>
        <p:spPr>
          <a:xfrm>
            <a:off x="2690428" y="6830699"/>
            <a:ext cx="5231027" cy="443988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133C45A-665D-F84D-F138-68FBB69543AB}"/>
              </a:ext>
            </a:extLst>
          </p:cNvPr>
          <p:cNvSpPr txBox="1"/>
          <p:nvPr/>
        </p:nvSpPr>
        <p:spPr>
          <a:xfrm rot="16200000">
            <a:off x="2168902" y="3483664"/>
            <a:ext cx="2298963" cy="369332"/>
          </a:xfrm>
          <a:prstGeom prst="rect">
            <a:avLst/>
          </a:prstGeom>
          <a:noFill/>
        </p:spPr>
        <p:txBody>
          <a:bodyPr wrap="none" rtlCol="0">
            <a:spAutoFit/>
          </a:bodyPr>
          <a:lstStyle/>
          <a:p>
            <a:r>
              <a:rPr lang="en-US">
                <a:latin typeface="Avenir Light" panose="020B0402020203020204" pitchFamily="34" charset="77"/>
              </a:rPr>
              <a:t>Probability of Failure</a:t>
            </a:r>
          </a:p>
        </p:txBody>
      </p:sp>
      <p:sp>
        <p:nvSpPr>
          <p:cNvPr id="3" name="TextBox 2">
            <a:extLst>
              <a:ext uri="{FF2B5EF4-FFF2-40B4-BE49-F238E27FC236}">
                <a16:creationId xmlns:a16="http://schemas.microsoft.com/office/drawing/2014/main" id="{1FC4CBE4-B02E-668C-3604-9BDCE72149D1}"/>
              </a:ext>
            </a:extLst>
          </p:cNvPr>
          <p:cNvSpPr txBox="1"/>
          <p:nvPr/>
        </p:nvSpPr>
        <p:spPr>
          <a:xfrm>
            <a:off x="5572618" y="6158095"/>
            <a:ext cx="704745" cy="369332"/>
          </a:xfrm>
          <a:prstGeom prst="rect">
            <a:avLst/>
          </a:prstGeom>
          <a:noFill/>
        </p:spPr>
        <p:txBody>
          <a:bodyPr wrap="none" rtlCol="0">
            <a:spAutoFit/>
          </a:bodyPr>
          <a:lstStyle/>
          <a:p>
            <a:r>
              <a:rPr lang="en-US">
                <a:latin typeface="Avenir Light" panose="020B0402020203020204" pitchFamily="34" charset="77"/>
              </a:rPr>
              <a:t>Time</a:t>
            </a:r>
          </a:p>
        </p:txBody>
      </p:sp>
      <p:grpSp>
        <p:nvGrpSpPr>
          <p:cNvPr id="9" name="Group 8">
            <a:extLst>
              <a:ext uri="{FF2B5EF4-FFF2-40B4-BE49-F238E27FC236}">
                <a16:creationId xmlns:a16="http://schemas.microsoft.com/office/drawing/2014/main" id="{B7271524-0B15-8968-2A67-0E471DF92B75}"/>
              </a:ext>
            </a:extLst>
          </p:cNvPr>
          <p:cNvGrpSpPr/>
          <p:nvPr/>
        </p:nvGrpSpPr>
        <p:grpSpPr>
          <a:xfrm>
            <a:off x="3617811" y="2117204"/>
            <a:ext cx="4572000" cy="3915158"/>
            <a:chOff x="4153721" y="3032690"/>
            <a:chExt cx="2747772" cy="2747773"/>
          </a:xfrm>
        </p:grpSpPr>
        <p:cxnSp>
          <p:nvCxnSpPr>
            <p:cNvPr id="28" name="Straight Connector 27">
              <a:extLst>
                <a:ext uri="{FF2B5EF4-FFF2-40B4-BE49-F238E27FC236}">
                  <a16:creationId xmlns:a16="http://schemas.microsoft.com/office/drawing/2014/main" id="{D8B77D8A-C7AD-62D6-1B01-498E4AABA307}"/>
                </a:ext>
              </a:extLst>
            </p:cNvPr>
            <p:cNvCxnSpPr>
              <a:cxnSpLocks/>
            </p:cNvCxnSpPr>
            <p:nvPr/>
          </p:nvCxnSpPr>
          <p:spPr>
            <a:xfrm>
              <a:off x="4158293" y="5775890"/>
              <a:ext cx="2743200"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29" name="Rectangle 28">
              <a:extLst>
                <a:ext uri="{FF2B5EF4-FFF2-40B4-BE49-F238E27FC236}">
                  <a16:creationId xmlns:a16="http://schemas.microsoft.com/office/drawing/2014/main" id="{7246C10E-DDAC-590F-9BC4-2D5E5253C123}"/>
                </a:ext>
              </a:extLst>
            </p:cNvPr>
            <p:cNvSpPr/>
            <p:nvPr/>
          </p:nvSpPr>
          <p:spPr>
            <a:xfrm>
              <a:off x="4153721" y="5771319"/>
              <a:ext cx="9144" cy="9144"/>
            </a:xfrm>
            <a:prstGeom prst="rect">
              <a:avLst/>
            </a:prstGeom>
            <a:ln w="4191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13BCE478-5513-AF3A-C6D9-0FB8D5E53846}"/>
                </a:ext>
              </a:extLst>
            </p:cNvPr>
            <p:cNvCxnSpPr>
              <a:cxnSpLocks/>
            </p:cNvCxnSpPr>
            <p:nvPr/>
          </p:nvCxnSpPr>
          <p:spPr>
            <a:xfrm>
              <a:off x="4158293" y="3032690"/>
              <a:ext cx="0" cy="2743200"/>
            </a:xfrm>
            <a:prstGeom prst="line">
              <a:avLst/>
            </a:prstGeom>
            <a:ln w="50800"/>
          </p:spPr>
          <p:style>
            <a:lnRef idx="2">
              <a:schemeClr val="dk1"/>
            </a:lnRef>
            <a:fillRef idx="0">
              <a:schemeClr val="dk1"/>
            </a:fillRef>
            <a:effectRef idx="1">
              <a:schemeClr val="dk1"/>
            </a:effectRef>
            <a:fontRef idx="minor">
              <a:schemeClr val="tx1"/>
            </a:fontRef>
          </p:style>
        </p:cxnSp>
      </p:grpSp>
      <p:cxnSp>
        <p:nvCxnSpPr>
          <p:cNvPr id="34" name="Straight Connector 33">
            <a:extLst>
              <a:ext uri="{FF2B5EF4-FFF2-40B4-BE49-F238E27FC236}">
                <a16:creationId xmlns:a16="http://schemas.microsoft.com/office/drawing/2014/main" id="{D5B2A726-3EDB-DDD9-E12F-27DE886AEBC2}"/>
              </a:ext>
            </a:extLst>
          </p:cNvPr>
          <p:cNvCxnSpPr>
            <a:cxnSpLocks/>
          </p:cNvCxnSpPr>
          <p:nvPr/>
        </p:nvCxnSpPr>
        <p:spPr>
          <a:xfrm>
            <a:off x="5041632" y="1990523"/>
            <a:ext cx="0" cy="4051441"/>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6205B7CA-232E-6013-4EEB-9DEB2CAE88AE}"/>
              </a:ext>
            </a:extLst>
          </p:cNvPr>
          <p:cNvSpPr txBox="1"/>
          <p:nvPr/>
        </p:nvSpPr>
        <p:spPr>
          <a:xfrm>
            <a:off x="3740756" y="1455559"/>
            <a:ext cx="1903726" cy="369332"/>
          </a:xfrm>
          <a:prstGeom prst="rect">
            <a:avLst/>
          </a:prstGeom>
          <a:noFill/>
          <a:ln>
            <a:noFill/>
          </a:ln>
        </p:spPr>
        <p:txBody>
          <a:bodyPr wrap="none" rtlCol="0">
            <a:spAutoFit/>
          </a:bodyPr>
          <a:lstStyle/>
          <a:p>
            <a:r>
              <a:rPr lang="en-US">
                <a:latin typeface="Avenir Light" panose="020B0402020203020204" pitchFamily="34" charset="77"/>
              </a:rPr>
              <a:t>Software Update</a:t>
            </a:r>
          </a:p>
        </p:txBody>
      </p:sp>
      <p:cxnSp>
        <p:nvCxnSpPr>
          <p:cNvPr id="41" name="Straight Connector 40">
            <a:extLst>
              <a:ext uri="{FF2B5EF4-FFF2-40B4-BE49-F238E27FC236}">
                <a16:creationId xmlns:a16="http://schemas.microsoft.com/office/drawing/2014/main" id="{4A378F82-9028-AEF0-CD6C-71F464EC7F81}"/>
              </a:ext>
            </a:extLst>
          </p:cNvPr>
          <p:cNvCxnSpPr>
            <a:cxnSpLocks/>
          </p:cNvCxnSpPr>
          <p:nvPr/>
        </p:nvCxnSpPr>
        <p:spPr>
          <a:xfrm>
            <a:off x="6491103" y="2560558"/>
            <a:ext cx="1792" cy="3481406"/>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032D34D3-44AB-8981-7079-06636BB199FA}"/>
              </a:ext>
            </a:extLst>
          </p:cNvPr>
          <p:cNvSpPr txBox="1"/>
          <p:nvPr/>
        </p:nvSpPr>
        <p:spPr>
          <a:xfrm>
            <a:off x="5616811" y="2072173"/>
            <a:ext cx="1641796" cy="369332"/>
          </a:xfrm>
          <a:prstGeom prst="rect">
            <a:avLst/>
          </a:prstGeom>
          <a:noFill/>
          <a:ln>
            <a:noFill/>
          </a:ln>
        </p:spPr>
        <p:txBody>
          <a:bodyPr wrap="none" rtlCol="0">
            <a:spAutoFit/>
          </a:bodyPr>
          <a:lstStyle/>
          <a:p>
            <a:r>
              <a:rPr lang="en-US">
                <a:latin typeface="Avenir Light" panose="020B0402020203020204" pitchFamily="34" charset="77"/>
              </a:rPr>
              <a:t>Node Restarts</a:t>
            </a:r>
          </a:p>
        </p:txBody>
      </p:sp>
      <p:cxnSp>
        <p:nvCxnSpPr>
          <p:cNvPr id="43" name="Straight Connector 42">
            <a:extLst>
              <a:ext uri="{FF2B5EF4-FFF2-40B4-BE49-F238E27FC236}">
                <a16:creationId xmlns:a16="http://schemas.microsoft.com/office/drawing/2014/main" id="{10047395-BE54-F47C-1983-5B09DAD9830E}"/>
              </a:ext>
            </a:extLst>
          </p:cNvPr>
          <p:cNvCxnSpPr>
            <a:cxnSpLocks/>
          </p:cNvCxnSpPr>
          <p:nvPr/>
        </p:nvCxnSpPr>
        <p:spPr>
          <a:xfrm flipH="1">
            <a:off x="7742483" y="2027661"/>
            <a:ext cx="18533" cy="4014303"/>
          </a:xfrm>
          <a:prstGeom prst="line">
            <a:avLst/>
          </a:prstGeom>
          <a:ln w="38100">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AD6B05D5-D4F8-9261-C629-8145F8FF283C}"/>
              </a:ext>
            </a:extLst>
          </p:cNvPr>
          <p:cNvSpPr txBox="1"/>
          <p:nvPr/>
        </p:nvSpPr>
        <p:spPr>
          <a:xfrm>
            <a:off x="6669312" y="1586253"/>
            <a:ext cx="2602251" cy="369332"/>
          </a:xfrm>
          <a:prstGeom prst="rect">
            <a:avLst/>
          </a:prstGeom>
          <a:noFill/>
          <a:ln>
            <a:noFill/>
          </a:ln>
        </p:spPr>
        <p:txBody>
          <a:bodyPr wrap="none" rtlCol="0">
            <a:spAutoFit/>
          </a:bodyPr>
          <a:lstStyle/>
          <a:p>
            <a:r>
              <a:rPr lang="en-US">
                <a:latin typeface="Avenir Light" panose="020B0402020203020204" pitchFamily="34" charset="77"/>
              </a:rPr>
              <a:t>Cluster Reconfiguration</a:t>
            </a:r>
          </a:p>
        </p:txBody>
      </p:sp>
      <p:sp>
        <p:nvSpPr>
          <p:cNvPr id="33" name="Title 32">
            <a:extLst>
              <a:ext uri="{FF2B5EF4-FFF2-40B4-BE49-F238E27FC236}">
                <a16:creationId xmlns:a16="http://schemas.microsoft.com/office/drawing/2014/main" id="{87074FE3-5B56-54A1-FDBD-3872EBE83920}"/>
              </a:ext>
            </a:extLst>
          </p:cNvPr>
          <p:cNvSpPr>
            <a:spLocks noGrp="1"/>
          </p:cNvSpPr>
          <p:nvPr>
            <p:ph type="title"/>
          </p:nvPr>
        </p:nvSpPr>
        <p:spPr/>
        <p:txBody>
          <a:bodyPr/>
          <a:lstStyle/>
          <a:p>
            <a:r>
              <a:rPr lang="en-US"/>
              <a:t>Accurate Per-Node Fault Curves</a:t>
            </a:r>
          </a:p>
        </p:txBody>
      </p:sp>
    </p:spTree>
    <p:extLst>
      <p:ext uri="{BB962C8B-B14F-4D97-AF65-F5344CB8AC3E}">
        <p14:creationId xmlns:p14="http://schemas.microsoft.com/office/powerpoint/2010/main" val="1085844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0.08359 -0.80718 L 0.54544 -0.81134 " pathEditMode="relative" rAng="0" ptsTypes="AA">
                                      <p:cBhvr>
                                        <p:cTn id="6" dur="4000" fill="hold"/>
                                        <p:tgtEl>
                                          <p:spTgt spid="1083"/>
                                        </p:tgtEl>
                                        <p:attrNameLst>
                                          <p:attrName>ppt_x</p:attrName>
                                          <p:attrName>ppt_y</p:attrName>
                                        </p:attrNameLst>
                                      </p:cBhvr>
                                      <p:rCtr x="23086" y="-20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3" grpId="0" animBg="1"/>
    </p:bldLst>
  </p:timing>
  <p:extLst>
    <p:ext uri="{6950BFC3-D8DA-4A85-94F7-54DA5524770B}">
      <p188:commentRel xmlns:p188="http://schemas.microsoft.com/office/powerpoint/2018/8/main" r:id="rId3"/>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85260-E5BC-4C1E-D503-3A8099AB95B2}"/>
            </a:ext>
          </a:extLst>
        </p:cNvPr>
        <p:cNvGrpSpPr/>
        <p:nvPr/>
      </p:nvGrpSpPr>
      <p:grpSpPr>
        <a:xfrm>
          <a:off x="0" y="0"/>
          <a:ext cx="0" cy="0"/>
          <a:chOff x="0" y="0"/>
          <a:chExt cx="0" cy="0"/>
        </a:xfrm>
      </p:grpSpPr>
      <p:sp>
        <p:nvSpPr>
          <p:cNvPr id="1611" name="Three">
            <a:extLst>
              <a:ext uri="{FF2B5EF4-FFF2-40B4-BE49-F238E27FC236}">
                <a16:creationId xmlns:a16="http://schemas.microsoft.com/office/drawing/2014/main" id="{5D8EF17E-F33E-BDB0-614E-DE218C1FE03B}"/>
              </a:ext>
            </a:extLst>
          </p:cNvPr>
          <p:cNvSpPr txBox="1">
            <a:spLocks noGrp="1"/>
          </p:cNvSpPr>
          <p:nvPr>
            <p:ph type="title"/>
          </p:nvPr>
        </p:nvSpPr>
        <p:spPr>
          <a:prstGeom prst="rect">
            <a:avLst/>
          </a:prstGeom>
        </p:spPr>
        <p:txBody>
          <a:bodyPr/>
          <a:lstStyle/>
          <a:p>
            <a:r>
              <a:rPr lang="en-US"/>
              <a:t>Potential Opportunities</a:t>
            </a:r>
            <a:endParaRPr>
              <a:latin typeface="Avenir Light" panose="020B0402020203020204" pitchFamily="34" charset="77"/>
            </a:endParaRPr>
          </a:p>
        </p:txBody>
      </p:sp>
      <p:sp>
        <p:nvSpPr>
          <p:cNvPr id="4" name="Rectangle 3">
            <a:extLst>
              <a:ext uri="{FF2B5EF4-FFF2-40B4-BE49-F238E27FC236}">
                <a16:creationId xmlns:a16="http://schemas.microsoft.com/office/drawing/2014/main" id="{E4027BD0-46F2-7CCB-C8F4-A8537B4D44B1}"/>
              </a:ext>
            </a:extLst>
          </p:cNvPr>
          <p:cNvSpPr/>
          <p:nvPr/>
        </p:nvSpPr>
        <p:spPr>
          <a:xfrm>
            <a:off x="838200" y="1825625"/>
            <a:ext cx="10515600" cy="4351338"/>
          </a:xfrm>
          <a:prstGeom prst="rect">
            <a:avLst/>
          </a:prstGeom>
          <a:noFill/>
          <a:ln>
            <a:noFill/>
          </a:ln>
        </p:spPr>
        <p:txBody>
          <a:bodyPr/>
          <a:lstStyle/>
          <a:p>
            <a:endParaRPr lang="en-US">
              <a:latin typeface="Avenir Light" panose="020B0402020203020204" pitchFamily="34" charset="77"/>
            </a:endParaRPr>
          </a:p>
        </p:txBody>
      </p:sp>
      <p:sp>
        <p:nvSpPr>
          <p:cNvPr id="5" name="Straight Connector 4">
            <a:extLst>
              <a:ext uri="{FF2B5EF4-FFF2-40B4-BE49-F238E27FC236}">
                <a16:creationId xmlns:a16="http://schemas.microsoft.com/office/drawing/2014/main" id="{A05362F7-15CA-6194-AE08-35B409B190D6}"/>
              </a:ext>
            </a:extLst>
          </p:cNvPr>
          <p:cNvSpPr/>
          <p:nvPr/>
        </p:nvSpPr>
        <p:spPr>
          <a:xfrm>
            <a:off x="838200" y="1795645"/>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6" name="Freeform 5">
            <a:extLst>
              <a:ext uri="{FF2B5EF4-FFF2-40B4-BE49-F238E27FC236}">
                <a16:creationId xmlns:a16="http://schemas.microsoft.com/office/drawing/2014/main" id="{81FB1E3A-2FD6-AA2B-D4E3-531E30CDF99F}"/>
              </a:ext>
            </a:extLst>
          </p:cNvPr>
          <p:cNvSpPr/>
          <p:nvPr/>
        </p:nvSpPr>
        <p:spPr>
          <a:xfrm>
            <a:off x="838200" y="1825625"/>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latin typeface="Avenir Light" panose="020B0402020203020204" pitchFamily="34" charset="77"/>
              </a:rPr>
              <a:t>Protocols can better utilize reliable nodes</a:t>
            </a:r>
          </a:p>
        </p:txBody>
      </p:sp>
      <p:sp>
        <p:nvSpPr>
          <p:cNvPr id="7" name="Straight Connector 6">
            <a:extLst>
              <a:ext uri="{FF2B5EF4-FFF2-40B4-BE49-F238E27FC236}">
                <a16:creationId xmlns:a16="http://schemas.microsoft.com/office/drawing/2014/main" id="{7985AAC3-A90C-E93F-862C-A4EFB20C26D7}"/>
              </a:ext>
            </a:extLst>
          </p:cNvPr>
          <p:cNvSpPr/>
          <p:nvPr/>
        </p:nvSpPr>
        <p:spPr>
          <a:xfrm>
            <a:off x="838200" y="2883479"/>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8" name="Freeform 7">
            <a:extLst>
              <a:ext uri="{FF2B5EF4-FFF2-40B4-BE49-F238E27FC236}">
                <a16:creationId xmlns:a16="http://schemas.microsoft.com/office/drawing/2014/main" id="{ADC1BAA3-D86D-09BE-6963-C5F9ACC229F7}"/>
              </a:ext>
            </a:extLst>
          </p:cNvPr>
          <p:cNvSpPr/>
          <p:nvPr/>
        </p:nvSpPr>
        <p:spPr>
          <a:xfrm>
            <a:off x="838200" y="2913459"/>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ln w="38100">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defTabSz="1466850">
              <a:lnSpc>
                <a:spcPct val="90000"/>
              </a:lnSpc>
              <a:spcBef>
                <a:spcPct val="0"/>
              </a:spcBef>
              <a:spcAft>
                <a:spcPct val="35000"/>
              </a:spcAft>
            </a:pPr>
            <a:r>
              <a:rPr lang="en-US" sz="3300" kern="1200">
                <a:solidFill>
                  <a:schemeClr val="tx1"/>
                </a:solidFill>
                <a:latin typeface="Avenir Light"/>
              </a:rPr>
              <a:t>Larger clusters of less reliable nodes can help</a:t>
            </a:r>
          </a:p>
        </p:txBody>
      </p:sp>
      <p:sp>
        <p:nvSpPr>
          <p:cNvPr id="9" name="Straight Connector 8">
            <a:extLst>
              <a:ext uri="{FF2B5EF4-FFF2-40B4-BE49-F238E27FC236}">
                <a16:creationId xmlns:a16="http://schemas.microsoft.com/office/drawing/2014/main" id="{20DA6AD8-75F6-C907-739B-BD6BEA849033}"/>
              </a:ext>
            </a:extLst>
          </p:cNvPr>
          <p:cNvSpPr/>
          <p:nvPr/>
        </p:nvSpPr>
        <p:spPr>
          <a:xfrm>
            <a:off x="838200" y="3971314"/>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10" name="Freeform 9">
            <a:extLst>
              <a:ext uri="{FF2B5EF4-FFF2-40B4-BE49-F238E27FC236}">
                <a16:creationId xmlns:a16="http://schemas.microsoft.com/office/drawing/2014/main" id="{DCE2593F-BE3F-3880-7CD5-F84BCA1229B5}"/>
              </a:ext>
            </a:extLst>
          </p:cNvPr>
          <p:cNvSpPr/>
          <p:nvPr/>
        </p:nvSpPr>
        <p:spPr>
          <a:xfrm>
            <a:off x="838200" y="4001294"/>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defTabSz="1466850">
              <a:lnSpc>
                <a:spcPct val="90000"/>
              </a:lnSpc>
              <a:spcBef>
                <a:spcPct val="0"/>
              </a:spcBef>
              <a:spcAft>
                <a:spcPct val="35000"/>
              </a:spcAft>
            </a:pPr>
            <a:r>
              <a:rPr lang="en-US" sz="3300" kern="1200">
                <a:latin typeface="Avenir Light" panose="020B0402020203020204" pitchFamily="34" charset="77"/>
              </a:rPr>
              <a:t>Explore constant instead of linear size quorums</a:t>
            </a:r>
          </a:p>
        </p:txBody>
      </p:sp>
      <p:sp>
        <p:nvSpPr>
          <p:cNvPr id="12" name="Freeform 11">
            <a:extLst>
              <a:ext uri="{FF2B5EF4-FFF2-40B4-BE49-F238E27FC236}">
                <a16:creationId xmlns:a16="http://schemas.microsoft.com/office/drawing/2014/main" id="{1285FD39-E447-125A-0B2A-552284FB9314}"/>
              </a:ext>
            </a:extLst>
          </p:cNvPr>
          <p:cNvSpPr/>
          <p:nvPr/>
        </p:nvSpPr>
        <p:spPr>
          <a:xfrm>
            <a:off x="838200" y="5089128"/>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solidFill>
                  <a:schemeClr val="bg1">
                    <a:lumMod val="85000"/>
                  </a:schemeClr>
                </a:solidFill>
                <a:latin typeface="Avenir Light" panose="020B0402020203020204" pitchFamily="34" charset="77"/>
              </a:rPr>
              <a:t>Exploit the tradeoff between safety and liveness</a:t>
            </a:r>
          </a:p>
        </p:txBody>
      </p:sp>
      <p:sp>
        <p:nvSpPr>
          <p:cNvPr id="1613" name="Slide Number">
            <a:extLst>
              <a:ext uri="{FF2B5EF4-FFF2-40B4-BE49-F238E27FC236}">
                <a16:creationId xmlns:a16="http://schemas.microsoft.com/office/drawing/2014/main" id="{0A189D50-D160-C97B-ACF4-E5BC64C5931B}"/>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46</a:t>
            </a:fld>
            <a:endParaRPr>
              <a:latin typeface="Avenir Light" panose="020B0402020203020204" pitchFamily="34" charset="77"/>
            </a:endParaRPr>
          </a:p>
        </p:txBody>
      </p:sp>
      <p:sp>
        <p:nvSpPr>
          <p:cNvPr id="2" name="Straight Connector 1">
            <a:extLst>
              <a:ext uri="{FF2B5EF4-FFF2-40B4-BE49-F238E27FC236}">
                <a16:creationId xmlns:a16="http://schemas.microsoft.com/office/drawing/2014/main" id="{619FFEE5-2226-D2D7-E166-013AC38A34AD}"/>
              </a:ext>
            </a:extLst>
          </p:cNvPr>
          <p:cNvSpPr/>
          <p:nvPr/>
        </p:nvSpPr>
        <p:spPr>
          <a:xfrm>
            <a:off x="838200" y="5059148"/>
            <a:ext cx="10515600" cy="0"/>
          </a:xfrm>
          <a:prstGeom prst="line">
            <a:avLst/>
          </a:prstGeom>
          <a:ln w="38100">
            <a:solidFill>
              <a:srgbClr val="FFC000">
                <a:alpha val="20000"/>
              </a:srgbClr>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Tree>
    <p:extLst>
      <p:ext uri="{BB962C8B-B14F-4D97-AF65-F5344CB8AC3E}">
        <p14:creationId xmlns:p14="http://schemas.microsoft.com/office/powerpoint/2010/main" val="30412532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1" name="Three"/>
          <p:cNvSpPr txBox="1">
            <a:spLocks noGrp="1"/>
          </p:cNvSpPr>
          <p:nvPr>
            <p:ph type="title"/>
          </p:nvPr>
        </p:nvSpPr>
        <p:spPr>
          <a:prstGeom prst="rect">
            <a:avLst/>
          </a:prstGeom>
        </p:spPr>
        <p:txBody>
          <a:bodyPr/>
          <a:lstStyle/>
          <a:p>
            <a:r>
              <a:rPr lang="en-US"/>
              <a:t>Potential Opportunities</a:t>
            </a:r>
            <a:endParaRPr>
              <a:latin typeface="Avenir Light" panose="020B0402020203020204" pitchFamily="34" charset="77"/>
            </a:endParaRPr>
          </a:p>
        </p:txBody>
      </p:sp>
      <p:sp>
        <p:nvSpPr>
          <p:cNvPr id="4" name="Rectangle 3">
            <a:extLst>
              <a:ext uri="{FF2B5EF4-FFF2-40B4-BE49-F238E27FC236}">
                <a16:creationId xmlns:a16="http://schemas.microsoft.com/office/drawing/2014/main" id="{B8367A91-5DC2-8A59-5F0B-6C867BB37E87}"/>
              </a:ext>
            </a:extLst>
          </p:cNvPr>
          <p:cNvSpPr/>
          <p:nvPr/>
        </p:nvSpPr>
        <p:spPr>
          <a:xfrm>
            <a:off x="838200" y="1825625"/>
            <a:ext cx="10515600" cy="4351338"/>
          </a:xfrm>
          <a:prstGeom prst="rect">
            <a:avLst/>
          </a:prstGeom>
          <a:noFill/>
          <a:ln>
            <a:noFill/>
          </a:ln>
        </p:spPr>
        <p:txBody>
          <a:bodyPr/>
          <a:lstStyle/>
          <a:p>
            <a:endParaRPr lang="en-US">
              <a:latin typeface="Avenir Light" panose="020B0402020203020204" pitchFamily="34" charset="77"/>
            </a:endParaRPr>
          </a:p>
        </p:txBody>
      </p:sp>
      <p:sp>
        <p:nvSpPr>
          <p:cNvPr id="5" name="Straight Connector 4">
            <a:extLst>
              <a:ext uri="{FF2B5EF4-FFF2-40B4-BE49-F238E27FC236}">
                <a16:creationId xmlns:a16="http://schemas.microsoft.com/office/drawing/2014/main" id="{DA1E404E-B354-E916-77C3-232743BE333B}"/>
              </a:ext>
            </a:extLst>
          </p:cNvPr>
          <p:cNvSpPr/>
          <p:nvPr/>
        </p:nvSpPr>
        <p:spPr>
          <a:xfrm>
            <a:off x="838200" y="1795645"/>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6" name="Freeform 5">
            <a:extLst>
              <a:ext uri="{FF2B5EF4-FFF2-40B4-BE49-F238E27FC236}">
                <a16:creationId xmlns:a16="http://schemas.microsoft.com/office/drawing/2014/main" id="{D864AC00-397F-B770-7977-D7D181B2142D}"/>
              </a:ext>
            </a:extLst>
          </p:cNvPr>
          <p:cNvSpPr/>
          <p:nvPr/>
        </p:nvSpPr>
        <p:spPr>
          <a:xfrm>
            <a:off x="838200" y="1825625"/>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latin typeface="Avenir Light" panose="020B0402020203020204" pitchFamily="34" charset="77"/>
              </a:rPr>
              <a:t>Protocols can better utilize reliable nodes</a:t>
            </a:r>
          </a:p>
        </p:txBody>
      </p:sp>
      <p:sp>
        <p:nvSpPr>
          <p:cNvPr id="7" name="Straight Connector 6">
            <a:extLst>
              <a:ext uri="{FF2B5EF4-FFF2-40B4-BE49-F238E27FC236}">
                <a16:creationId xmlns:a16="http://schemas.microsoft.com/office/drawing/2014/main" id="{EDC45DCC-3F89-B6A7-4899-53056D4ABA82}"/>
              </a:ext>
            </a:extLst>
          </p:cNvPr>
          <p:cNvSpPr/>
          <p:nvPr/>
        </p:nvSpPr>
        <p:spPr>
          <a:xfrm>
            <a:off x="838200" y="2883479"/>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8" name="Freeform 7">
            <a:extLst>
              <a:ext uri="{FF2B5EF4-FFF2-40B4-BE49-F238E27FC236}">
                <a16:creationId xmlns:a16="http://schemas.microsoft.com/office/drawing/2014/main" id="{A6E68AD1-DBFD-911B-06B9-DDAD1C8354A9}"/>
              </a:ext>
            </a:extLst>
          </p:cNvPr>
          <p:cNvSpPr/>
          <p:nvPr/>
        </p:nvSpPr>
        <p:spPr>
          <a:xfrm>
            <a:off x="838200" y="2913459"/>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ln w="38100">
            <a:noFill/>
          </a:ln>
        </p:spPr>
        <p:style>
          <a:lnRef idx="0">
            <a:scrgbClr r="0" g="0" b="0"/>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defTabSz="1466850">
              <a:lnSpc>
                <a:spcPct val="90000"/>
              </a:lnSpc>
              <a:spcBef>
                <a:spcPct val="0"/>
              </a:spcBef>
              <a:spcAft>
                <a:spcPct val="35000"/>
              </a:spcAft>
            </a:pPr>
            <a:r>
              <a:rPr lang="en-US" sz="3300" kern="1200">
                <a:solidFill>
                  <a:schemeClr val="tx1"/>
                </a:solidFill>
                <a:latin typeface="Avenir Light"/>
              </a:rPr>
              <a:t>Larger clusters of less reliable nodes can help</a:t>
            </a:r>
          </a:p>
        </p:txBody>
      </p:sp>
      <p:sp>
        <p:nvSpPr>
          <p:cNvPr id="9" name="Straight Connector 8">
            <a:extLst>
              <a:ext uri="{FF2B5EF4-FFF2-40B4-BE49-F238E27FC236}">
                <a16:creationId xmlns:a16="http://schemas.microsoft.com/office/drawing/2014/main" id="{6BF2B3FD-1EF7-B430-3EA0-B393D730A45C}"/>
              </a:ext>
            </a:extLst>
          </p:cNvPr>
          <p:cNvSpPr/>
          <p:nvPr/>
        </p:nvSpPr>
        <p:spPr>
          <a:xfrm>
            <a:off x="838200" y="3971314"/>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10" name="Freeform 9">
            <a:extLst>
              <a:ext uri="{FF2B5EF4-FFF2-40B4-BE49-F238E27FC236}">
                <a16:creationId xmlns:a16="http://schemas.microsoft.com/office/drawing/2014/main" id="{DB1829DF-F8CF-55A8-B8AC-1174CA7C6973}"/>
              </a:ext>
            </a:extLst>
          </p:cNvPr>
          <p:cNvSpPr/>
          <p:nvPr/>
        </p:nvSpPr>
        <p:spPr>
          <a:xfrm>
            <a:off x="838200" y="4001294"/>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defTabSz="1466850">
              <a:lnSpc>
                <a:spcPct val="90000"/>
              </a:lnSpc>
              <a:spcBef>
                <a:spcPct val="0"/>
              </a:spcBef>
              <a:spcAft>
                <a:spcPct val="35000"/>
              </a:spcAft>
            </a:pPr>
            <a:r>
              <a:rPr lang="en-US" sz="3300" kern="1200">
                <a:latin typeface="Avenir Light" panose="020B0402020203020204" pitchFamily="34" charset="77"/>
              </a:rPr>
              <a:t>Explore constant instead of linear size quorums</a:t>
            </a:r>
          </a:p>
        </p:txBody>
      </p:sp>
      <p:sp>
        <p:nvSpPr>
          <p:cNvPr id="11" name="Straight Connector 10">
            <a:extLst>
              <a:ext uri="{FF2B5EF4-FFF2-40B4-BE49-F238E27FC236}">
                <a16:creationId xmlns:a16="http://schemas.microsoft.com/office/drawing/2014/main" id="{9AE4453C-7D67-2287-897F-7ACFD6F04B4A}"/>
              </a:ext>
            </a:extLst>
          </p:cNvPr>
          <p:cNvSpPr/>
          <p:nvPr/>
        </p:nvSpPr>
        <p:spPr>
          <a:xfrm>
            <a:off x="838200" y="5059148"/>
            <a:ext cx="105156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latin typeface="Avenir Light" panose="020B0402020203020204" pitchFamily="34" charset="77"/>
            </a:endParaRPr>
          </a:p>
        </p:txBody>
      </p:sp>
      <p:sp>
        <p:nvSpPr>
          <p:cNvPr id="12" name="Freeform 11">
            <a:extLst>
              <a:ext uri="{FF2B5EF4-FFF2-40B4-BE49-F238E27FC236}">
                <a16:creationId xmlns:a16="http://schemas.microsoft.com/office/drawing/2014/main" id="{0E598728-40D9-C504-9B6E-6F20A4D9EAD2}"/>
              </a:ext>
            </a:extLst>
          </p:cNvPr>
          <p:cNvSpPr/>
          <p:nvPr/>
        </p:nvSpPr>
        <p:spPr>
          <a:xfrm>
            <a:off x="838200" y="5089128"/>
            <a:ext cx="10515600" cy="1087834"/>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kern="1200">
                <a:solidFill>
                  <a:schemeClr val="tx1"/>
                </a:solidFill>
                <a:latin typeface="Avenir Light" panose="020B0402020203020204" pitchFamily="34" charset="77"/>
              </a:rPr>
              <a:t>Exploit the tradeoff between safety and liveness</a:t>
            </a:r>
          </a:p>
        </p:txBody>
      </p:sp>
      <p:sp>
        <p:nvSpPr>
          <p:cNvPr id="1613" name="Slide Numbe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47</a:t>
            </a:fld>
            <a:endParaRPr>
              <a:latin typeface="Avenir Light" panose="020B0402020203020204" pitchFamily="34" charset="77"/>
            </a:endParaRPr>
          </a:p>
        </p:txBody>
      </p:sp>
    </p:spTree>
  </p:cSld>
  <p:clrMapOvr>
    <a:masterClrMapping/>
  </p:clrMapOvr>
  <p:extLst>
    <p:ext uri="{6950BFC3-D8DA-4A85-94F7-54DA5524770B}">
      <p188:commentRel xmlns:p188="http://schemas.microsoft.com/office/powerpoint/2018/8/main" r:id="rId3"/>
    </p:ext>
  </p:extLs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2083C-797F-9095-58A3-0F5431E24B33}"/>
            </a:ext>
          </a:extLst>
        </p:cNvPr>
        <p:cNvGrpSpPr/>
        <p:nvPr/>
      </p:nvGrpSpPr>
      <p:grpSpPr>
        <a:xfrm>
          <a:off x="0" y="0"/>
          <a:ext cx="0" cy="0"/>
          <a:chOff x="0" y="0"/>
          <a:chExt cx="0" cy="0"/>
        </a:xfrm>
      </p:grpSpPr>
      <p:sp>
        <p:nvSpPr>
          <p:cNvPr id="1619" name="Title 1">
            <a:extLst>
              <a:ext uri="{FF2B5EF4-FFF2-40B4-BE49-F238E27FC236}">
                <a16:creationId xmlns:a16="http://schemas.microsoft.com/office/drawing/2014/main" id="{875089C9-56DB-A956-118A-5944DD22F2DA}"/>
              </a:ext>
            </a:extLst>
          </p:cNvPr>
          <p:cNvSpPr txBox="1">
            <a:spLocks noGrp="1"/>
          </p:cNvSpPr>
          <p:nvPr>
            <p:ph type="title"/>
          </p:nvPr>
        </p:nvSpPr>
        <p:spPr>
          <a:prstGeom prst="rect">
            <a:avLst/>
          </a:prstGeom>
        </p:spPr>
        <p:txBody>
          <a:bodyPr/>
          <a:lstStyle>
            <a:lvl1pPr defTabSz="859536">
              <a:defRPr sz="4136">
                <a:solidFill>
                  <a:srgbClr val="002060"/>
                </a:solidFill>
              </a:defRPr>
            </a:lvl1pPr>
          </a:lstStyle>
          <a:p>
            <a:r>
              <a:rPr lang="en-US">
                <a:latin typeface="Avenir Light" panose="020B0402020203020204" pitchFamily="34" charset="77"/>
              </a:rPr>
              <a:t>1. Protocols can better utilize reliable nodes</a:t>
            </a:r>
            <a:endParaRPr>
              <a:latin typeface="Avenir Light" panose="020B0402020203020204" pitchFamily="34" charset="77"/>
            </a:endParaRPr>
          </a:p>
        </p:txBody>
      </p:sp>
      <p:sp>
        <p:nvSpPr>
          <p:cNvPr id="1621" name="Slide Number Placeholder 3">
            <a:extLst>
              <a:ext uri="{FF2B5EF4-FFF2-40B4-BE49-F238E27FC236}">
                <a16:creationId xmlns:a16="http://schemas.microsoft.com/office/drawing/2014/main" id="{7A1F3CF7-A80F-99E4-7A49-E1BDA20724C3}"/>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48</a:t>
            </a:fld>
            <a:endParaRPr>
              <a:latin typeface="Avenir Light" panose="020B0402020203020204" pitchFamily="34" charset="77"/>
            </a:endParaRPr>
          </a:p>
        </p:txBody>
      </p:sp>
      <p:grpSp>
        <p:nvGrpSpPr>
          <p:cNvPr id="10" name="Group 9">
            <a:extLst>
              <a:ext uri="{FF2B5EF4-FFF2-40B4-BE49-F238E27FC236}">
                <a16:creationId xmlns:a16="http://schemas.microsoft.com/office/drawing/2014/main" id="{18A602E2-1285-1923-28FC-A3A5A07BA0D7}"/>
              </a:ext>
            </a:extLst>
          </p:cNvPr>
          <p:cNvGrpSpPr/>
          <p:nvPr/>
        </p:nvGrpSpPr>
        <p:grpSpPr>
          <a:xfrm>
            <a:off x="2487719" y="2440247"/>
            <a:ext cx="2049828" cy="1835991"/>
            <a:chOff x="1133556" y="4296728"/>
            <a:chExt cx="916225" cy="849510"/>
          </a:xfrm>
          <a:solidFill>
            <a:schemeClr val="bg2">
              <a:lumMod val="90000"/>
            </a:schemeClr>
          </a:solidFill>
        </p:grpSpPr>
        <p:sp>
          <p:nvSpPr>
            <p:cNvPr id="2" name="Oval 1">
              <a:extLst>
                <a:ext uri="{FF2B5EF4-FFF2-40B4-BE49-F238E27FC236}">
                  <a16:creationId xmlns:a16="http://schemas.microsoft.com/office/drawing/2014/main" id="{F4EE103F-28BF-CF7B-E625-6B1F96DE3A0E}"/>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 name="Oval 2">
              <a:extLst>
                <a:ext uri="{FF2B5EF4-FFF2-40B4-BE49-F238E27FC236}">
                  <a16:creationId xmlns:a16="http://schemas.microsoft.com/office/drawing/2014/main" id="{6B47F4EC-2EB7-C4A6-4E06-0BF46F674250}"/>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 name="Oval 3">
              <a:extLst>
                <a:ext uri="{FF2B5EF4-FFF2-40B4-BE49-F238E27FC236}">
                  <a16:creationId xmlns:a16="http://schemas.microsoft.com/office/drawing/2014/main" id="{506142C6-F3CB-000A-D900-010683962ADD}"/>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grpSp>
        <p:nvGrpSpPr>
          <p:cNvPr id="12" name="Group 11">
            <a:extLst>
              <a:ext uri="{FF2B5EF4-FFF2-40B4-BE49-F238E27FC236}">
                <a16:creationId xmlns:a16="http://schemas.microsoft.com/office/drawing/2014/main" id="{6C2516B7-81F7-5D23-C72C-ADCC212A2CA1}"/>
              </a:ext>
            </a:extLst>
          </p:cNvPr>
          <p:cNvGrpSpPr/>
          <p:nvPr/>
        </p:nvGrpSpPr>
        <p:grpSpPr>
          <a:xfrm>
            <a:off x="6461909" y="2511004"/>
            <a:ext cx="4078524" cy="1835991"/>
            <a:chOff x="1133556" y="4296728"/>
            <a:chExt cx="1823004" cy="849510"/>
          </a:xfrm>
          <a:solidFill>
            <a:schemeClr val="bg2">
              <a:lumMod val="90000"/>
            </a:schemeClr>
          </a:solidFill>
        </p:grpSpPr>
        <p:sp>
          <p:nvSpPr>
            <p:cNvPr id="13" name="Oval 12">
              <a:extLst>
                <a:ext uri="{FF2B5EF4-FFF2-40B4-BE49-F238E27FC236}">
                  <a16:creationId xmlns:a16="http://schemas.microsoft.com/office/drawing/2014/main" id="{8759BBB7-E411-D4F2-0A23-B806575C8014}"/>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4" name="Oval 13">
              <a:extLst>
                <a:ext uri="{FF2B5EF4-FFF2-40B4-BE49-F238E27FC236}">
                  <a16:creationId xmlns:a16="http://schemas.microsoft.com/office/drawing/2014/main" id="{5B5245A6-4584-8FE5-46B8-A34F7CF8DFA3}"/>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5" name="Oval 14">
              <a:extLst>
                <a:ext uri="{FF2B5EF4-FFF2-40B4-BE49-F238E27FC236}">
                  <a16:creationId xmlns:a16="http://schemas.microsoft.com/office/drawing/2014/main" id="{4EDDC06E-AD49-632F-DA68-9FA861D6B519}"/>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 name="Oval 15">
              <a:extLst>
                <a:ext uri="{FF2B5EF4-FFF2-40B4-BE49-F238E27FC236}">
                  <a16:creationId xmlns:a16="http://schemas.microsoft.com/office/drawing/2014/main" id="{25EBCA2A-1F90-A564-402B-FCB408F3C7DB}"/>
                </a:ext>
              </a:extLst>
            </p:cNvPr>
            <p:cNvSpPr/>
            <p:nvPr/>
          </p:nvSpPr>
          <p:spPr>
            <a:xfrm>
              <a:off x="182293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 name="Oval 16">
              <a:extLst>
                <a:ext uri="{FF2B5EF4-FFF2-40B4-BE49-F238E27FC236}">
                  <a16:creationId xmlns:a16="http://schemas.microsoft.com/office/drawing/2014/main" id="{FDE306F0-65E7-E4CA-3803-D1A7EB344DBF}"/>
                </a:ext>
              </a:extLst>
            </p:cNvPr>
            <p:cNvSpPr/>
            <p:nvPr/>
          </p:nvSpPr>
          <p:spPr>
            <a:xfrm>
              <a:off x="204978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 name="Oval 17">
              <a:extLst>
                <a:ext uri="{FF2B5EF4-FFF2-40B4-BE49-F238E27FC236}">
                  <a16:creationId xmlns:a16="http://schemas.microsoft.com/office/drawing/2014/main" id="{3214A731-E41E-3F79-1D03-DF7687EBE88C}"/>
                </a:ext>
              </a:extLst>
            </p:cNvPr>
            <p:cNvSpPr/>
            <p:nvPr/>
          </p:nvSpPr>
          <p:spPr>
            <a:xfrm>
              <a:off x="227632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9" name="Oval 18">
              <a:extLst>
                <a:ext uri="{FF2B5EF4-FFF2-40B4-BE49-F238E27FC236}">
                  <a16:creationId xmlns:a16="http://schemas.microsoft.com/office/drawing/2014/main" id="{3F45907D-D5BB-AA22-1EDF-FEE78B4458C7}"/>
                </a:ext>
              </a:extLst>
            </p:cNvPr>
            <p:cNvSpPr/>
            <p:nvPr/>
          </p:nvSpPr>
          <p:spPr>
            <a:xfrm>
              <a:off x="2503170"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20" name="Freeform 19">
            <a:extLst>
              <a:ext uri="{FF2B5EF4-FFF2-40B4-BE49-F238E27FC236}">
                <a16:creationId xmlns:a16="http://schemas.microsoft.com/office/drawing/2014/main" id="{85D2F014-A92B-5D58-C645-4E4FBD49894A}"/>
              </a:ext>
            </a:extLst>
          </p:cNvPr>
          <p:cNvSpPr/>
          <p:nvPr/>
        </p:nvSpPr>
        <p:spPr>
          <a:xfrm>
            <a:off x="2449415" y="1793973"/>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Cluster-1</a:t>
            </a:r>
          </a:p>
        </p:txBody>
      </p:sp>
      <p:sp>
        <p:nvSpPr>
          <p:cNvPr id="21" name="Freeform 20">
            <a:extLst>
              <a:ext uri="{FF2B5EF4-FFF2-40B4-BE49-F238E27FC236}">
                <a16:creationId xmlns:a16="http://schemas.microsoft.com/office/drawing/2014/main" id="{7E867CFC-4CEC-B655-320A-ABD28EED91FE}"/>
              </a:ext>
            </a:extLst>
          </p:cNvPr>
          <p:cNvSpPr/>
          <p:nvPr/>
        </p:nvSpPr>
        <p:spPr>
          <a:xfrm>
            <a:off x="7542285" y="1832519"/>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Cluster-2</a:t>
            </a:r>
          </a:p>
        </p:txBody>
      </p:sp>
      <mc:AlternateContent xmlns:mc="http://schemas.openxmlformats.org/markup-compatibility/2006" xmlns:a14="http://schemas.microsoft.com/office/drawing/2010/main">
        <mc:Choice Requires="a14">
          <p:sp>
            <p:nvSpPr>
              <p:cNvPr id="1606" name="Protocols can only offer probabilistic guarantees">
                <a:extLst>
                  <a:ext uri="{FF2B5EF4-FFF2-40B4-BE49-F238E27FC236}">
                    <a16:creationId xmlns:a16="http://schemas.microsoft.com/office/drawing/2014/main" id="{A5B19447-E12C-6806-760A-25BFBC71464B}"/>
                  </a:ext>
                </a:extLst>
              </p:cNvPr>
              <p:cNvSpPr txBox="1"/>
              <p:nvPr/>
            </p:nvSpPr>
            <p:spPr>
              <a:xfrm>
                <a:off x="838200" y="5015418"/>
                <a:ext cx="10515600" cy="954107"/>
              </a:xfrm>
              <a:prstGeom prst="rect">
                <a:avLst/>
              </a:prstGeom>
              <a:noFill/>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r>
                  <a:rPr lang="en-US" sz="2800">
                    <a:solidFill>
                      <a:schemeClr val="tx1"/>
                    </a:solidFill>
                    <a:latin typeface="Avenir Light" panose="020B0402020203020204" pitchFamily="34" charset="77"/>
                  </a:rPr>
                  <a:t>Both clusters guarantee safety and liveness</a:t>
                </a:r>
              </a:p>
              <a:p>
                <a:r>
                  <a:rPr lang="en-US" sz="2800">
                    <a:solidFill>
                      <a:schemeClr val="tx1"/>
                    </a:solidFill>
                    <a:latin typeface="Avenir Light" panose="020B0402020203020204" pitchFamily="34" charset="77"/>
                  </a:rPr>
                  <a:t>Cluster-2 tolerates </a:t>
                </a:r>
                <a14:m>
                  <m:oMath xmlns:m="http://schemas.openxmlformats.org/officeDocument/2006/math">
                    <m:r>
                      <m:rPr>
                        <m:sty m:val="p"/>
                      </m:rPr>
                      <a:rPr lang="en-US" sz="2800">
                        <a:solidFill>
                          <a:schemeClr val="tx1"/>
                        </a:solidFill>
                        <a:latin typeface="Cambria Math" panose="02040503050406030204" pitchFamily="18" charset="0"/>
                      </a:rPr>
                      <m:t>f</m:t>
                    </m:r>
                    <m:r>
                      <a:rPr lang="en-US" sz="2800">
                        <a:solidFill>
                          <a:schemeClr val="tx1"/>
                        </a:solidFill>
                        <a:latin typeface="Cambria Math" panose="02040503050406030204" pitchFamily="18" charset="0"/>
                      </a:rPr>
                      <m:t>=3</m:t>
                    </m:r>
                  </m:oMath>
                </a14:m>
                <a:r>
                  <a:rPr lang="en-US" sz="2800">
                    <a:solidFill>
                      <a:schemeClr val="tx1"/>
                    </a:solidFill>
                    <a:latin typeface="Avenir Light" panose="020B0402020203020204" pitchFamily="34" charset="77"/>
                  </a:rPr>
                  <a:t> faults</a:t>
                </a:r>
              </a:p>
            </p:txBody>
          </p:sp>
        </mc:Choice>
        <mc:Fallback xmlns="">
          <p:sp>
            <p:nvSpPr>
              <p:cNvPr id="1606" name="Protocols can only offer probabilistic guarantees">
                <a:extLst>
                  <a:ext uri="{FF2B5EF4-FFF2-40B4-BE49-F238E27FC236}">
                    <a16:creationId xmlns:a16="http://schemas.microsoft.com/office/drawing/2014/main" id="{A5B19447-E12C-6806-760A-25BFBC71464B}"/>
                  </a:ext>
                </a:extLst>
              </p:cNvPr>
              <p:cNvSpPr txBox="1">
                <a:spLocks noRot="1" noChangeAspect="1" noMove="1" noResize="1" noEditPoints="1" noAdjustHandles="1" noChangeArrowheads="1" noChangeShapeType="1" noTextEdit="1"/>
              </p:cNvSpPr>
              <p:nvPr/>
            </p:nvSpPr>
            <p:spPr>
              <a:xfrm>
                <a:off x="838200" y="5015418"/>
                <a:ext cx="10515600" cy="954107"/>
              </a:xfrm>
              <a:prstGeom prst="rect">
                <a:avLst/>
              </a:prstGeom>
              <a:blipFill>
                <a:blip r:embed="rId5"/>
                <a:stretch>
                  <a:fillRect t="-8000" b="-17333"/>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536793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606">
                                            <p:txEl>
                                              <p:pRg st="0" end="0"/>
                                            </p:txEl>
                                          </p:spTgt>
                                        </p:tgtEl>
                                        <p:attrNameLst>
                                          <p:attrName>style.visibility</p:attrName>
                                        </p:attrNameLst>
                                      </p:cBhvr>
                                      <p:to>
                                        <p:strVal val="visible"/>
                                      </p:to>
                                    </p:set>
                                    <p:animEffect transition="in" filter="fade">
                                      <p:cBhvr>
                                        <p:cTn id="17" dur="250"/>
                                        <p:tgtEl>
                                          <p:spTgt spid="1606">
                                            <p:txEl>
                                              <p:pRg st="0" end="0"/>
                                            </p:txEl>
                                          </p:spTgt>
                                        </p:tgtEl>
                                      </p:cBhvr>
                                    </p:animEffect>
                                    <p:anim calcmode="lin" valueType="num">
                                      <p:cBhvr>
                                        <p:cTn id="18" dur="250" fill="hold"/>
                                        <p:tgtEl>
                                          <p:spTgt spid="1606">
                                            <p:txEl>
                                              <p:pRg st="0" end="0"/>
                                            </p:txEl>
                                          </p:spTgt>
                                        </p:tgtEl>
                                        <p:attrNameLst>
                                          <p:attrName>ppt_x</p:attrName>
                                        </p:attrNameLst>
                                      </p:cBhvr>
                                      <p:tavLst>
                                        <p:tav tm="0">
                                          <p:val>
                                            <p:strVal val="#ppt_x"/>
                                          </p:val>
                                        </p:tav>
                                        <p:tav tm="100000">
                                          <p:val>
                                            <p:strVal val="#ppt_x"/>
                                          </p:val>
                                        </p:tav>
                                      </p:tavLst>
                                    </p:anim>
                                    <p:anim calcmode="lin" valueType="num">
                                      <p:cBhvr>
                                        <p:cTn id="19" dur="250" fill="hold"/>
                                        <p:tgtEl>
                                          <p:spTgt spid="160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606">
                                            <p:txEl>
                                              <p:pRg st="1" end="1"/>
                                            </p:txEl>
                                          </p:spTgt>
                                        </p:tgtEl>
                                        <p:attrNameLst>
                                          <p:attrName>style.visibility</p:attrName>
                                        </p:attrNameLst>
                                      </p:cBhvr>
                                      <p:to>
                                        <p:strVal val="visible"/>
                                      </p:to>
                                    </p:set>
                                    <p:animEffect transition="in" filter="fade">
                                      <p:cBhvr>
                                        <p:cTn id="24" dur="250"/>
                                        <p:tgtEl>
                                          <p:spTgt spid="1606">
                                            <p:txEl>
                                              <p:pRg st="1" end="1"/>
                                            </p:txEl>
                                          </p:spTgt>
                                        </p:tgtEl>
                                      </p:cBhvr>
                                    </p:animEffect>
                                    <p:anim calcmode="lin" valueType="num">
                                      <p:cBhvr>
                                        <p:cTn id="25" dur="250" fill="hold"/>
                                        <p:tgtEl>
                                          <p:spTgt spid="1606">
                                            <p:txEl>
                                              <p:pRg st="1" end="1"/>
                                            </p:txEl>
                                          </p:spTgt>
                                        </p:tgtEl>
                                        <p:attrNameLst>
                                          <p:attrName>ppt_x</p:attrName>
                                        </p:attrNameLst>
                                      </p:cBhvr>
                                      <p:tavLst>
                                        <p:tav tm="0">
                                          <p:val>
                                            <p:strVal val="#ppt_x"/>
                                          </p:val>
                                        </p:tav>
                                        <p:tav tm="100000">
                                          <p:val>
                                            <p:strVal val="#ppt_x"/>
                                          </p:val>
                                        </p:tav>
                                      </p:tavLst>
                                    </p:anim>
                                    <p:anim calcmode="lin" valueType="num">
                                      <p:cBhvr>
                                        <p:cTn id="26" dur="250" fill="hold"/>
                                        <p:tgtEl>
                                          <p:spTgt spid="160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extLst>
    <p:ext uri="{6950BFC3-D8DA-4A85-94F7-54DA5524770B}">
      <p188:commentRel xmlns:p188="http://schemas.microsoft.com/office/powerpoint/2018/8/main" r:id="rId4"/>
    </p:ext>
  </p:extLs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8B20C-5CA0-1F42-16FA-092220F69FF5}"/>
            </a:ext>
          </a:extLst>
        </p:cNvPr>
        <p:cNvGrpSpPr/>
        <p:nvPr/>
      </p:nvGrpSpPr>
      <p:grpSpPr>
        <a:xfrm>
          <a:off x="0" y="0"/>
          <a:ext cx="0" cy="0"/>
          <a:chOff x="0" y="0"/>
          <a:chExt cx="0" cy="0"/>
        </a:xfrm>
      </p:grpSpPr>
      <p:sp>
        <p:nvSpPr>
          <p:cNvPr id="1619" name="Title 1">
            <a:extLst>
              <a:ext uri="{FF2B5EF4-FFF2-40B4-BE49-F238E27FC236}">
                <a16:creationId xmlns:a16="http://schemas.microsoft.com/office/drawing/2014/main" id="{8B81EC2D-B99E-B7A0-4D6E-AD0497B02C19}"/>
              </a:ext>
            </a:extLst>
          </p:cNvPr>
          <p:cNvSpPr txBox="1">
            <a:spLocks noGrp="1"/>
          </p:cNvSpPr>
          <p:nvPr>
            <p:ph type="title"/>
          </p:nvPr>
        </p:nvSpPr>
        <p:spPr>
          <a:prstGeom prst="rect">
            <a:avLst/>
          </a:prstGeom>
        </p:spPr>
        <p:txBody>
          <a:bodyPr/>
          <a:lstStyle>
            <a:lvl1pPr defTabSz="859536">
              <a:defRPr sz="4136">
                <a:solidFill>
                  <a:srgbClr val="002060"/>
                </a:solidFill>
              </a:defRPr>
            </a:lvl1pPr>
          </a:lstStyle>
          <a:p>
            <a:r>
              <a:rPr lang="en-US">
                <a:latin typeface="Avenir Light" panose="020B0402020203020204" pitchFamily="34" charset="77"/>
              </a:rPr>
              <a:t>1. Protocols can better utilize reliable nodes</a:t>
            </a:r>
            <a:endParaRPr>
              <a:latin typeface="Avenir Light" panose="020B0402020203020204" pitchFamily="34" charset="77"/>
            </a:endParaRPr>
          </a:p>
        </p:txBody>
      </p:sp>
      <p:sp>
        <p:nvSpPr>
          <p:cNvPr id="1621" name="Slide Number Placeholder 3">
            <a:extLst>
              <a:ext uri="{FF2B5EF4-FFF2-40B4-BE49-F238E27FC236}">
                <a16:creationId xmlns:a16="http://schemas.microsoft.com/office/drawing/2014/main" id="{6C36A3DA-A327-4C2A-690A-91D5CA97B4F4}"/>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49</a:t>
            </a:fld>
            <a:endParaRPr>
              <a:latin typeface="Avenir Light" panose="020B0402020203020204" pitchFamily="34" charset="77"/>
            </a:endParaRPr>
          </a:p>
        </p:txBody>
      </p:sp>
      <p:grpSp>
        <p:nvGrpSpPr>
          <p:cNvPr id="10" name="Group 9">
            <a:extLst>
              <a:ext uri="{FF2B5EF4-FFF2-40B4-BE49-F238E27FC236}">
                <a16:creationId xmlns:a16="http://schemas.microsoft.com/office/drawing/2014/main" id="{4D98B5B5-50A3-DDD7-BB17-32C756EC228A}"/>
              </a:ext>
            </a:extLst>
          </p:cNvPr>
          <p:cNvGrpSpPr/>
          <p:nvPr/>
        </p:nvGrpSpPr>
        <p:grpSpPr>
          <a:xfrm>
            <a:off x="2487719" y="2440247"/>
            <a:ext cx="2049828" cy="1835991"/>
            <a:chOff x="1133556" y="4296728"/>
            <a:chExt cx="916225" cy="849510"/>
          </a:xfrm>
          <a:solidFill>
            <a:schemeClr val="bg2">
              <a:lumMod val="90000"/>
            </a:schemeClr>
          </a:solidFill>
        </p:grpSpPr>
        <p:sp>
          <p:nvSpPr>
            <p:cNvPr id="2" name="Oval 1">
              <a:extLst>
                <a:ext uri="{FF2B5EF4-FFF2-40B4-BE49-F238E27FC236}">
                  <a16:creationId xmlns:a16="http://schemas.microsoft.com/office/drawing/2014/main" id="{CB349411-58D0-1B4A-382D-9FC01499825F}"/>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 name="Oval 2">
              <a:extLst>
                <a:ext uri="{FF2B5EF4-FFF2-40B4-BE49-F238E27FC236}">
                  <a16:creationId xmlns:a16="http://schemas.microsoft.com/office/drawing/2014/main" id="{ACC53B06-11F4-7B5D-0E07-C906148265D2}"/>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 name="Oval 3">
              <a:extLst>
                <a:ext uri="{FF2B5EF4-FFF2-40B4-BE49-F238E27FC236}">
                  <a16:creationId xmlns:a16="http://schemas.microsoft.com/office/drawing/2014/main" id="{8D349B19-0DE5-CC42-14DB-A42D67778403}"/>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grpSp>
        <p:nvGrpSpPr>
          <p:cNvPr id="12" name="Group 11">
            <a:extLst>
              <a:ext uri="{FF2B5EF4-FFF2-40B4-BE49-F238E27FC236}">
                <a16:creationId xmlns:a16="http://schemas.microsoft.com/office/drawing/2014/main" id="{D6BB7BB1-952E-28E4-7E02-B7B9E88E3F82}"/>
              </a:ext>
            </a:extLst>
          </p:cNvPr>
          <p:cNvGrpSpPr/>
          <p:nvPr/>
        </p:nvGrpSpPr>
        <p:grpSpPr>
          <a:xfrm>
            <a:off x="6461909" y="2511004"/>
            <a:ext cx="4078524" cy="1835991"/>
            <a:chOff x="1133556" y="4296728"/>
            <a:chExt cx="1823004" cy="849510"/>
          </a:xfrm>
          <a:solidFill>
            <a:schemeClr val="bg2">
              <a:lumMod val="90000"/>
            </a:schemeClr>
          </a:solidFill>
        </p:grpSpPr>
        <p:sp>
          <p:nvSpPr>
            <p:cNvPr id="13" name="Oval 12">
              <a:extLst>
                <a:ext uri="{FF2B5EF4-FFF2-40B4-BE49-F238E27FC236}">
                  <a16:creationId xmlns:a16="http://schemas.microsoft.com/office/drawing/2014/main" id="{C1BF2344-87E2-3974-0BE2-408FC58B09ED}"/>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4" name="Oval 13">
              <a:extLst>
                <a:ext uri="{FF2B5EF4-FFF2-40B4-BE49-F238E27FC236}">
                  <a16:creationId xmlns:a16="http://schemas.microsoft.com/office/drawing/2014/main" id="{59F2C349-8E82-7F13-697C-8FA54B61A9C0}"/>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5" name="Oval 14">
              <a:extLst>
                <a:ext uri="{FF2B5EF4-FFF2-40B4-BE49-F238E27FC236}">
                  <a16:creationId xmlns:a16="http://schemas.microsoft.com/office/drawing/2014/main" id="{CFDE5058-5B0D-009A-65FC-79E9183F11C2}"/>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 name="Oval 15">
              <a:extLst>
                <a:ext uri="{FF2B5EF4-FFF2-40B4-BE49-F238E27FC236}">
                  <a16:creationId xmlns:a16="http://schemas.microsoft.com/office/drawing/2014/main" id="{E6266BEF-0EFE-CF7D-0643-D8390F572F2A}"/>
                </a:ext>
              </a:extLst>
            </p:cNvPr>
            <p:cNvSpPr/>
            <p:nvPr/>
          </p:nvSpPr>
          <p:spPr>
            <a:xfrm>
              <a:off x="182293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 name="Oval 16">
              <a:extLst>
                <a:ext uri="{FF2B5EF4-FFF2-40B4-BE49-F238E27FC236}">
                  <a16:creationId xmlns:a16="http://schemas.microsoft.com/office/drawing/2014/main" id="{A19D25F2-6E46-0F6F-2096-B7709A9FC9F2}"/>
                </a:ext>
              </a:extLst>
            </p:cNvPr>
            <p:cNvSpPr/>
            <p:nvPr/>
          </p:nvSpPr>
          <p:spPr>
            <a:xfrm>
              <a:off x="204978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 name="Oval 17">
              <a:extLst>
                <a:ext uri="{FF2B5EF4-FFF2-40B4-BE49-F238E27FC236}">
                  <a16:creationId xmlns:a16="http://schemas.microsoft.com/office/drawing/2014/main" id="{02E81714-832A-29FE-5634-C6A5B15F2B65}"/>
                </a:ext>
              </a:extLst>
            </p:cNvPr>
            <p:cNvSpPr/>
            <p:nvPr/>
          </p:nvSpPr>
          <p:spPr>
            <a:xfrm>
              <a:off x="227632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9" name="Oval 18">
              <a:extLst>
                <a:ext uri="{FF2B5EF4-FFF2-40B4-BE49-F238E27FC236}">
                  <a16:creationId xmlns:a16="http://schemas.microsoft.com/office/drawing/2014/main" id="{228F9FD7-40EA-514F-9FAA-E466AA79C894}"/>
                </a:ext>
              </a:extLst>
            </p:cNvPr>
            <p:cNvSpPr/>
            <p:nvPr/>
          </p:nvSpPr>
          <p:spPr>
            <a:xfrm>
              <a:off x="2503170"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20" name="Freeform 19">
            <a:extLst>
              <a:ext uri="{FF2B5EF4-FFF2-40B4-BE49-F238E27FC236}">
                <a16:creationId xmlns:a16="http://schemas.microsoft.com/office/drawing/2014/main" id="{D55C8105-5F2C-075A-EFF9-B33FE1F11CF2}"/>
              </a:ext>
            </a:extLst>
          </p:cNvPr>
          <p:cNvSpPr/>
          <p:nvPr/>
        </p:nvSpPr>
        <p:spPr>
          <a:xfrm>
            <a:off x="2449415" y="1793973"/>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Cluster-1</a:t>
            </a:r>
          </a:p>
        </p:txBody>
      </p:sp>
      <p:sp>
        <p:nvSpPr>
          <p:cNvPr id="21" name="Freeform 20">
            <a:extLst>
              <a:ext uri="{FF2B5EF4-FFF2-40B4-BE49-F238E27FC236}">
                <a16:creationId xmlns:a16="http://schemas.microsoft.com/office/drawing/2014/main" id="{E0B95CDE-B3A8-D0DC-ACA4-5A5E6AB3068A}"/>
              </a:ext>
            </a:extLst>
          </p:cNvPr>
          <p:cNvSpPr/>
          <p:nvPr/>
        </p:nvSpPr>
        <p:spPr>
          <a:xfrm>
            <a:off x="7542285" y="1832519"/>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Cluster-2</a:t>
            </a:r>
          </a:p>
        </p:txBody>
      </p:sp>
      <p:grpSp>
        <p:nvGrpSpPr>
          <p:cNvPr id="54" name="Group 53">
            <a:extLst>
              <a:ext uri="{FF2B5EF4-FFF2-40B4-BE49-F238E27FC236}">
                <a16:creationId xmlns:a16="http://schemas.microsoft.com/office/drawing/2014/main" id="{D705653E-48E0-B74E-893D-65D41E1FB1E0}"/>
              </a:ext>
            </a:extLst>
          </p:cNvPr>
          <p:cNvGrpSpPr/>
          <p:nvPr/>
        </p:nvGrpSpPr>
        <p:grpSpPr>
          <a:xfrm>
            <a:off x="2487719" y="2440247"/>
            <a:ext cx="2049828" cy="1835991"/>
            <a:chOff x="1133556" y="4296728"/>
            <a:chExt cx="916225" cy="849510"/>
          </a:xfrm>
          <a:solidFill>
            <a:srgbClr val="FFAAA5"/>
          </a:solidFill>
        </p:grpSpPr>
        <p:sp>
          <p:nvSpPr>
            <p:cNvPr id="55" name="Oval 54">
              <a:extLst>
                <a:ext uri="{FF2B5EF4-FFF2-40B4-BE49-F238E27FC236}">
                  <a16:creationId xmlns:a16="http://schemas.microsoft.com/office/drawing/2014/main" id="{BEE79AFA-D4A2-F529-37B3-45875A255C24}"/>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6" name="Oval 55">
              <a:extLst>
                <a:ext uri="{FF2B5EF4-FFF2-40B4-BE49-F238E27FC236}">
                  <a16:creationId xmlns:a16="http://schemas.microsoft.com/office/drawing/2014/main" id="{03D1E8AC-3A4F-14DF-05F5-1614509B9E0C}"/>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7" name="Oval 56">
              <a:extLst>
                <a:ext uri="{FF2B5EF4-FFF2-40B4-BE49-F238E27FC236}">
                  <a16:creationId xmlns:a16="http://schemas.microsoft.com/office/drawing/2014/main" id="{CBD9EF47-AD20-2899-6D3E-FD96F232119C}"/>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grpSp>
        <p:nvGrpSpPr>
          <p:cNvPr id="62" name="Group 61">
            <a:extLst>
              <a:ext uri="{FF2B5EF4-FFF2-40B4-BE49-F238E27FC236}">
                <a16:creationId xmlns:a16="http://schemas.microsoft.com/office/drawing/2014/main" id="{210CB3BF-975F-311A-A530-EA7A05A10D2C}"/>
              </a:ext>
            </a:extLst>
          </p:cNvPr>
          <p:cNvGrpSpPr/>
          <p:nvPr/>
        </p:nvGrpSpPr>
        <p:grpSpPr>
          <a:xfrm>
            <a:off x="6461909" y="2511004"/>
            <a:ext cx="4078524" cy="1835991"/>
            <a:chOff x="1133556" y="4296728"/>
            <a:chExt cx="1823004" cy="849510"/>
          </a:xfrm>
          <a:solidFill>
            <a:srgbClr val="FF0000"/>
          </a:solidFill>
        </p:grpSpPr>
        <p:sp>
          <p:nvSpPr>
            <p:cNvPr id="63" name="Oval 62">
              <a:extLst>
                <a:ext uri="{FF2B5EF4-FFF2-40B4-BE49-F238E27FC236}">
                  <a16:creationId xmlns:a16="http://schemas.microsoft.com/office/drawing/2014/main" id="{A2196BCE-9735-8D74-95AC-B6BDA7614ECC}"/>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0" name="Oval 1599">
              <a:extLst>
                <a:ext uri="{FF2B5EF4-FFF2-40B4-BE49-F238E27FC236}">
                  <a16:creationId xmlns:a16="http://schemas.microsoft.com/office/drawing/2014/main" id="{1415DEDC-F426-967D-C30A-A3E7ED2B0236}"/>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1" name="Oval 1600">
              <a:extLst>
                <a:ext uri="{FF2B5EF4-FFF2-40B4-BE49-F238E27FC236}">
                  <a16:creationId xmlns:a16="http://schemas.microsoft.com/office/drawing/2014/main" id="{F6C8CF79-9C9C-76AC-5A28-2270CAEEDE46}"/>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2" name="Oval 1601">
              <a:extLst>
                <a:ext uri="{FF2B5EF4-FFF2-40B4-BE49-F238E27FC236}">
                  <a16:creationId xmlns:a16="http://schemas.microsoft.com/office/drawing/2014/main" id="{2C6B1D46-90C1-AD22-907D-9BDEB0235254}"/>
                </a:ext>
              </a:extLst>
            </p:cNvPr>
            <p:cNvSpPr/>
            <p:nvPr/>
          </p:nvSpPr>
          <p:spPr>
            <a:xfrm>
              <a:off x="182293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3" name="Oval 1602">
              <a:extLst>
                <a:ext uri="{FF2B5EF4-FFF2-40B4-BE49-F238E27FC236}">
                  <a16:creationId xmlns:a16="http://schemas.microsoft.com/office/drawing/2014/main" id="{1EDA29C6-C1C9-5F2B-314A-D6C3DCA230EE}"/>
                </a:ext>
              </a:extLst>
            </p:cNvPr>
            <p:cNvSpPr/>
            <p:nvPr/>
          </p:nvSpPr>
          <p:spPr>
            <a:xfrm>
              <a:off x="204978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4" name="Oval 1603">
              <a:extLst>
                <a:ext uri="{FF2B5EF4-FFF2-40B4-BE49-F238E27FC236}">
                  <a16:creationId xmlns:a16="http://schemas.microsoft.com/office/drawing/2014/main" id="{44231BB5-5E04-3BB8-36E8-0E43E02483B9}"/>
                </a:ext>
              </a:extLst>
            </p:cNvPr>
            <p:cNvSpPr/>
            <p:nvPr/>
          </p:nvSpPr>
          <p:spPr>
            <a:xfrm>
              <a:off x="227632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5" name="Oval 1604">
              <a:extLst>
                <a:ext uri="{FF2B5EF4-FFF2-40B4-BE49-F238E27FC236}">
                  <a16:creationId xmlns:a16="http://schemas.microsoft.com/office/drawing/2014/main" id="{DE7DB404-B657-FB39-C310-1ADEBBCAB59A}"/>
                </a:ext>
              </a:extLst>
            </p:cNvPr>
            <p:cNvSpPr/>
            <p:nvPr/>
          </p:nvSpPr>
          <p:spPr>
            <a:xfrm>
              <a:off x="2503170"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9" name="Protocols can only offer probabilistic guarantees">
            <a:extLst>
              <a:ext uri="{FF2B5EF4-FFF2-40B4-BE49-F238E27FC236}">
                <a16:creationId xmlns:a16="http://schemas.microsoft.com/office/drawing/2014/main" id="{823AC36D-9956-14FA-6326-84E156A5CAFC}"/>
              </a:ext>
            </a:extLst>
          </p:cNvPr>
          <p:cNvSpPr txBox="1"/>
          <p:nvPr/>
        </p:nvSpPr>
        <p:spPr>
          <a:xfrm>
            <a:off x="838200" y="5668412"/>
            <a:ext cx="10515600" cy="523220"/>
          </a:xfrm>
          <a:prstGeom prst="rect">
            <a:avLst/>
          </a:prstGeom>
          <a:no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r>
              <a:rPr lang="en-US" sz="2800">
                <a:solidFill>
                  <a:schemeClr val="tx1"/>
                </a:solidFill>
                <a:latin typeface="Avenir Light" panose="020B0402020203020204" pitchFamily="34" charset="77"/>
              </a:rPr>
              <a:t>With fault rates, they achieve 9s of safety and liveness </a:t>
            </a:r>
          </a:p>
        </p:txBody>
      </p:sp>
      <p:sp>
        <p:nvSpPr>
          <p:cNvPr id="11" name="Freeform 10">
            <a:extLst>
              <a:ext uri="{FF2B5EF4-FFF2-40B4-BE49-F238E27FC236}">
                <a16:creationId xmlns:a16="http://schemas.microsoft.com/office/drawing/2014/main" id="{5B2C6AB1-B0BC-E776-43AC-1869EA817B5A}"/>
              </a:ext>
            </a:extLst>
          </p:cNvPr>
          <p:cNvSpPr/>
          <p:nvPr/>
        </p:nvSpPr>
        <p:spPr>
          <a:xfrm>
            <a:off x="2544794" y="4341977"/>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accent3"/>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panose="020B0402020203020204" pitchFamily="34" charset="77"/>
              </a:rPr>
              <a:t>Three 9s</a:t>
            </a:r>
          </a:p>
        </p:txBody>
      </p:sp>
      <p:sp>
        <p:nvSpPr>
          <p:cNvPr id="22" name="Freeform 21">
            <a:extLst>
              <a:ext uri="{FF2B5EF4-FFF2-40B4-BE49-F238E27FC236}">
                <a16:creationId xmlns:a16="http://schemas.microsoft.com/office/drawing/2014/main" id="{E9C02567-2A3A-4322-1F9A-191D36BE8A6E}"/>
              </a:ext>
            </a:extLst>
          </p:cNvPr>
          <p:cNvSpPr/>
          <p:nvPr/>
        </p:nvSpPr>
        <p:spPr>
          <a:xfrm>
            <a:off x="7605238" y="4372417"/>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tx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a:rPr>
              <a:t>Two 9s</a:t>
            </a:r>
          </a:p>
        </p:txBody>
      </p:sp>
      <p:sp>
        <p:nvSpPr>
          <p:cNvPr id="23" name="Oval 22">
            <a:extLst>
              <a:ext uri="{FF2B5EF4-FFF2-40B4-BE49-F238E27FC236}">
                <a16:creationId xmlns:a16="http://schemas.microsoft.com/office/drawing/2014/main" id="{4A9ABFE5-100F-2934-BCC4-B0F41DCAAEAD}"/>
              </a:ext>
            </a:extLst>
          </p:cNvPr>
          <p:cNvSpPr/>
          <p:nvPr/>
        </p:nvSpPr>
        <p:spPr>
          <a:xfrm flipV="1">
            <a:off x="10357553" y="1324928"/>
            <a:ext cx="365760" cy="365760"/>
          </a:xfrm>
          <a:prstGeom prst="ellipse">
            <a:avLst/>
          </a:prstGeom>
          <a:solidFill>
            <a:srgbClr val="FFA9A5"/>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4" name="Oval 23">
            <a:extLst>
              <a:ext uri="{FF2B5EF4-FFF2-40B4-BE49-F238E27FC236}">
                <a16:creationId xmlns:a16="http://schemas.microsoft.com/office/drawing/2014/main" id="{F3FEA952-B34D-FEE9-A5FD-BDC4210136C7}"/>
              </a:ext>
            </a:extLst>
          </p:cNvPr>
          <p:cNvSpPr/>
          <p:nvPr/>
        </p:nvSpPr>
        <p:spPr>
          <a:xfrm flipV="1">
            <a:off x="10357553" y="1741252"/>
            <a:ext cx="365760" cy="365760"/>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mc:AlternateContent xmlns:mc="http://schemas.openxmlformats.org/markup-compatibility/2006" xmlns:a14="http://schemas.microsoft.com/office/drawing/2010/main">
        <mc:Choice Requires="a14">
          <p:sp>
            <p:nvSpPr>
              <p:cNvPr id="27" name="Freeform 26">
                <a:extLst>
                  <a:ext uri="{FF2B5EF4-FFF2-40B4-BE49-F238E27FC236}">
                    <a16:creationId xmlns:a16="http://schemas.microsoft.com/office/drawing/2014/main" id="{C432F2AD-5E32-F457-9E0B-49E1F3D34AA9}"/>
                  </a:ext>
                </a:extLst>
              </p:cNvPr>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14:m>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=1</m:t>
                    </m:r>
                  </m:oMath>
                </a14:m>
                <a:r>
                  <a:rPr lang="en-US" sz="2000" b="0" kern="1200">
                    <a:latin typeface="Avenir Light" panose="020B0402020203020204" pitchFamily="34" charset="77"/>
                  </a:rPr>
                  <a:t>%</a:t>
                </a:r>
              </a:p>
              <a:p>
                <a:pPr marL="0" lvl="0" indent="0" algn="ctr" defTabSz="1466850">
                  <a:lnSpc>
                    <a:spcPct val="90000"/>
                  </a:lnSpc>
                  <a:spcBef>
                    <a:spcPct val="0"/>
                  </a:spcBef>
                  <a:spcAft>
                    <a:spcPct val="35000"/>
                  </a:spcAft>
                  <a:buNone/>
                </a:pPr>
                <a14:m>
                  <m:oMathPara xmlns:m="http://schemas.openxmlformats.org/officeDocument/2006/math">
                    <m:oMathParaPr>
                      <m:jc m:val="centerGroup"/>
                    </m:oMathParaPr>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=8%</m:t>
                      </m:r>
                    </m:oMath>
                  </m:oMathPara>
                </a14:m>
                <a:endParaRPr lang="en-US" sz="2000" b="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p:txBody>
          </p:sp>
        </mc:Choice>
        <mc:Fallback xmlns="">
          <p:sp>
            <p:nvSpPr>
              <p:cNvPr id="27" name="Freeform 26">
                <a:extLst>
                  <a:ext uri="{FF2B5EF4-FFF2-40B4-BE49-F238E27FC236}">
                    <a16:creationId xmlns:a16="http://schemas.microsoft.com/office/drawing/2014/main" id="{C432F2AD-5E32-F457-9E0B-49E1F3D34AA9}"/>
                  </a:ext>
                </a:extLst>
              </p:cNvPr>
              <p:cNvSpPr>
                <a:spLocks noRot="1" noChangeAspect="1" noMove="1" noResize="1" noEditPoints="1" noAdjustHandles="1" noChangeArrowheads="1" noChangeShapeType="1" noTextEdit="1"/>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blipFill>
                <a:blip r:embed="rId5"/>
                <a:stretch>
                  <a:fillRect b="-30769"/>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446822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2" grpId="0" animBg="1"/>
    </p:bldLst>
  </p:timing>
  <p:extLst>
    <p:ext uri="{6950BFC3-D8DA-4A85-94F7-54DA5524770B}">
      <p188:commentRel xmlns:p188="http://schemas.microsoft.com/office/powerpoint/2018/8/main" r:id="rId4"/>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F4B31-D267-0D78-50C3-393F525A922E}"/>
            </a:ext>
          </a:extLst>
        </p:cNvPr>
        <p:cNvGrpSpPr/>
        <p:nvPr/>
      </p:nvGrpSpPr>
      <p:grpSpPr>
        <a:xfrm>
          <a:off x="0" y="0"/>
          <a:ext cx="0" cy="0"/>
          <a:chOff x="0" y="0"/>
          <a:chExt cx="0" cy="0"/>
        </a:xfrm>
      </p:grpSpPr>
      <p:sp>
        <p:nvSpPr>
          <p:cNvPr id="1619" name="Title 1">
            <a:extLst>
              <a:ext uri="{FF2B5EF4-FFF2-40B4-BE49-F238E27FC236}">
                <a16:creationId xmlns:a16="http://schemas.microsoft.com/office/drawing/2014/main" id="{DAA30B05-37EC-D2CC-A651-64EF2004CA13}"/>
              </a:ext>
            </a:extLst>
          </p:cNvPr>
          <p:cNvSpPr txBox="1">
            <a:spLocks noGrp="1"/>
          </p:cNvSpPr>
          <p:nvPr>
            <p:ph type="title"/>
          </p:nvPr>
        </p:nvSpPr>
        <p:spPr>
          <a:prstGeom prst="rect">
            <a:avLst/>
          </a:prstGeom>
        </p:spPr>
        <p:txBody>
          <a:bodyPr/>
          <a:lstStyle>
            <a:lvl1pPr defTabSz="859536">
              <a:defRPr sz="4136">
                <a:solidFill>
                  <a:srgbClr val="002060"/>
                </a:solidFill>
              </a:defRPr>
            </a:lvl1pPr>
          </a:lstStyle>
          <a:p>
            <a:r>
              <a:rPr lang="en-US">
                <a:latin typeface="Avenir Light" panose="020B0402020203020204" pitchFamily="34" charset="77"/>
              </a:rPr>
              <a:t>1. Protocols can better utilize reliable nodes</a:t>
            </a:r>
            <a:endParaRPr>
              <a:latin typeface="Avenir Light" panose="020B0402020203020204" pitchFamily="34" charset="77"/>
            </a:endParaRPr>
          </a:p>
        </p:txBody>
      </p:sp>
      <p:sp>
        <p:nvSpPr>
          <p:cNvPr id="1621" name="Slide Number Placeholder 3">
            <a:extLst>
              <a:ext uri="{FF2B5EF4-FFF2-40B4-BE49-F238E27FC236}">
                <a16:creationId xmlns:a16="http://schemas.microsoft.com/office/drawing/2014/main" id="{55F031E4-7C80-3050-A2D7-BDC4F0799281}"/>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50</a:t>
            </a:fld>
            <a:endParaRPr>
              <a:latin typeface="Avenir Light" panose="020B0402020203020204" pitchFamily="34" charset="77"/>
            </a:endParaRPr>
          </a:p>
        </p:txBody>
      </p:sp>
      <p:sp>
        <p:nvSpPr>
          <p:cNvPr id="11" name="Protocols can only offer probabilistic guarantees">
            <a:extLst>
              <a:ext uri="{FF2B5EF4-FFF2-40B4-BE49-F238E27FC236}">
                <a16:creationId xmlns:a16="http://schemas.microsoft.com/office/drawing/2014/main" id="{DD05FEB3-BB59-2FD2-0F19-B3C3E93A4EBF}"/>
              </a:ext>
            </a:extLst>
          </p:cNvPr>
          <p:cNvSpPr txBox="1"/>
          <p:nvPr/>
        </p:nvSpPr>
        <p:spPr>
          <a:xfrm>
            <a:off x="838199" y="5365196"/>
            <a:ext cx="10515600" cy="52322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r>
              <a:rPr lang="en-US" sz="2800">
                <a:solidFill>
                  <a:schemeClr val="tx1"/>
                </a:solidFill>
                <a:latin typeface="Avenir Light" panose="020B0402020203020204" pitchFamily="34" charset="77"/>
              </a:rPr>
              <a:t>Protocols can leverage accurate fault rates for better guarantees</a:t>
            </a:r>
          </a:p>
        </p:txBody>
      </p:sp>
      <p:sp>
        <p:nvSpPr>
          <p:cNvPr id="22" name="Protocols can only offer probabilistic guarantees">
            <a:extLst>
              <a:ext uri="{FF2B5EF4-FFF2-40B4-BE49-F238E27FC236}">
                <a16:creationId xmlns:a16="http://schemas.microsoft.com/office/drawing/2014/main" id="{F0F1B1B6-055F-7BAD-0A81-A0C958099A9A}"/>
              </a:ext>
            </a:extLst>
          </p:cNvPr>
          <p:cNvSpPr txBox="1"/>
          <p:nvPr/>
        </p:nvSpPr>
        <p:spPr>
          <a:xfrm>
            <a:off x="5442414" y="2776764"/>
            <a:ext cx="4597986" cy="2246769"/>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a:defRPr sz="4000">
                <a:solidFill>
                  <a:srgbClr val="F5BC44"/>
                </a:solidFill>
                <a:latin typeface="Avenir Heavy"/>
                <a:ea typeface="Avenir Heavy"/>
                <a:cs typeface="Avenir Heavy"/>
                <a:sym typeface="Avenir Heavy"/>
              </a:defRPr>
            </a:lvl1pPr>
          </a:lstStyle>
          <a:p>
            <a:pPr marL="514350" indent="-514350">
              <a:buFont typeface="+mj-lt"/>
              <a:buAutoNum type="arabicPeriod"/>
            </a:pPr>
            <a:r>
              <a:rPr lang="en-US" sz="2800">
                <a:solidFill>
                  <a:schemeClr val="tx1"/>
                </a:solidFill>
                <a:latin typeface="Avenir Light" panose="020B0402020203020204" pitchFamily="34" charset="77"/>
              </a:rPr>
              <a:t>Leader selection from more reliable nodes</a:t>
            </a:r>
          </a:p>
          <a:p>
            <a:pPr marL="514350" indent="-514350">
              <a:buFont typeface="+mj-lt"/>
              <a:buAutoNum type="arabicPeriod"/>
            </a:pPr>
            <a:endParaRPr lang="en-US" sz="2800">
              <a:solidFill>
                <a:schemeClr val="tx1"/>
              </a:solidFill>
              <a:latin typeface="Avenir Light" panose="020B0402020203020204" pitchFamily="34" charset="77"/>
            </a:endParaRPr>
          </a:p>
          <a:p>
            <a:pPr marL="514350" indent="-514350">
              <a:buFont typeface="+mj-lt"/>
              <a:buAutoNum type="arabicPeriod"/>
            </a:pPr>
            <a:r>
              <a:rPr lang="en-US" sz="2800">
                <a:solidFill>
                  <a:schemeClr val="tx1"/>
                </a:solidFill>
                <a:latin typeface="Avenir Light" panose="020B0402020203020204" pitchFamily="34" charset="77"/>
              </a:rPr>
              <a:t>Skewing quorums to include reliable nodes</a:t>
            </a:r>
          </a:p>
        </p:txBody>
      </p:sp>
      <p:sp>
        <p:nvSpPr>
          <p:cNvPr id="23" name="Freeform 22">
            <a:extLst>
              <a:ext uri="{FF2B5EF4-FFF2-40B4-BE49-F238E27FC236}">
                <a16:creationId xmlns:a16="http://schemas.microsoft.com/office/drawing/2014/main" id="{D9B46143-7C4A-D991-A2F9-F5FE48E2DC8C}"/>
              </a:ext>
            </a:extLst>
          </p:cNvPr>
          <p:cNvSpPr/>
          <p:nvPr/>
        </p:nvSpPr>
        <p:spPr>
          <a:xfrm>
            <a:off x="2449415" y="1793973"/>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Cluster-3</a:t>
            </a:r>
          </a:p>
        </p:txBody>
      </p:sp>
      <p:grpSp>
        <p:nvGrpSpPr>
          <p:cNvPr id="24" name="Group 23">
            <a:extLst>
              <a:ext uri="{FF2B5EF4-FFF2-40B4-BE49-F238E27FC236}">
                <a16:creationId xmlns:a16="http://schemas.microsoft.com/office/drawing/2014/main" id="{F0442479-4497-4126-657C-FF2FEBE16DB0}"/>
              </a:ext>
            </a:extLst>
          </p:cNvPr>
          <p:cNvGrpSpPr/>
          <p:nvPr/>
        </p:nvGrpSpPr>
        <p:grpSpPr>
          <a:xfrm>
            <a:off x="1369039" y="2488885"/>
            <a:ext cx="4078524" cy="1835991"/>
            <a:chOff x="1133556" y="4296728"/>
            <a:chExt cx="1823004" cy="849510"/>
          </a:xfrm>
          <a:solidFill>
            <a:srgbClr val="FF0000">
              <a:alpha val="40000"/>
            </a:srgbClr>
          </a:solidFill>
        </p:grpSpPr>
        <p:sp>
          <p:nvSpPr>
            <p:cNvPr id="25" name="Oval 24">
              <a:extLst>
                <a:ext uri="{FF2B5EF4-FFF2-40B4-BE49-F238E27FC236}">
                  <a16:creationId xmlns:a16="http://schemas.microsoft.com/office/drawing/2014/main" id="{9A8CD3CF-E2CA-2C03-AA8E-251CA7D09878}"/>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6" name="Oval 25">
              <a:extLst>
                <a:ext uri="{FF2B5EF4-FFF2-40B4-BE49-F238E27FC236}">
                  <a16:creationId xmlns:a16="http://schemas.microsoft.com/office/drawing/2014/main" id="{BC9C8CCE-DDD4-EEBE-C727-C063F9E42112}"/>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7" name="Oval 26">
              <a:extLst>
                <a:ext uri="{FF2B5EF4-FFF2-40B4-BE49-F238E27FC236}">
                  <a16:creationId xmlns:a16="http://schemas.microsoft.com/office/drawing/2014/main" id="{3DF4298D-8E8D-40B3-4951-9E61CB0DAB64}"/>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8" name="Oval 27">
              <a:extLst>
                <a:ext uri="{FF2B5EF4-FFF2-40B4-BE49-F238E27FC236}">
                  <a16:creationId xmlns:a16="http://schemas.microsoft.com/office/drawing/2014/main" id="{0D7C8997-DF3A-032C-1896-0D6E75EBCA28}"/>
                </a:ext>
              </a:extLst>
            </p:cNvPr>
            <p:cNvSpPr/>
            <p:nvPr/>
          </p:nvSpPr>
          <p:spPr>
            <a:xfrm>
              <a:off x="1822935" y="4696007"/>
              <a:ext cx="453390" cy="450231"/>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9" name="Oval 28">
              <a:extLst>
                <a:ext uri="{FF2B5EF4-FFF2-40B4-BE49-F238E27FC236}">
                  <a16:creationId xmlns:a16="http://schemas.microsoft.com/office/drawing/2014/main" id="{065A40E3-A190-7A1C-B2B2-9FBFEA6C6654}"/>
                </a:ext>
              </a:extLst>
            </p:cNvPr>
            <p:cNvSpPr/>
            <p:nvPr/>
          </p:nvSpPr>
          <p:spPr>
            <a:xfrm>
              <a:off x="2049781" y="4296728"/>
              <a:ext cx="453390" cy="450231"/>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0" name="Oval 29">
              <a:extLst>
                <a:ext uri="{FF2B5EF4-FFF2-40B4-BE49-F238E27FC236}">
                  <a16:creationId xmlns:a16="http://schemas.microsoft.com/office/drawing/2014/main" id="{B5A5788A-7CCA-F6B1-DC0C-45DE1B8DF813}"/>
                </a:ext>
              </a:extLst>
            </p:cNvPr>
            <p:cNvSpPr/>
            <p:nvPr/>
          </p:nvSpPr>
          <p:spPr>
            <a:xfrm>
              <a:off x="2276325" y="4696007"/>
              <a:ext cx="453390" cy="450231"/>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1" name="Oval 30">
              <a:extLst>
                <a:ext uri="{FF2B5EF4-FFF2-40B4-BE49-F238E27FC236}">
                  <a16:creationId xmlns:a16="http://schemas.microsoft.com/office/drawing/2014/main" id="{DCBC482F-AC18-9132-4607-D9D01C4D52D1}"/>
                </a:ext>
              </a:extLst>
            </p:cNvPr>
            <p:cNvSpPr/>
            <p:nvPr/>
          </p:nvSpPr>
          <p:spPr>
            <a:xfrm>
              <a:off x="2503170" y="4296728"/>
              <a:ext cx="453390" cy="450231"/>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32" name="Freeform 31">
            <a:extLst>
              <a:ext uri="{FF2B5EF4-FFF2-40B4-BE49-F238E27FC236}">
                <a16:creationId xmlns:a16="http://schemas.microsoft.com/office/drawing/2014/main" id="{D7A88F2C-6C98-5B30-A43C-A426EC555C45}"/>
              </a:ext>
            </a:extLst>
          </p:cNvPr>
          <p:cNvSpPr/>
          <p:nvPr/>
        </p:nvSpPr>
        <p:spPr>
          <a:xfrm>
            <a:off x="2512368" y="4333871"/>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accent3"/>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panose="020B0402020203020204" pitchFamily="34" charset="77"/>
              </a:rPr>
              <a:t>Three 9s</a:t>
            </a:r>
          </a:p>
        </p:txBody>
      </p:sp>
      <mc:AlternateContent xmlns:mc="http://schemas.openxmlformats.org/markup-compatibility/2006" xmlns:a14="http://schemas.microsoft.com/office/drawing/2010/main">
        <mc:Choice Requires="a14">
          <p:sp>
            <p:nvSpPr>
              <p:cNvPr id="35" name="Freeform 34">
                <a:extLst>
                  <a:ext uri="{FF2B5EF4-FFF2-40B4-BE49-F238E27FC236}">
                    <a16:creationId xmlns:a16="http://schemas.microsoft.com/office/drawing/2014/main" id="{3FFE84F5-D560-1C66-CA46-E5098BDD74E8}"/>
                  </a:ext>
                </a:extLst>
              </p:cNvPr>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14:m>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=1</m:t>
                    </m:r>
                  </m:oMath>
                </a14:m>
                <a:r>
                  <a:rPr lang="en-US" sz="2000" b="0" kern="1200">
                    <a:latin typeface="Avenir Light" panose="020B0402020203020204" pitchFamily="34" charset="77"/>
                  </a:rPr>
                  <a:t>%</a:t>
                </a:r>
              </a:p>
              <a:p>
                <a:pPr marL="0" lvl="0" indent="0" algn="ctr" defTabSz="1466850">
                  <a:lnSpc>
                    <a:spcPct val="90000"/>
                  </a:lnSpc>
                  <a:spcBef>
                    <a:spcPct val="0"/>
                  </a:spcBef>
                  <a:spcAft>
                    <a:spcPct val="35000"/>
                  </a:spcAft>
                  <a:buNone/>
                </a:pPr>
                <a14:m>
                  <m:oMathPara xmlns:m="http://schemas.openxmlformats.org/officeDocument/2006/math">
                    <m:oMathParaPr>
                      <m:jc m:val="centerGroup"/>
                    </m:oMathParaPr>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=8%</m:t>
                      </m:r>
                    </m:oMath>
                  </m:oMathPara>
                </a14:m>
                <a:endParaRPr lang="en-US" sz="2000" b="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p:txBody>
          </p:sp>
        </mc:Choice>
        <mc:Fallback xmlns="">
          <p:sp>
            <p:nvSpPr>
              <p:cNvPr id="35" name="Freeform 34">
                <a:extLst>
                  <a:ext uri="{FF2B5EF4-FFF2-40B4-BE49-F238E27FC236}">
                    <a16:creationId xmlns:a16="http://schemas.microsoft.com/office/drawing/2014/main" id="{3FFE84F5-D560-1C66-CA46-E5098BDD74E8}"/>
                  </a:ext>
                </a:extLst>
              </p:cNvPr>
              <p:cNvSpPr>
                <a:spLocks noRot="1" noChangeAspect="1" noMove="1" noResize="1" noEditPoints="1" noAdjustHandles="1" noChangeArrowheads="1" noChangeShapeType="1" noTextEdit="1"/>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blipFill>
                <a:blip r:embed="rId4"/>
                <a:stretch>
                  <a:fillRect b="-30769"/>
                </a:stretch>
              </a:blipFill>
            </p:spPr>
            <p:txBody>
              <a:bodyPr/>
              <a:lstStyle/>
              <a:p>
                <a:r>
                  <a:rPr lang="en-US">
                    <a:noFill/>
                  </a:rPr>
                  <a:t> </a:t>
                </a:r>
              </a:p>
            </p:txBody>
          </p:sp>
        </mc:Fallback>
      </mc:AlternateContent>
      <p:sp>
        <p:nvSpPr>
          <p:cNvPr id="36" name="Oval 35">
            <a:extLst>
              <a:ext uri="{FF2B5EF4-FFF2-40B4-BE49-F238E27FC236}">
                <a16:creationId xmlns:a16="http://schemas.microsoft.com/office/drawing/2014/main" id="{3D2A96C0-CB50-1145-72B8-F5488455F25F}"/>
              </a:ext>
            </a:extLst>
          </p:cNvPr>
          <p:cNvSpPr/>
          <p:nvPr/>
        </p:nvSpPr>
        <p:spPr>
          <a:xfrm flipV="1">
            <a:off x="10357553" y="1324928"/>
            <a:ext cx="365760" cy="365760"/>
          </a:xfrm>
          <a:prstGeom prst="ellipse">
            <a:avLst/>
          </a:prstGeom>
          <a:solidFill>
            <a:srgbClr val="FFA9A5"/>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7" name="Oval 36">
            <a:extLst>
              <a:ext uri="{FF2B5EF4-FFF2-40B4-BE49-F238E27FC236}">
                <a16:creationId xmlns:a16="http://schemas.microsoft.com/office/drawing/2014/main" id="{3F7D2392-BBB3-2BE6-C3D4-0DB659334A5A}"/>
              </a:ext>
            </a:extLst>
          </p:cNvPr>
          <p:cNvSpPr/>
          <p:nvPr/>
        </p:nvSpPr>
        <p:spPr>
          <a:xfrm flipV="1">
            <a:off x="10357553" y="1741252"/>
            <a:ext cx="365760" cy="365760"/>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Tree>
    <p:custDataLst>
      <p:tags r:id="rId1"/>
    </p:custDataLst>
    <p:extLst>
      <p:ext uri="{BB962C8B-B14F-4D97-AF65-F5344CB8AC3E}">
        <p14:creationId xmlns:p14="http://schemas.microsoft.com/office/powerpoint/2010/main" val="3782672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2" grpId="0" animBg="1"/>
      <p:bldP spid="3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AF19E-1515-ABE0-5B88-ED4C6AC6A6FC}"/>
            </a:ext>
          </a:extLst>
        </p:cNvPr>
        <p:cNvGrpSpPr/>
        <p:nvPr/>
      </p:nvGrpSpPr>
      <p:grpSpPr>
        <a:xfrm>
          <a:off x="0" y="0"/>
          <a:ext cx="0" cy="0"/>
          <a:chOff x="0" y="0"/>
          <a:chExt cx="0" cy="0"/>
        </a:xfrm>
      </p:grpSpPr>
      <p:sp>
        <p:nvSpPr>
          <p:cNvPr id="32" name="Freeform 31">
            <a:extLst>
              <a:ext uri="{FF2B5EF4-FFF2-40B4-BE49-F238E27FC236}">
                <a16:creationId xmlns:a16="http://schemas.microsoft.com/office/drawing/2014/main" id="{BD8BCB48-FC05-1E1B-35EE-C181D69A0F43}"/>
              </a:ext>
            </a:extLst>
          </p:cNvPr>
          <p:cNvSpPr/>
          <p:nvPr/>
        </p:nvSpPr>
        <p:spPr>
          <a:xfrm>
            <a:off x="7792041" y="4383571"/>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accent3"/>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panose="020B0402020203020204" pitchFamily="34" charset="77"/>
              </a:rPr>
              <a:t>Three 9s</a:t>
            </a:r>
          </a:p>
        </p:txBody>
      </p:sp>
      <p:sp>
        <p:nvSpPr>
          <p:cNvPr id="6" name="Freeform 5">
            <a:extLst>
              <a:ext uri="{FF2B5EF4-FFF2-40B4-BE49-F238E27FC236}">
                <a16:creationId xmlns:a16="http://schemas.microsoft.com/office/drawing/2014/main" id="{C68357AF-2497-EDD0-504A-9EFF28A7A302}"/>
              </a:ext>
            </a:extLst>
          </p:cNvPr>
          <p:cNvSpPr/>
          <p:nvPr/>
        </p:nvSpPr>
        <p:spPr>
          <a:xfrm>
            <a:off x="7303132" y="4379976"/>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tx1"/>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panose="020B0402020203020204" pitchFamily="34" charset="77"/>
              </a:rPr>
              <a:t>Two 9s</a:t>
            </a:r>
          </a:p>
        </p:txBody>
      </p:sp>
      <p:sp>
        <p:nvSpPr>
          <p:cNvPr id="1619" name="Title 1">
            <a:extLst>
              <a:ext uri="{FF2B5EF4-FFF2-40B4-BE49-F238E27FC236}">
                <a16:creationId xmlns:a16="http://schemas.microsoft.com/office/drawing/2014/main" id="{61B871A7-3BA3-54D4-91E7-E8162FCB0BFB}"/>
              </a:ext>
            </a:extLst>
          </p:cNvPr>
          <p:cNvSpPr txBox="1">
            <a:spLocks noGrp="1"/>
          </p:cNvSpPr>
          <p:nvPr>
            <p:ph type="title"/>
          </p:nvPr>
        </p:nvSpPr>
        <p:spPr>
          <a:prstGeom prst="rect">
            <a:avLst/>
          </a:prstGeom>
        </p:spPr>
        <p:txBody>
          <a:bodyPr>
            <a:normAutofit/>
          </a:bodyPr>
          <a:lstStyle>
            <a:lvl1pPr defTabSz="859536">
              <a:defRPr sz="4136">
                <a:solidFill>
                  <a:srgbClr val="002060"/>
                </a:solidFill>
              </a:defRPr>
            </a:lvl1pPr>
          </a:lstStyle>
          <a:p>
            <a:r>
              <a:rPr lang="en-US" sz="3600">
                <a:latin typeface="Avenir Light" panose="020B0402020203020204" pitchFamily="34" charset="77"/>
              </a:rPr>
              <a:t>2. Larger clusters of less reliable nodes can help</a:t>
            </a:r>
            <a:endParaRPr sz="3600">
              <a:latin typeface="Avenir Light" panose="020B0402020203020204" pitchFamily="34" charset="77"/>
            </a:endParaRPr>
          </a:p>
        </p:txBody>
      </p:sp>
      <p:sp>
        <p:nvSpPr>
          <p:cNvPr id="1621" name="Slide Number Placeholder 3">
            <a:extLst>
              <a:ext uri="{FF2B5EF4-FFF2-40B4-BE49-F238E27FC236}">
                <a16:creationId xmlns:a16="http://schemas.microsoft.com/office/drawing/2014/main" id="{7E5724D6-456F-04FD-4F77-495D62CE4ABE}"/>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51</a:t>
            </a:fld>
            <a:endParaRPr>
              <a:latin typeface="Avenir Light" panose="020B0402020203020204" pitchFamily="34" charset="77"/>
            </a:endParaRPr>
          </a:p>
        </p:txBody>
      </p:sp>
      <p:sp>
        <p:nvSpPr>
          <p:cNvPr id="2" name="Freeform 1">
            <a:extLst>
              <a:ext uri="{FF2B5EF4-FFF2-40B4-BE49-F238E27FC236}">
                <a16:creationId xmlns:a16="http://schemas.microsoft.com/office/drawing/2014/main" id="{4F498E62-37E8-0E33-FFA4-916267FC1A12}"/>
              </a:ext>
            </a:extLst>
          </p:cNvPr>
          <p:cNvSpPr/>
          <p:nvPr/>
        </p:nvSpPr>
        <p:spPr>
          <a:xfrm>
            <a:off x="1918576" y="1793973"/>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a:latin typeface="Avenir Light" panose="020B0402020203020204" pitchFamily="34" charset="77"/>
              </a:rPr>
              <a:t>Cluster-1</a:t>
            </a:r>
          </a:p>
        </p:txBody>
      </p:sp>
      <p:grpSp>
        <p:nvGrpSpPr>
          <p:cNvPr id="3" name="Group 2">
            <a:extLst>
              <a:ext uri="{FF2B5EF4-FFF2-40B4-BE49-F238E27FC236}">
                <a16:creationId xmlns:a16="http://schemas.microsoft.com/office/drawing/2014/main" id="{06833656-B14E-8F81-D70E-578B32CBCA46}"/>
              </a:ext>
            </a:extLst>
          </p:cNvPr>
          <p:cNvGrpSpPr/>
          <p:nvPr/>
        </p:nvGrpSpPr>
        <p:grpSpPr>
          <a:xfrm>
            <a:off x="1875818" y="2440247"/>
            <a:ext cx="2049829" cy="1835991"/>
            <a:chOff x="1133556" y="4296728"/>
            <a:chExt cx="916225" cy="849510"/>
          </a:xfrm>
          <a:solidFill>
            <a:srgbClr val="FF0000">
              <a:alpha val="40000"/>
            </a:srgbClr>
          </a:solidFill>
        </p:grpSpPr>
        <p:sp>
          <p:nvSpPr>
            <p:cNvPr id="4" name="Oval 3">
              <a:extLst>
                <a:ext uri="{FF2B5EF4-FFF2-40B4-BE49-F238E27FC236}">
                  <a16:creationId xmlns:a16="http://schemas.microsoft.com/office/drawing/2014/main" id="{B2B202C6-1D6A-B848-11CA-E52E49975E89}"/>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 name="Oval 4">
              <a:extLst>
                <a:ext uri="{FF2B5EF4-FFF2-40B4-BE49-F238E27FC236}">
                  <a16:creationId xmlns:a16="http://schemas.microsoft.com/office/drawing/2014/main" id="{5470D941-4311-BF68-0F3C-6A5A8A3FB174}"/>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0" name="Oval 9">
              <a:extLst>
                <a:ext uri="{FF2B5EF4-FFF2-40B4-BE49-F238E27FC236}">
                  <a16:creationId xmlns:a16="http://schemas.microsoft.com/office/drawing/2014/main" id="{A308F94B-5316-2077-18E1-3B261D014BDD}"/>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21" name="Freeform 20">
            <a:extLst>
              <a:ext uri="{FF2B5EF4-FFF2-40B4-BE49-F238E27FC236}">
                <a16:creationId xmlns:a16="http://schemas.microsoft.com/office/drawing/2014/main" id="{96C60950-CEEE-EEA4-D884-A4FD22813846}"/>
              </a:ext>
            </a:extLst>
          </p:cNvPr>
          <p:cNvSpPr/>
          <p:nvPr/>
        </p:nvSpPr>
        <p:spPr>
          <a:xfrm>
            <a:off x="1981529" y="4333871"/>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solidFill>
            <a:schemeClr val="accent3"/>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solidFill>
                  <a:schemeClr val="bg1"/>
                </a:solidFill>
                <a:latin typeface="Avenir Light" panose="020B0402020203020204" pitchFamily="34" charset="77"/>
              </a:rPr>
              <a:t>Three 9s</a:t>
            </a:r>
          </a:p>
        </p:txBody>
      </p:sp>
      <p:sp>
        <p:nvSpPr>
          <p:cNvPr id="23" name="Freeform 22">
            <a:extLst>
              <a:ext uri="{FF2B5EF4-FFF2-40B4-BE49-F238E27FC236}">
                <a16:creationId xmlns:a16="http://schemas.microsoft.com/office/drawing/2014/main" id="{2D9C22F6-CDEA-66F3-82CC-41C279A6526B}"/>
              </a:ext>
            </a:extLst>
          </p:cNvPr>
          <p:cNvSpPr/>
          <p:nvPr/>
        </p:nvSpPr>
        <p:spPr>
          <a:xfrm>
            <a:off x="7725674" y="1828774"/>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latin typeface="Avenir Light" panose="020B0402020203020204" pitchFamily="34" charset="77"/>
              </a:rPr>
              <a:t>Cluster-2</a:t>
            </a:r>
          </a:p>
        </p:txBody>
      </p:sp>
      <p:grpSp>
        <p:nvGrpSpPr>
          <p:cNvPr id="24" name="Group 23">
            <a:extLst>
              <a:ext uri="{FF2B5EF4-FFF2-40B4-BE49-F238E27FC236}">
                <a16:creationId xmlns:a16="http://schemas.microsoft.com/office/drawing/2014/main" id="{EEEAAA6B-6A6A-98C4-D0E0-BC8B3ABAD856}"/>
              </a:ext>
            </a:extLst>
          </p:cNvPr>
          <p:cNvGrpSpPr/>
          <p:nvPr/>
        </p:nvGrpSpPr>
        <p:grpSpPr>
          <a:xfrm>
            <a:off x="6137447" y="2511004"/>
            <a:ext cx="4078524" cy="1835991"/>
            <a:chOff x="1133556" y="4296728"/>
            <a:chExt cx="1823004" cy="849510"/>
          </a:xfrm>
          <a:solidFill>
            <a:srgbClr val="FF0000"/>
          </a:solidFill>
        </p:grpSpPr>
        <p:sp>
          <p:nvSpPr>
            <p:cNvPr id="25" name="Oval 24">
              <a:extLst>
                <a:ext uri="{FF2B5EF4-FFF2-40B4-BE49-F238E27FC236}">
                  <a16:creationId xmlns:a16="http://schemas.microsoft.com/office/drawing/2014/main" id="{7FE632CA-69B3-0D68-36C9-D7171FED27A6}"/>
                </a:ext>
              </a:extLst>
            </p:cNvPr>
            <p:cNvSpPr/>
            <p:nvPr/>
          </p:nvSpPr>
          <p:spPr>
            <a:xfrm>
              <a:off x="1133556"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6" name="Oval 25">
              <a:extLst>
                <a:ext uri="{FF2B5EF4-FFF2-40B4-BE49-F238E27FC236}">
                  <a16:creationId xmlns:a16="http://schemas.microsoft.com/office/drawing/2014/main" id="{2B71CECA-9BB6-FDAE-2784-9EAD873AA833}"/>
                </a:ext>
              </a:extLst>
            </p:cNvPr>
            <p:cNvSpPr/>
            <p:nvPr/>
          </p:nvSpPr>
          <p:spPr>
            <a:xfrm>
              <a:off x="1360100"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7" name="Oval 26">
              <a:extLst>
                <a:ext uri="{FF2B5EF4-FFF2-40B4-BE49-F238E27FC236}">
                  <a16:creationId xmlns:a16="http://schemas.microsoft.com/office/drawing/2014/main" id="{E1CFCFD8-9769-F8E1-062C-BEE3C3A4E391}"/>
                </a:ext>
              </a:extLst>
            </p:cNvPr>
            <p:cNvSpPr/>
            <p:nvPr/>
          </p:nvSpPr>
          <p:spPr>
            <a:xfrm>
              <a:off x="159639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8" name="Oval 27">
              <a:extLst>
                <a:ext uri="{FF2B5EF4-FFF2-40B4-BE49-F238E27FC236}">
                  <a16:creationId xmlns:a16="http://schemas.microsoft.com/office/drawing/2014/main" id="{6D58551C-5788-BE96-29C2-68B77E43CB83}"/>
                </a:ext>
              </a:extLst>
            </p:cNvPr>
            <p:cNvSpPr/>
            <p:nvPr/>
          </p:nvSpPr>
          <p:spPr>
            <a:xfrm>
              <a:off x="182293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9" name="Oval 28">
              <a:extLst>
                <a:ext uri="{FF2B5EF4-FFF2-40B4-BE49-F238E27FC236}">
                  <a16:creationId xmlns:a16="http://schemas.microsoft.com/office/drawing/2014/main" id="{387026DF-E438-E051-01C1-7E51CACDCB65}"/>
                </a:ext>
              </a:extLst>
            </p:cNvPr>
            <p:cNvSpPr/>
            <p:nvPr/>
          </p:nvSpPr>
          <p:spPr>
            <a:xfrm>
              <a:off x="2049781"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0" name="Oval 29">
              <a:extLst>
                <a:ext uri="{FF2B5EF4-FFF2-40B4-BE49-F238E27FC236}">
                  <a16:creationId xmlns:a16="http://schemas.microsoft.com/office/drawing/2014/main" id="{AE4C133E-A6BA-3A0F-7B7C-C347BF178C88}"/>
                </a:ext>
              </a:extLst>
            </p:cNvPr>
            <p:cNvSpPr/>
            <p:nvPr/>
          </p:nvSpPr>
          <p:spPr>
            <a:xfrm>
              <a:off x="2276325" y="4696007"/>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1" name="Oval 30">
              <a:extLst>
                <a:ext uri="{FF2B5EF4-FFF2-40B4-BE49-F238E27FC236}">
                  <a16:creationId xmlns:a16="http://schemas.microsoft.com/office/drawing/2014/main" id="{03D8D7F2-51A8-1AA2-9CF1-7E08FC56FA74}"/>
                </a:ext>
              </a:extLst>
            </p:cNvPr>
            <p:cNvSpPr/>
            <p:nvPr/>
          </p:nvSpPr>
          <p:spPr>
            <a:xfrm>
              <a:off x="2503170" y="4296728"/>
              <a:ext cx="453390" cy="450231"/>
            </a:xfrm>
            <a:prstGeom prst="ellipse">
              <a:avLst/>
            </a:prstGeom>
            <a:grp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grpSp>
        <p:nvGrpSpPr>
          <p:cNvPr id="7" name="Group 6">
            <a:extLst>
              <a:ext uri="{FF2B5EF4-FFF2-40B4-BE49-F238E27FC236}">
                <a16:creationId xmlns:a16="http://schemas.microsoft.com/office/drawing/2014/main" id="{A242FF47-1C14-41D1-EC42-9033A29E6A11}"/>
              </a:ext>
            </a:extLst>
          </p:cNvPr>
          <p:cNvGrpSpPr/>
          <p:nvPr/>
        </p:nvGrpSpPr>
        <p:grpSpPr>
          <a:xfrm>
            <a:off x="9730268" y="2497880"/>
            <a:ext cx="1521859" cy="1835991"/>
            <a:chOff x="9730268" y="2497880"/>
            <a:chExt cx="1521859" cy="1835991"/>
          </a:xfrm>
        </p:grpSpPr>
        <p:sp>
          <p:nvSpPr>
            <p:cNvPr id="33" name="Oval 32">
              <a:extLst>
                <a:ext uri="{FF2B5EF4-FFF2-40B4-BE49-F238E27FC236}">
                  <a16:creationId xmlns:a16="http://schemas.microsoft.com/office/drawing/2014/main" id="{94492621-D0F6-097B-A1B2-9E02D098F1A9}"/>
                </a:ext>
              </a:extLst>
            </p:cNvPr>
            <p:cNvSpPr/>
            <p:nvPr/>
          </p:nvSpPr>
          <p:spPr>
            <a:xfrm>
              <a:off x="9730268" y="3360816"/>
              <a:ext cx="1014349" cy="973055"/>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4" name="Oval 33">
              <a:extLst>
                <a:ext uri="{FF2B5EF4-FFF2-40B4-BE49-F238E27FC236}">
                  <a16:creationId xmlns:a16="http://schemas.microsoft.com/office/drawing/2014/main" id="{1BDB2C9E-48A2-8D9A-8832-B33637A53F2A}"/>
                </a:ext>
              </a:extLst>
            </p:cNvPr>
            <p:cNvSpPr/>
            <p:nvPr/>
          </p:nvSpPr>
          <p:spPr>
            <a:xfrm>
              <a:off x="10237778" y="2497880"/>
              <a:ext cx="1014349" cy="973055"/>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mc:AlternateContent xmlns:mc="http://schemas.openxmlformats.org/markup-compatibility/2006" xmlns:a14="http://schemas.microsoft.com/office/drawing/2010/main">
        <mc:Choice Requires="a14">
          <p:sp>
            <p:nvSpPr>
              <p:cNvPr id="37" name="Freeform 36">
                <a:extLst>
                  <a:ext uri="{FF2B5EF4-FFF2-40B4-BE49-F238E27FC236}">
                    <a16:creationId xmlns:a16="http://schemas.microsoft.com/office/drawing/2014/main" id="{3A4BB648-3832-4769-BC2B-EBBDAE40A00B}"/>
                  </a:ext>
                </a:extLst>
              </p:cNvPr>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14:m>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=1</m:t>
                    </m:r>
                  </m:oMath>
                </a14:m>
                <a:r>
                  <a:rPr lang="en-US" sz="2000" b="0" kern="1200">
                    <a:latin typeface="Avenir Light" panose="020B0402020203020204" pitchFamily="34" charset="77"/>
                  </a:rPr>
                  <a:t>%</a:t>
                </a:r>
              </a:p>
              <a:p>
                <a:pPr marL="0" lvl="0" indent="0" algn="ctr" defTabSz="1466850">
                  <a:lnSpc>
                    <a:spcPct val="90000"/>
                  </a:lnSpc>
                  <a:spcBef>
                    <a:spcPct val="0"/>
                  </a:spcBef>
                  <a:spcAft>
                    <a:spcPct val="35000"/>
                  </a:spcAft>
                  <a:buNone/>
                </a:pPr>
                <a14:m>
                  <m:oMathPara xmlns:m="http://schemas.openxmlformats.org/officeDocument/2006/math">
                    <m:oMathParaPr>
                      <m:jc m:val="centerGroup"/>
                    </m:oMathParaPr>
                    <m:oMath xmlns:m="http://schemas.openxmlformats.org/officeDocument/2006/math">
                      <m:sSub>
                        <m:sSubPr>
                          <m:ctrlPr>
                            <a:rPr lang="en-US" sz="2000" b="0" i="1" kern="1200" dirty="0" smtClean="0">
                              <a:latin typeface="Cambria Math" panose="02040503050406030204" pitchFamily="18" charset="0"/>
                            </a:rPr>
                          </m:ctrlPr>
                        </m:sSubPr>
                        <m:e>
                          <m:r>
                            <a:rPr lang="en-US" sz="2000" b="0" i="1" kern="1200" dirty="0" smtClean="0">
                              <a:latin typeface="Cambria Math" panose="02040503050406030204" pitchFamily="18" charset="0"/>
                            </a:rPr>
                            <m:t>𝑝</m:t>
                          </m:r>
                        </m:e>
                        <m:sub>
                          <m:r>
                            <a:rPr lang="en-US" sz="2000" b="0" i="1" kern="1200" dirty="0" smtClean="0">
                              <a:latin typeface="Cambria Math" panose="02040503050406030204" pitchFamily="18" charset="0"/>
                            </a:rPr>
                            <m:t>𝑢</m:t>
                          </m:r>
                        </m:sub>
                      </m:sSub>
                      <m:r>
                        <a:rPr lang="en-US" sz="2000" b="0" i="1" kern="1200" dirty="0" smtClean="0">
                          <a:latin typeface="Cambria Math" panose="02040503050406030204" pitchFamily="18" charset="0"/>
                        </a:rPr>
                        <m:t>=8%</m:t>
                      </m:r>
                    </m:oMath>
                  </m:oMathPara>
                </a14:m>
                <a:endParaRPr lang="en-US" sz="2000" b="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a:p>
                <a:pPr marL="0" lvl="0" indent="0" algn="ctr" defTabSz="1466850">
                  <a:lnSpc>
                    <a:spcPct val="90000"/>
                  </a:lnSpc>
                  <a:spcBef>
                    <a:spcPct val="0"/>
                  </a:spcBef>
                  <a:spcAft>
                    <a:spcPct val="35000"/>
                  </a:spcAft>
                  <a:buNone/>
                </a:pPr>
                <a:endParaRPr lang="en-US" sz="2000" kern="1200">
                  <a:latin typeface="Avenir Light" panose="020B0402020203020204" pitchFamily="34" charset="77"/>
                </a:endParaRPr>
              </a:p>
            </p:txBody>
          </p:sp>
        </mc:Choice>
        <mc:Fallback xmlns="">
          <p:sp>
            <p:nvSpPr>
              <p:cNvPr id="37" name="Freeform 36">
                <a:extLst>
                  <a:ext uri="{FF2B5EF4-FFF2-40B4-BE49-F238E27FC236}">
                    <a16:creationId xmlns:a16="http://schemas.microsoft.com/office/drawing/2014/main" id="{3A4BB648-3832-4769-BC2B-EBBDAE40A00B}"/>
                  </a:ext>
                </a:extLst>
              </p:cNvPr>
              <p:cNvSpPr>
                <a:spLocks noRot="1" noChangeAspect="1" noMove="1" noResize="1" noEditPoints="1" noAdjustHandles="1" noChangeArrowheads="1" noChangeShapeType="1" noTextEdit="1"/>
              </p:cNvSpPr>
              <p:nvPr/>
            </p:nvSpPr>
            <p:spPr>
              <a:xfrm>
                <a:off x="10540433" y="1222465"/>
                <a:ext cx="143525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a:blipFill>
                <a:blip r:embed="rId4"/>
                <a:stretch>
                  <a:fillRect b="-30769"/>
                </a:stretch>
              </a:blipFill>
            </p:spPr>
            <p:txBody>
              <a:bodyPr/>
              <a:lstStyle/>
              <a:p>
                <a:r>
                  <a:rPr lang="en-US">
                    <a:noFill/>
                  </a:rPr>
                  <a:t> </a:t>
                </a:r>
              </a:p>
            </p:txBody>
          </p:sp>
        </mc:Fallback>
      </mc:AlternateContent>
      <p:sp>
        <p:nvSpPr>
          <p:cNvPr id="38" name="Oval 37">
            <a:extLst>
              <a:ext uri="{FF2B5EF4-FFF2-40B4-BE49-F238E27FC236}">
                <a16:creationId xmlns:a16="http://schemas.microsoft.com/office/drawing/2014/main" id="{13064E77-FF20-1193-B735-07F8B5E4A162}"/>
              </a:ext>
            </a:extLst>
          </p:cNvPr>
          <p:cNvSpPr/>
          <p:nvPr/>
        </p:nvSpPr>
        <p:spPr>
          <a:xfrm flipV="1">
            <a:off x="10357553" y="1324928"/>
            <a:ext cx="365760" cy="365760"/>
          </a:xfrm>
          <a:prstGeom prst="ellipse">
            <a:avLst/>
          </a:prstGeom>
          <a:solidFill>
            <a:srgbClr val="FFA9A5"/>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9" name="Oval 38">
            <a:extLst>
              <a:ext uri="{FF2B5EF4-FFF2-40B4-BE49-F238E27FC236}">
                <a16:creationId xmlns:a16="http://schemas.microsoft.com/office/drawing/2014/main" id="{E8FB9A11-B77C-A10C-2535-1CE55AFEE55D}"/>
              </a:ext>
            </a:extLst>
          </p:cNvPr>
          <p:cNvSpPr/>
          <p:nvPr/>
        </p:nvSpPr>
        <p:spPr>
          <a:xfrm flipV="1">
            <a:off x="10357553" y="1741252"/>
            <a:ext cx="365760" cy="365760"/>
          </a:xfrm>
          <a:prstGeom prst="ellipse">
            <a:avLst/>
          </a:pr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8" name="Freeform 7">
            <a:extLst>
              <a:ext uri="{FF2B5EF4-FFF2-40B4-BE49-F238E27FC236}">
                <a16:creationId xmlns:a16="http://schemas.microsoft.com/office/drawing/2014/main" id="{462F2AC2-382D-EB16-A5A3-4DFE6B5EA997}"/>
              </a:ext>
            </a:extLst>
          </p:cNvPr>
          <p:cNvSpPr/>
          <p:nvPr/>
        </p:nvSpPr>
        <p:spPr>
          <a:xfrm>
            <a:off x="7217823" y="1828800"/>
            <a:ext cx="1938227" cy="656366"/>
          </a:xfrm>
          <a:custGeom>
            <a:avLst/>
            <a:gdLst>
              <a:gd name="connsiteX0" fmla="*/ 0 w 10515600"/>
              <a:gd name="connsiteY0" fmla="*/ 0 h 1087834"/>
              <a:gd name="connsiteX1" fmla="*/ 10515600 w 10515600"/>
              <a:gd name="connsiteY1" fmla="*/ 0 h 1087834"/>
              <a:gd name="connsiteX2" fmla="*/ 10515600 w 10515600"/>
              <a:gd name="connsiteY2" fmla="*/ 1087834 h 1087834"/>
              <a:gd name="connsiteX3" fmla="*/ 0 w 10515600"/>
              <a:gd name="connsiteY3" fmla="*/ 1087834 h 1087834"/>
              <a:gd name="connsiteX4" fmla="*/ 0 w 10515600"/>
              <a:gd name="connsiteY4" fmla="*/ 0 h 1087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087834">
                <a:moveTo>
                  <a:pt x="0" y="0"/>
                </a:moveTo>
                <a:lnTo>
                  <a:pt x="10515600" y="0"/>
                </a:lnTo>
                <a:lnTo>
                  <a:pt x="10515600" y="1087834"/>
                </a:lnTo>
                <a:lnTo>
                  <a:pt x="0" y="10878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25730" tIns="125730" rIns="125730" bIns="125730" numCol="1" spcCol="1270" anchor="t" anchorCtr="0">
            <a:noAutofit/>
          </a:bodyPr>
          <a:lstStyle/>
          <a:p>
            <a:pPr marL="0" lvl="0" indent="0" algn="ctr" defTabSz="1466850">
              <a:lnSpc>
                <a:spcPct val="90000"/>
              </a:lnSpc>
              <a:spcBef>
                <a:spcPct val="0"/>
              </a:spcBef>
              <a:spcAft>
                <a:spcPct val="35000"/>
              </a:spcAft>
              <a:buNone/>
            </a:pPr>
            <a:r>
              <a:rPr lang="en-US" sz="3300" kern="1200" dirty="0">
                <a:latin typeface="Avenir Light" panose="020B0402020203020204" pitchFamily="34" charset="77"/>
              </a:rPr>
              <a:t>Cluster-2</a:t>
            </a:r>
          </a:p>
        </p:txBody>
      </p:sp>
    </p:spTree>
    <p:extLst>
      <p:ext uri="{BB962C8B-B14F-4D97-AF65-F5344CB8AC3E}">
        <p14:creationId xmlns:p14="http://schemas.microsoft.com/office/powerpoint/2010/main" val="2764086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200"/>
                                        <p:tgtEl>
                                          <p:spTgt spid="3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00"/>
                                        <p:tgtEl>
                                          <p:spTgt spid="7"/>
                                        </p:tgtEl>
                                      </p:cBhvr>
                                    </p:animEffect>
                                  </p:childTnLst>
                                </p:cTn>
                              </p:par>
                              <p:par>
                                <p:cTn id="11" presetID="10" presetClass="exit" presetSubtype="0" fill="hold" grpId="0" nodeType="withEffect">
                                  <p:stCondLst>
                                    <p:cond delay="0"/>
                                  </p:stCondLst>
                                  <p:childTnLst>
                                    <p:animEffect transition="out" filter="fade">
                                      <p:cBhvr>
                                        <p:cTn id="12" dur="200"/>
                                        <p:tgtEl>
                                          <p:spTgt spid="6"/>
                                        </p:tgtEl>
                                      </p:cBhvr>
                                    </p:animEffect>
                                    <p:set>
                                      <p:cBhvr>
                                        <p:cTn id="13" dur="1" fill="hold">
                                          <p:stCondLst>
                                            <p:cond delay="199"/>
                                          </p:stCondLst>
                                        </p:cTn>
                                        <p:tgtEl>
                                          <p:spTgt spid="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
                                        <p:tgtEl>
                                          <p:spTgt spid="8"/>
                                        </p:tgtEl>
                                      </p:cBhvr>
                                    </p:animEffect>
                                    <p:set>
                                      <p:cBhvr>
                                        <p:cTn id="16" dur="1" fill="hold">
                                          <p:stCondLst>
                                            <p:cond delay="199"/>
                                          </p:stCondLst>
                                        </p:cTn>
                                        <p:tgtEl>
                                          <p:spTgt spid="8"/>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6" grpId="0" animBg="1"/>
      <p:bldP spid="23" grpId="0"/>
      <p:bldP spid="8" grpId="0"/>
    </p:bldLst>
  </p:timing>
  <p:extLst>
    <p:ext uri="{6950BFC3-D8DA-4A85-94F7-54DA5524770B}">
      <p188:commentRel xmlns:p188="http://schemas.microsoft.com/office/powerpoint/2018/8/main" r:id="rId3"/>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13875-61D8-5CB0-F372-F29A57346099}"/>
            </a:ext>
          </a:extLst>
        </p:cNvPr>
        <p:cNvGrpSpPr/>
        <p:nvPr/>
      </p:nvGrpSpPr>
      <p:grpSpPr>
        <a:xfrm>
          <a:off x="0" y="0"/>
          <a:ext cx="0" cy="0"/>
          <a:chOff x="0" y="0"/>
          <a:chExt cx="0" cy="0"/>
        </a:xfrm>
      </p:grpSpPr>
      <p:sp>
        <p:nvSpPr>
          <p:cNvPr id="1631" name="Linear Size Quorums are Overkill">
            <a:extLst>
              <a:ext uri="{FF2B5EF4-FFF2-40B4-BE49-F238E27FC236}">
                <a16:creationId xmlns:a16="http://schemas.microsoft.com/office/drawing/2014/main" id="{8C757C97-9591-5A47-5E0A-EFA7053B7B5E}"/>
              </a:ext>
            </a:extLst>
          </p:cNvPr>
          <p:cNvSpPr txBox="1">
            <a:spLocks noGrp="1"/>
          </p:cNvSpPr>
          <p:nvPr>
            <p:ph type="title"/>
          </p:nvPr>
        </p:nvSpPr>
        <p:spPr>
          <a:prstGeom prst="rect">
            <a:avLst/>
          </a:prstGeom>
        </p:spPr>
        <p:txBody>
          <a:bodyPr/>
          <a:lstStyle/>
          <a:p>
            <a:r>
              <a:rPr lang="en-US">
                <a:latin typeface="Avenir Light" panose="020B0402020203020204" pitchFamily="34" charset="77"/>
              </a:rPr>
              <a:t>3. Exploring constant size quorums</a:t>
            </a:r>
            <a:endParaRPr>
              <a:latin typeface="Avenir Light" panose="020B0402020203020204" pitchFamily="34" charset="77"/>
            </a:endParaRPr>
          </a:p>
        </p:txBody>
      </p:sp>
      <p:sp>
        <p:nvSpPr>
          <p:cNvPr id="1633" name="Slide Number">
            <a:extLst>
              <a:ext uri="{FF2B5EF4-FFF2-40B4-BE49-F238E27FC236}">
                <a16:creationId xmlns:a16="http://schemas.microsoft.com/office/drawing/2014/main" id="{F973690E-34F2-B469-EA95-0C52A9CA91CC}"/>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52</a:t>
            </a:fld>
            <a:endParaRPr>
              <a:latin typeface="Avenir Light" panose="020B0402020203020204" pitchFamily="34" charset="77"/>
            </a:endParaRPr>
          </a:p>
        </p:txBody>
      </p:sp>
      <p:grpSp>
        <p:nvGrpSpPr>
          <p:cNvPr id="1900" name="Group 1899">
            <a:extLst>
              <a:ext uri="{FF2B5EF4-FFF2-40B4-BE49-F238E27FC236}">
                <a16:creationId xmlns:a16="http://schemas.microsoft.com/office/drawing/2014/main" id="{D9020369-1ECC-40EF-2357-E8AC4111526C}"/>
              </a:ext>
            </a:extLst>
          </p:cNvPr>
          <p:cNvGrpSpPr/>
          <p:nvPr/>
        </p:nvGrpSpPr>
        <p:grpSpPr>
          <a:xfrm>
            <a:off x="1524000" y="1690688"/>
            <a:ext cx="4572000" cy="4572000"/>
            <a:chOff x="1524000" y="1690688"/>
            <a:chExt cx="4572000" cy="4572000"/>
          </a:xfrm>
        </p:grpSpPr>
        <p:sp>
          <p:nvSpPr>
            <p:cNvPr id="13" name="Oval 12">
              <a:extLst>
                <a:ext uri="{FF2B5EF4-FFF2-40B4-BE49-F238E27FC236}">
                  <a16:creationId xmlns:a16="http://schemas.microsoft.com/office/drawing/2014/main" id="{9196A64E-C827-F97A-4072-0D967A1E1793}"/>
                </a:ext>
              </a:extLst>
            </p:cNvPr>
            <p:cNvSpPr/>
            <p:nvPr/>
          </p:nvSpPr>
          <p:spPr>
            <a:xfrm>
              <a:off x="153344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4" name="Oval 13">
              <a:extLst>
                <a:ext uri="{FF2B5EF4-FFF2-40B4-BE49-F238E27FC236}">
                  <a16:creationId xmlns:a16="http://schemas.microsoft.com/office/drawing/2014/main" id="{2F70C2E9-2D96-BBFB-5C5B-040B646E2F7F}"/>
                </a:ext>
              </a:extLst>
            </p:cNvPr>
            <p:cNvSpPr/>
            <p:nvPr/>
          </p:nvSpPr>
          <p:spPr>
            <a:xfrm>
              <a:off x="153344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5" name="Oval 14">
              <a:extLst>
                <a:ext uri="{FF2B5EF4-FFF2-40B4-BE49-F238E27FC236}">
                  <a16:creationId xmlns:a16="http://schemas.microsoft.com/office/drawing/2014/main" id="{47F27B8C-2EEF-AE33-24F8-422983775C1B}"/>
                </a:ext>
              </a:extLst>
            </p:cNvPr>
            <p:cNvSpPr/>
            <p:nvPr/>
          </p:nvSpPr>
          <p:spPr>
            <a:xfrm>
              <a:off x="153344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 name="Oval 15">
              <a:extLst>
                <a:ext uri="{FF2B5EF4-FFF2-40B4-BE49-F238E27FC236}">
                  <a16:creationId xmlns:a16="http://schemas.microsoft.com/office/drawing/2014/main" id="{2D229CE9-7BE9-093E-61F7-DCE259B2C518}"/>
                </a:ext>
              </a:extLst>
            </p:cNvPr>
            <p:cNvSpPr/>
            <p:nvPr/>
          </p:nvSpPr>
          <p:spPr>
            <a:xfrm>
              <a:off x="1524000"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 name="Oval 16">
              <a:extLst>
                <a:ext uri="{FF2B5EF4-FFF2-40B4-BE49-F238E27FC236}">
                  <a16:creationId xmlns:a16="http://schemas.microsoft.com/office/drawing/2014/main" id="{10BAA913-E610-0F09-FE64-8FAB6F5D8706}"/>
                </a:ext>
              </a:extLst>
            </p:cNvPr>
            <p:cNvSpPr/>
            <p:nvPr/>
          </p:nvSpPr>
          <p:spPr>
            <a:xfrm>
              <a:off x="1533447"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 name="Oval 17">
              <a:extLst>
                <a:ext uri="{FF2B5EF4-FFF2-40B4-BE49-F238E27FC236}">
                  <a16:creationId xmlns:a16="http://schemas.microsoft.com/office/drawing/2014/main" id="{EA6E769B-8981-EB49-EEB1-F797CD9A6913}"/>
                </a:ext>
              </a:extLst>
            </p:cNvPr>
            <p:cNvSpPr/>
            <p:nvPr/>
          </p:nvSpPr>
          <p:spPr>
            <a:xfrm>
              <a:off x="198683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9" name="Oval 18">
              <a:extLst>
                <a:ext uri="{FF2B5EF4-FFF2-40B4-BE49-F238E27FC236}">
                  <a16:creationId xmlns:a16="http://schemas.microsoft.com/office/drawing/2014/main" id="{BE42C464-B889-B570-1832-70A407C8662D}"/>
                </a:ext>
              </a:extLst>
            </p:cNvPr>
            <p:cNvSpPr/>
            <p:nvPr/>
          </p:nvSpPr>
          <p:spPr>
            <a:xfrm>
              <a:off x="198683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0" name="Oval 19">
              <a:extLst>
                <a:ext uri="{FF2B5EF4-FFF2-40B4-BE49-F238E27FC236}">
                  <a16:creationId xmlns:a16="http://schemas.microsoft.com/office/drawing/2014/main" id="{3A9BD01D-7843-E8DE-F05E-070400137C90}"/>
                </a:ext>
              </a:extLst>
            </p:cNvPr>
            <p:cNvSpPr/>
            <p:nvPr/>
          </p:nvSpPr>
          <p:spPr>
            <a:xfrm>
              <a:off x="198683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1" name="Oval 20">
              <a:extLst>
                <a:ext uri="{FF2B5EF4-FFF2-40B4-BE49-F238E27FC236}">
                  <a16:creationId xmlns:a16="http://schemas.microsoft.com/office/drawing/2014/main" id="{03F10441-7D04-027C-792D-D2AF25BD05DD}"/>
                </a:ext>
              </a:extLst>
            </p:cNvPr>
            <p:cNvSpPr/>
            <p:nvPr/>
          </p:nvSpPr>
          <p:spPr>
            <a:xfrm>
              <a:off x="1977391"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2" name="Oval 21">
              <a:extLst>
                <a:ext uri="{FF2B5EF4-FFF2-40B4-BE49-F238E27FC236}">
                  <a16:creationId xmlns:a16="http://schemas.microsoft.com/office/drawing/2014/main" id="{F16ABBBA-C1F0-826C-8AAA-D146B6D15522}"/>
                </a:ext>
              </a:extLst>
            </p:cNvPr>
            <p:cNvSpPr/>
            <p:nvPr/>
          </p:nvSpPr>
          <p:spPr>
            <a:xfrm>
              <a:off x="198683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3" name="Oval 22">
              <a:extLst>
                <a:ext uri="{FF2B5EF4-FFF2-40B4-BE49-F238E27FC236}">
                  <a16:creationId xmlns:a16="http://schemas.microsoft.com/office/drawing/2014/main" id="{928D4B5C-B3DC-60D8-57E5-67C7A1EBD931}"/>
                </a:ext>
              </a:extLst>
            </p:cNvPr>
            <p:cNvSpPr/>
            <p:nvPr/>
          </p:nvSpPr>
          <p:spPr>
            <a:xfrm>
              <a:off x="244967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4" name="Oval 23">
              <a:extLst>
                <a:ext uri="{FF2B5EF4-FFF2-40B4-BE49-F238E27FC236}">
                  <a16:creationId xmlns:a16="http://schemas.microsoft.com/office/drawing/2014/main" id="{17209030-A647-41AD-9C5A-4CABB3ECF8D8}"/>
                </a:ext>
              </a:extLst>
            </p:cNvPr>
            <p:cNvSpPr/>
            <p:nvPr/>
          </p:nvSpPr>
          <p:spPr>
            <a:xfrm>
              <a:off x="244967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5" name="Oval 24">
              <a:extLst>
                <a:ext uri="{FF2B5EF4-FFF2-40B4-BE49-F238E27FC236}">
                  <a16:creationId xmlns:a16="http://schemas.microsoft.com/office/drawing/2014/main" id="{66369165-C5DA-B55C-7235-5113543A1216}"/>
                </a:ext>
              </a:extLst>
            </p:cNvPr>
            <p:cNvSpPr/>
            <p:nvPr/>
          </p:nvSpPr>
          <p:spPr>
            <a:xfrm>
              <a:off x="244967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6" name="Oval 25">
              <a:extLst>
                <a:ext uri="{FF2B5EF4-FFF2-40B4-BE49-F238E27FC236}">
                  <a16:creationId xmlns:a16="http://schemas.microsoft.com/office/drawing/2014/main" id="{5CBD2DCC-03CA-D718-ABEA-4A1F7913BCAE}"/>
                </a:ext>
              </a:extLst>
            </p:cNvPr>
            <p:cNvSpPr/>
            <p:nvPr/>
          </p:nvSpPr>
          <p:spPr>
            <a:xfrm>
              <a:off x="2440226"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7" name="Oval 26">
              <a:extLst>
                <a:ext uri="{FF2B5EF4-FFF2-40B4-BE49-F238E27FC236}">
                  <a16:creationId xmlns:a16="http://schemas.microsoft.com/office/drawing/2014/main" id="{394FF2AD-C439-8CDD-23F4-174D07D6A854}"/>
                </a:ext>
              </a:extLst>
            </p:cNvPr>
            <p:cNvSpPr/>
            <p:nvPr/>
          </p:nvSpPr>
          <p:spPr>
            <a:xfrm>
              <a:off x="244967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8" name="Oval 27">
              <a:extLst>
                <a:ext uri="{FF2B5EF4-FFF2-40B4-BE49-F238E27FC236}">
                  <a16:creationId xmlns:a16="http://schemas.microsoft.com/office/drawing/2014/main" id="{533BFBEE-77E3-7F76-21C6-03DAB9A69398}"/>
                </a:ext>
              </a:extLst>
            </p:cNvPr>
            <p:cNvSpPr/>
            <p:nvPr/>
          </p:nvSpPr>
          <p:spPr>
            <a:xfrm>
              <a:off x="290306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29" name="Oval 28">
              <a:extLst>
                <a:ext uri="{FF2B5EF4-FFF2-40B4-BE49-F238E27FC236}">
                  <a16:creationId xmlns:a16="http://schemas.microsoft.com/office/drawing/2014/main" id="{7E5A8F9A-22B5-F5E0-2953-E829AFE0402C}"/>
                </a:ext>
              </a:extLst>
            </p:cNvPr>
            <p:cNvSpPr/>
            <p:nvPr/>
          </p:nvSpPr>
          <p:spPr>
            <a:xfrm>
              <a:off x="290306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0" name="Oval 29">
              <a:extLst>
                <a:ext uri="{FF2B5EF4-FFF2-40B4-BE49-F238E27FC236}">
                  <a16:creationId xmlns:a16="http://schemas.microsoft.com/office/drawing/2014/main" id="{7785AFFA-D884-C312-A45E-DFBD090406D0}"/>
                </a:ext>
              </a:extLst>
            </p:cNvPr>
            <p:cNvSpPr/>
            <p:nvPr/>
          </p:nvSpPr>
          <p:spPr>
            <a:xfrm>
              <a:off x="290306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1" name="Oval 30">
              <a:extLst>
                <a:ext uri="{FF2B5EF4-FFF2-40B4-BE49-F238E27FC236}">
                  <a16:creationId xmlns:a16="http://schemas.microsoft.com/office/drawing/2014/main" id="{BB136C3D-5162-61F6-DBBA-EE445572D8FE}"/>
                </a:ext>
              </a:extLst>
            </p:cNvPr>
            <p:cNvSpPr/>
            <p:nvPr/>
          </p:nvSpPr>
          <p:spPr>
            <a:xfrm>
              <a:off x="289361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2" name="Oval 31">
              <a:extLst>
                <a:ext uri="{FF2B5EF4-FFF2-40B4-BE49-F238E27FC236}">
                  <a16:creationId xmlns:a16="http://schemas.microsoft.com/office/drawing/2014/main" id="{49FB151D-89E2-9B7E-85FC-76C442B82A86}"/>
                </a:ext>
              </a:extLst>
            </p:cNvPr>
            <p:cNvSpPr/>
            <p:nvPr/>
          </p:nvSpPr>
          <p:spPr>
            <a:xfrm>
              <a:off x="290306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3" name="Oval 32">
              <a:extLst>
                <a:ext uri="{FF2B5EF4-FFF2-40B4-BE49-F238E27FC236}">
                  <a16:creationId xmlns:a16="http://schemas.microsoft.com/office/drawing/2014/main" id="{4ADCAC10-6A7D-893A-8727-6A66354706CC}"/>
                </a:ext>
              </a:extLst>
            </p:cNvPr>
            <p:cNvSpPr/>
            <p:nvPr/>
          </p:nvSpPr>
          <p:spPr>
            <a:xfrm>
              <a:off x="335645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4" name="Oval 33">
              <a:extLst>
                <a:ext uri="{FF2B5EF4-FFF2-40B4-BE49-F238E27FC236}">
                  <a16:creationId xmlns:a16="http://schemas.microsoft.com/office/drawing/2014/main" id="{51FCC0D5-F529-0E9C-4D3C-0E3D376B6495}"/>
                </a:ext>
              </a:extLst>
            </p:cNvPr>
            <p:cNvSpPr/>
            <p:nvPr/>
          </p:nvSpPr>
          <p:spPr>
            <a:xfrm>
              <a:off x="335645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5" name="Oval 34">
              <a:extLst>
                <a:ext uri="{FF2B5EF4-FFF2-40B4-BE49-F238E27FC236}">
                  <a16:creationId xmlns:a16="http://schemas.microsoft.com/office/drawing/2014/main" id="{1894A29F-8C6F-B14D-E8E4-876747E983F7}"/>
                </a:ext>
              </a:extLst>
            </p:cNvPr>
            <p:cNvSpPr/>
            <p:nvPr/>
          </p:nvSpPr>
          <p:spPr>
            <a:xfrm>
              <a:off x="335645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6" name="Oval 35">
              <a:extLst>
                <a:ext uri="{FF2B5EF4-FFF2-40B4-BE49-F238E27FC236}">
                  <a16:creationId xmlns:a16="http://schemas.microsoft.com/office/drawing/2014/main" id="{F4CBA1EC-58A5-2A4F-6A2A-11C9D8DC2D52}"/>
                </a:ext>
              </a:extLst>
            </p:cNvPr>
            <p:cNvSpPr/>
            <p:nvPr/>
          </p:nvSpPr>
          <p:spPr>
            <a:xfrm>
              <a:off x="334700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7" name="Oval 36">
              <a:extLst>
                <a:ext uri="{FF2B5EF4-FFF2-40B4-BE49-F238E27FC236}">
                  <a16:creationId xmlns:a16="http://schemas.microsoft.com/office/drawing/2014/main" id="{7BD055B3-6E8D-0B70-B230-D5C04D58B7F9}"/>
                </a:ext>
              </a:extLst>
            </p:cNvPr>
            <p:cNvSpPr/>
            <p:nvPr/>
          </p:nvSpPr>
          <p:spPr>
            <a:xfrm>
              <a:off x="335645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3" name="Oval 42">
              <a:extLst>
                <a:ext uri="{FF2B5EF4-FFF2-40B4-BE49-F238E27FC236}">
                  <a16:creationId xmlns:a16="http://schemas.microsoft.com/office/drawing/2014/main" id="{66F366F2-B687-37E2-D05F-D9B731A847DA}"/>
                </a:ext>
              </a:extLst>
            </p:cNvPr>
            <p:cNvSpPr/>
            <p:nvPr/>
          </p:nvSpPr>
          <p:spPr>
            <a:xfrm>
              <a:off x="381960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4" name="Oval 43">
              <a:extLst>
                <a:ext uri="{FF2B5EF4-FFF2-40B4-BE49-F238E27FC236}">
                  <a16:creationId xmlns:a16="http://schemas.microsoft.com/office/drawing/2014/main" id="{BD3AD7D2-D454-801B-ED6D-AC3ED4AC20CB}"/>
                </a:ext>
              </a:extLst>
            </p:cNvPr>
            <p:cNvSpPr/>
            <p:nvPr/>
          </p:nvSpPr>
          <p:spPr>
            <a:xfrm>
              <a:off x="381960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5" name="Oval 44">
              <a:extLst>
                <a:ext uri="{FF2B5EF4-FFF2-40B4-BE49-F238E27FC236}">
                  <a16:creationId xmlns:a16="http://schemas.microsoft.com/office/drawing/2014/main" id="{A236BBF2-7E01-B65C-A809-5B19AB3B9820}"/>
                </a:ext>
              </a:extLst>
            </p:cNvPr>
            <p:cNvSpPr/>
            <p:nvPr/>
          </p:nvSpPr>
          <p:spPr>
            <a:xfrm>
              <a:off x="381960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6" name="Oval 45">
              <a:extLst>
                <a:ext uri="{FF2B5EF4-FFF2-40B4-BE49-F238E27FC236}">
                  <a16:creationId xmlns:a16="http://schemas.microsoft.com/office/drawing/2014/main" id="{FBA1BE8D-6026-6D0B-F638-7CC6CAA27D27}"/>
                </a:ext>
              </a:extLst>
            </p:cNvPr>
            <p:cNvSpPr/>
            <p:nvPr/>
          </p:nvSpPr>
          <p:spPr>
            <a:xfrm>
              <a:off x="3810161"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7" name="Oval 46">
              <a:extLst>
                <a:ext uri="{FF2B5EF4-FFF2-40B4-BE49-F238E27FC236}">
                  <a16:creationId xmlns:a16="http://schemas.microsoft.com/office/drawing/2014/main" id="{4FE0DD4B-2716-C921-9AC6-56B8163E4B71}"/>
                </a:ext>
              </a:extLst>
            </p:cNvPr>
            <p:cNvSpPr/>
            <p:nvPr/>
          </p:nvSpPr>
          <p:spPr>
            <a:xfrm>
              <a:off x="381960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8" name="Oval 47">
              <a:extLst>
                <a:ext uri="{FF2B5EF4-FFF2-40B4-BE49-F238E27FC236}">
                  <a16:creationId xmlns:a16="http://schemas.microsoft.com/office/drawing/2014/main" id="{B910764B-1CAB-DA22-8D5C-D139C7D6BF40}"/>
                </a:ext>
              </a:extLst>
            </p:cNvPr>
            <p:cNvSpPr/>
            <p:nvPr/>
          </p:nvSpPr>
          <p:spPr>
            <a:xfrm>
              <a:off x="427299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49" name="Oval 48">
              <a:extLst>
                <a:ext uri="{FF2B5EF4-FFF2-40B4-BE49-F238E27FC236}">
                  <a16:creationId xmlns:a16="http://schemas.microsoft.com/office/drawing/2014/main" id="{39D0B73E-1E04-4332-7EAF-5B85C2E625AB}"/>
                </a:ext>
              </a:extLst>
            </p:cNvPr>
            <p:cNvSpPr/>
            <p:nvPr/>
          </p:nvSpPr>
          <p:spPr>
            <a:xfrm>
              <a:off x="427299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0" name="Oval 49">
              <a:extLst>
                <a:ext uri="{FF2B5EF4-FFF2-40B4-BE49-F238E27FC236}">
                  <a16:creationId xmlns:a16="http://schemas.microsoft.com/office/drawing/2014/main" id="{70AB9BAB-0B5F-4DF8-41FD-94128181B0DE}"/>
                </a:ext>
              </a:extLst>
            </p:cNvPr>
            <p:cNvSpPr/>
            <p:nvPr/>
          </p:nvSpPr>
          <p:spPr>
            <a:xfrm>
              <a:off x="427299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1" name="Oval 50">
              <a:extLst>
                <a:ext uri="{FF2B5EF4-FFF2-40B4-BE49-F238E27FC236}">
                  <a16:creationId xmlns:a16="http://schemas.microsoft.com/office/drawing/2014/main" id="{E48B2320-A3A7-8738-63D8-C16B2524CDE1}"/>
                </a:ext>
              </a:extLst>
            </p:cNvPr>
            <p:cNvSpPr/>
            <p:nvPr/>
          </p:nvSpPr>
          <p:spPr>
            <a:xfrm>
              <a:off x="4263550"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2" name="Oval 51">
              <a:extLst>
                <a:ext uri="{FF2B5EF4-FFF2-40B4-BE49-F238E27FC236}">
                  <a16:creationId xmlns:a16="http://schemas.microsoft.com/office/drawing/2014/main" id="{9868008E-13C3-772A-F71B-A4CD5FE1EC67}"/>
                </a:ext>
              </a:extLst>
            </p:cNvPr>
            <p:cNvSpPr/>
            <p:nvPr/>
          </p:nvSpPr>
          <p:spPr>
            <a:xfrm>
              <a:off x="427299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3" name="Oval 52">
              <a:extLst>
                <a:ext uri="{FF2B5EF4-FFF2-40B4-BE49-F238E27FC236}">
                  <a16:creationId xmlns:a16="http://schemas.microsoft.com/office/drawing/2014/main" id="{B0F02F4B-BC6A-C165-76A4-690A2A32694C}"/>
                </a:ext>
              </a:extLst>
            </p:cNvPr>
            <p:cNvSpPr/>
            <p:nvPr/>
          </p:nvSpPr>
          <p:spPr>
            <a:xfrm>
              <a:off x="473583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4" name="Oval 53">
              <a:extLst>
                <a:ext uri="{FF2B5EF4-FFF2-40B4-BE49-F238E27FC236}">
                  <a16:creationId xmlns:a16="http://schemas.microsoft.com/office/drawing/2014/main" id="{70872E92-C580-6AC1-EFAA-32B805B989C8}"/>
                </a:ext>
              </a:extLst>
            </p:cNvPr>
            <p:cNvSpPr/>
            <p:nvPr/>
          </p:nvSpPr>
          <p:spPr>
            <a:xfrm>
              <a:off x="473583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5" name="Oval 54">
              <a:extLst>
                <a:ext uri="{FF2B5EF4-FFF2-40B4-BE49-F238E27FC236}">
                  <a16:creationId xmlns:a16="http://schemas.microsoft.com/office/drawing/2014/main" id="{7A75D825-6142-AED0-6FED-5C71CBE52CE8}"/>
                </a:ext>
              </a:extLst>
            </p:cNvPr>
            <p:cNvSpPr/>
            <p:nvPr/>
          </p:nvSpPr>
          <p:spPr>
            <a:xfrm>
              <a:off x="473583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6" name="Oval 55">
              <a:extLst>
                <a:ext uri="{FF2B5EF4-FFF2-40B4-BE49-F238E27FC236}">
                  <a16:creationId xmlns:a16="http://schemas.microsoft.com/office/drawing/2014/main" id="{5BEEB29A-BD8C-1AE0-3DC3-A0321C69C874}"/>
                </a:ext>
              </a:extLst>
            </p:cNvPr>
            <p:cNvSpPr/>
            <p:nvPr/>
          </p:nvSpPr>
          <p:spPr>
            <a:xfrm>
              <a:off x="4726386"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7" name="Oval 56">
              <a:extLst>
                <a:ext uri="{FF2B5EF4-FFF2-40B4-BE49-F238E27FC236}">
                  <a16:creationId xmlns:a16="http://schemas.microsoft.com/office/drawing/2014/main" id="{EC50F446-B4B5-6ACE-D127-5DC872060CD5}"/>
                </a:ext>
              </a:extLst>
            </p:cNvPr>
            <p:cNvSpPr/>
            <p:nvPr/>
          </p:nvSpPr>
          <p:spPr>
            <a:xfrm>
              <a:off x="473583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8" name="Oval 57">
              <a:extLst>
                <a:ext uri="{FF2B5EF4-FFF2-40B4-BE49-F238E27FC236}">
                  <a16:creationId xmlns:a16="http://schemas.microsoft.com/office/drawing/2014/main" id="{05132A2D-9AB1-CEF0-9C68-52DCC47C4D05}"/>
                </a:ext>
              </a:extLst>
            </p:cNvPr>
            <p:cNvSpPr/>
            <p:nvPr/>
          </p:nvSpPr>
          <p:spPr>
            <a:xfrm>
              <a:off x="518922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59" name="Oval 58">
              <a:extLst>
                <a:ext uri="{FF2B5EF4-FFF2-40B4-BE49-F238E27FC236}">
                  <a16:creationId xmlns:a16="http://schemas.microsoft.com/office/drawing/2014/main" id="{CDB18105-CDC5-DDE9-E318-C43471D66494}"/>
                </a:ext>
              </a:extLst>
            </p:cNvPr>
            <p:cNvSpPr/>
            <p:nvPr/>
          </p:nvSpPr>
          <p:spPr>
            <a:xfrm>
              <a:off x="518922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60" name="Oval 59">
              <a:extLst>
                <a:ext uri="{FF2B5EF4-FFF2-40B4-BE49-F238E27FC236}">
                  <a16:creationId xmlns:a16="http://schemas.microsoft.com/office/drawing/2014/main" id="{4A1252F1-7B25-2CA7-AD05-10611449920A}"/>
                </a:ext>
              </a:extLst>
            </p:cNvPr>
            <p:cNvSpPr/>
            <p:nvPr/>
          </p:nvSpPr>
          <p:spPr>
            <a:xfrm>
              <a:off x="518922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61" name="Oval 60">
              <a:extLst>
                <a:ext uri="{FF2B5EF4-FFF2-40B4-BE49-F238E27FC236}">
                  <a16:creationId xmlns:a16="http://schemas.microsoft.com/office/drawing/2014/main" id="{03B745DF-008D-7FB6-20C6-541E6BF2D5F6}"/>
                </a:ext>
              </a:extLst>
            </p:cNvPr>
            <p:cNvSpPr/>
            <p:nvPr/>
          </p:nvSpPr>
          <p:spPr>
            <a:xfrm>
              <a:off x="517977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62" name="Oval 61">
              <a:extLst>
                <a:ext uri="{FF2B5EF4-FFF2-40B4-BE49-F238E27FC236}">
                  <a16:creationId xmlns:a16="http://schemas.microsoft.com/office/drawing/2014/main" id="{8FB59BBA-D862-3A1B-5C8C-5DCAF2723F3E}"/>
                </a:ext>
              </a:extLst>
            </p:cNvPr>
            <p:cNvSpPr/>
            <p:nvPr/>
          </p:nvSpPr>
          <p:spPr>
            <a:xfrm>
              <a:off x="518922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63" name="Oval 62">
              <a:extLst>
                <a:ext uri="{FF2B5EF4-FFF2-40B4-BE49-F238E27FC236}">
                  <a16:creationId xmlns:a16="http://schemas.microsoft.com/office/drawing/2014/main" id="{47781F65-8562-FD27-F23A-90DC71AF669E}"/>
                </a:ext>
              </a:extLst>
            </p:cNvPr>
            <p:cNvSpPr/>
            <p:nvPr/>
          </p:nvSpPr>
          <p:spPr>
            <a:xfrm>
              <a:off x="5642610"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0" name="Oval 1599">
              <a:extLst>
                <a:ext uri="{FF2B5EF4-FFF2-40B4-BE49-F238E27FC236}">
                  <a16:creationId xmlns:a16="http://schemas.microsoft.com/office/drawing/2014/main" id="{1CA542DB-7AFA-FB06-762E-040E5FAAAFFC}"/>
                </a:ext>
              </a:extLst>
            </p:cNvPr>
            <p:cNvSpPr/>
            <p:nvPr/>
          </p:nvSpPr>
          <p:spPr>
            <a:xfrm>
              <a:off x="5642610"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1" name="Oval 1600">
              <a:extLst>
                <a:ext uri="{FF2B5EF4-FFF2-40B4-BE49-F238E27FC236}">
                  <a16:creationId xmlns:a16="http://schemas.microsoft.com/office/drawing/2014/main" id="{7C08B1DB-C142-D807-3BFE-50EBD76F5F98}"/>
                </a:ext>
              </a:extLst>
            </p:cNvPr>
            <p:cNvSpPr/>
            <p:nvPr/>
          </p:nvSpPr>
          <p:spPr>
            <a:xfrm>
              <a:off x="5642610"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2" name="Oval 1601">
              <a:extLst>
                <a:ext uri="{FF2B5EF4-FFF2-40B4-BE49-F238E27FC236}">
                  <a16:creationId xmlns:a16="http://schemas.microsoft.com/office/drawing/2014/main" id="{83B1C9F0-A2A0-BA4A-7CF3-B3A3BB6D873A}"/>
                </a:ext>
              </a:extLst>
            </p:cNvPr>
            <p:cNvSpPr/>
            <p:nvPr/>
          </p:nvSpPr>
          <p:spPr>
            <a:xfrm>
              <a:off x="563316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3" name="Oval 1602">
              <a:extLst>
                <a:ext uri="{FF2B5EF4-FFF2-40B4-BE49-F238E27FC236}">
                  <a16:creationId xmlns:a16="http://schemas.microsoft.com/office/drawing/2014/main" id="{9047C16C-5B07-49EA-1758-A5A1A6F9B219}"/>
                </a:ext>
              </a:extLst>
            </p:cNvPr>
            <p:cNvSpPr/>
            <p:nvPr/>
          </p:nvSpPr>
          <p:spPr>
            <a:xfrm>
              <a:off x="5642610"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5" name="Oval 1604">
              <a:extLst>
                <a:ext uri="{FF2B5EF4-FFF2-40B4-BE49-F238E27FC236}">
                  <a16:creationId xmlns:a16="http://schemas.microsoft.com/office/drawing/2014/main" id="{98048EC0-0AFC-AA42-8571-F6D2AA5CCA33}"/>
                </a:ext>
              </a:extLst>
            </p:cNvPr>
            <p:cNvSpPr/>
            <p:nvPr/>
          </p:nvSpPr>
          <p:spPr>
            <a:xfrm>
              <a:off x="153344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6" name="Oval 1605">
              <a:extLst>
                <a:ext uri="{FF2B5EF4-FFF2-40B4-BE49-F238E27FC236}">
                  <a16:creationId xmlns:a16="http://schemas.microsoft.com/office/drawing/2014/main" id="{19F954A4-2235-F761-123C-9D7A71D683E2}"/>
                </a:ext>
              </a:extLst>
            </p:cNvPr>
            <p:cNvSpPr/>
            <p:nvPr/>
          </p:nvSpPr>
          <p:spPr>
            <a:xfrm>
              <a:off x="153344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7" name="Oval 1606">
              <a:extLst>
                <a:ext uri="{FF2B5EF4-FFF2-40B4-BE49-F238E27FC236}">
                  <a16:creationId xmlns:a16="http://schemas.microsoft.com/office/drawing/2014/main" id="{4F2834A1-D48F-FFE8-428E-62D17742D0BC}"/>
                </a:ext>
              </a:extLst>
            </p:cNvPr>
            <p:cNvSpPr/>
            <p:nvPr/>
          </p:nvSpPr>
          <p:spPr>
            <a:xfrm>
              <a:off x="153344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8" name="Oval 1607">
              <a:extLst>
                <a:ext uri="{FF2B5EF4-FFF2-40B4-BE49-F238E27FC236}">
                  <a16:creationId xmlns:a16="http://schemas.microsoft.com/office/drawing/2014/main" id="{930F4E8C-0FE5-BD2F-B79A-C158E634A1DC}"/>
                </a:ext>
              </a:extLst>
            </p:cNvPr>
            <p:cNvSpPr/>
            <p:nvPr/>
          </p:nvSpPr>
          <p:spPr>
            <a:xfrm>
              <a:off x="1524000"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09" name="Oval 1608">
              <a:extLst>
                <a:ext uri="{FF2B5EF4-FFF2-40B4-BE49-F238E27FC236}">
                  <a16:creationId xmlns:a16="http://schemas.microsoft.com/office/drawing/2014/main" id="{5946D341-95A0-C044-05D3-F4E2D130C0B2}"/>
                </a:ext>
              </a:extLst>
            </p:cNvPr>
            <p:cNvSpPr/>
            <p:nvPr/>
          </p:nvSpPr>
          <p:spPr>
            <a:xfrm>
              <a:off x="1533447"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0" name="Oval 1609">
              <a:extLst>
                <a:ext uri="{FF2B5EF4-FFF2-40B4-BE49-F238E27FC236}">
                  <a16:creationId xmlns:a16="http://schemas.microsoft.com/office/drawing/2014/main" id="{22926E47-203A-F632-EAAE-2F3825A0A004}"/>
                </a:ext>
              </a:extLst>
            </p:cNvPr>
            <p:cNvSpPr/>
            <p:nvPr/>
          </p:nvSpPr>
          <p:spPr>
            <a:xfrm>
              <a:off x="198683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1" name="Oval 1610">
              <a:extLst>
                <a:ext uri="{FF2B5EF4-FFF2-40B4-BE49-F238E27FC236}">
                  <a16:creationId xmlns:a16="http://schemas.microsoft.com/office/drawing/2014/main" id="{9DEDFD6C-CAB1-D1EF-9E5E-03A159A72BDA}"/>
                </a:ext>
              </a:extLst>
            </p:cNvPr>
            <p:cNvSpPr/>
            <p:nvPr/>
          </p:nvSpPr>
          <p:spPr>
            <a:xfrm>
              <a:off x="198683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2" name="Oval 1611">
              <a:extLst>
                <a:ext uri="{FF2B5EF4-FFF2-40B4-BE49-F238E27FC236}">
                  <a16:creationId xmlns:a16="http://schemas.microsoft.com/office/drawing/2014/main" id="{4F20D5B3-ADBD-A6CC-1D26-0FBA4F2554AF}"/>
                </a:ext>
              </a:extLst>
            </p:cNvPr>
            <p:cNvSpPr/>
            <p:nvPr/>
          </p:nvSpPr>
          <p:spPr>
            <a:xfrm>
              <a:off x="198683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3" name="Oval 1612">
              <a:extLst>
                <a:ext uri="{FF2B5EF4-FFF2-40B4-BE49-F238E27FC236}">
                  <a16:creationId xmlns:a16="http://schemas.microsoft.com/office/drawing/2014/main" id="{4B8CF8A0-0ABB-8A3A-6918-EBB30654E6EC}"/>
                </a:ext>
              </a:extLst>
            </p:cNvPr>
            <p:cNvSpPr/>
            <p:nvPr/>
          </p:nvSpPr>
          <p:spPr>
            <a:xfrm>
              <a:off x="1977391"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4" name="Oval 1613">
              <a:extLst>
                <a:ext uri="{FF2B5EF4-FFF2-40B4-BE49-F238E27FC236}">
                  <a16:creationId xmlns:a16="http://schemas.microsoft.com/office/drawing/2014/main" id="{512EB4F2-D0C5-628E-C383-F87AB90F5A51}"/>
                </a:ext>
              </a:extLst>
            </p:cNvPr>
            <p:cNvSpPr/>
            <p:nvPr/>
          </p:nvSpPr>
          <p:spPr>
            <a:xfrm>
              <a:off x="198683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5" name="Oval 1614">
              <a:extLst>
                <a:ext uri="{FF2B5EF4-FFF2-40B4-BE49-F238E27FC236}">
                  <a16:creationId xmlns:a16="http://schemas.microsoft.com/office/drawing/2014/main" id="{AFF479FE-015A-3B18-194B-08BDEEC85525}"/>
                </a:ext>
              </a:extLst>
            </p:cNvPr>
            <p:cNvSpPr/>
            <p:nvPr/>
          </p:nvSpPr>
          <p:spPr>
            <a:xfrm>
              <a:off x="244967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6" name="Oval 1615">
              <a:extLst>
                <a:ext uri="{FF2B5EF4-FFF2-40B4-BE49-F238E27FC236}">
                  <a16:creationId xmlns:a16="http://schemas.microsoft.com/office/drawing/2014/main" id="{3B0ADFBA-E99A-4D10-555D-130E29CE1165}"/>
                </a:ext>
              </a:extLst>
            </p:cNvPr>
            <p:cNvSpPr/>
            <p:nvPr/>
          </p:nvSpPr>
          <p:spPr>
            <a:xfrm>
              <a:off x="244967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7" name="Oval 1616">
              <a:extLst>
                <a:ext uri="{FF2B5EF4-FFF2-40B4-BE49-F238E27FC236}">
                  <a16:creationId xmlns:a16="http://schemas.microsoft.com/office/drawing/2014/main" id="{7A766FA3-EC04-F721-72CF-F36616F4931A}"/>
                </a:ext>
              </a:extLst>
            </p:cNvPr>
            <p:cNvSpPr/>
            <p:nvPr/>
          </p:nvSpPr>
          <p:spPr>
            <a:xfrm>
              <a:off x="244967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8" name="Oval 1617">
              <a:extLst>
                <a:ext uri="{FF2B5EF4-FFF2-40B4-BE49-F238E27FC236}">
                  <a16:creationId xmlns:a16="http://schemas.microsoft.com/office/drawing/2014/main" id="{57548D3C-6E30-AEA3-05ED-A137BFD23968}"/>
                </a:ext>
              </a:extLst>
            </p:cNvPr>
            <p:cNvSpPr/>
            <p:nvPr/>
          </p:nvSpPr>
          <p:spPr>
            <a:xfrm>
              <a:off x="2440226"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19" name="Oval 1618">
              <a:extLst>
                <a:ext uri="{FF2B5EF4-FFF2-40B4-BE49-F238E27FC236}">
                  <a16:creationId xmlns:a16="http://schemas.microsoft.com/office/drawing/2014/main" id="{121A020D-888A-AD64-EB42-946D52DCE42B}"/>
                </a:ext>
              </a:extLst>
            </p:cNvPr>
            <p:cNvSpPr/>
            <p:nvPr/>
          </p:nvSpPr>
          <p:spPr>
            <a:xfrm>
              <a:off x="244967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0" name="Oval 1619">
              <a:extLst>
                <a:ext uri="{FF2B5EF4-FFF2-40B4-BE49-F238E27FC236}">
                  <a16:creationId xmlns:a16="http://schemas.microsoft.com/office/drawing/2014/main" id="{22710663-01A2-7646-9058-809EAEF74E73}"/>
                </a:ext>
              </a:extLst>
            </p:cNvPr>
            <p:cNvSpPr/>
            <p:nvPr/>
          </p:nvSpPr>
          <p:spPr>
            <a:xfrm>
              <a:off x="290306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1" name="Oval 1620">
              <a:extLst>
                <a:ext uri="{FF2B5EF4-FFF2-40B4-BE49-F238E27FC236}">
                  <a16:creationId xmlns:a16="http://schemas.microsoft.com/office/drawing/2014/main" id="{68A7C633-9848-1014-5289-DF06E1A1674C}"/>
                </a:ext>
              </a:extLst>
            </p:cNvPr>
            <p:cNvSpPr/>
            <p:nvPr/>
          </p:nvSpPr>
          <p:spPr>
            <a:xfrm>
              <a:off x="290306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2" name="Oval 1621">
              <a:extLst>
                <a:ext uri="{FF2B5EF4-FFF2-40B4-BE49-F238E27FC236}">
                  <a16:creationId xmlns:a16="http://schemas.microsoft.com/office/drawing/2014/main" id="{AF07EE46-49AE-8DD4-275C-4CA147E845CC}"/>
                </a:ext>
              </a:extLst>
            </p:cNvPr>
            <p:cNvSpPr/>
            <p:nvPr/>
          </p:nvSpPr>
          <p:spPr>
            <a:xfrm>
              <a:off x="290306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3" name="Oval 1622">
              <a:extLst>
                <a:ext uri="{FF2B5EF4-FFF2-40B4-BE49-F238E27FC236}">
                  <a16:creationId xmlns:a16="http://schemas.microsoft.com/office/drawing/2014/main" id="{6C4A4E53-0D2E-2E06-A3E1-DDBAA8C4C5E6}"/>
                </a:ext>
              </a:extLst>
            </p:cNvPr>
            <p:cNvSpPr/>
            <p:nvPr/>
          </p:nvSpPr>
          <p:spPr>
            <a:xfrm>
              <a:off x="289361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4" name="Oval 1623">
              <a:extLst>
                <a:ext uri="{FF2B5EF4-FFF2-40B4-BE49-F238E27FC236}">
                  <a16:creationId xmlns:a16="http://schemas.microsoft.com/office/drawing/2014/main" id="{1D7F7FF0-4DCB-3818-1DB5-5098C5F18851}"/>
                </a:ext>
              </a:extLst>
            </p:cNvPr>
            <p:cNvSpPr/>
            <p:nvPr/>
          </p:nvSpPr>
          <p:spPr>
            <a:xfrm>
              <a:off x="290306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5" name="Oval 1624">
              <a:extLst>
                <a:ext uri="{FF2B5EF4-FFF2-40B4-BE49-F238E27FC236}">
                  <a16:creationId xmlns:a16="http://schemas.microsoft.com/office/drawing/2014/main" id="{9460D716-B79B-24B0-9049-582709723B3B}"/>
                </a:ext>
              </a:extLst>
            </p:cNvPr>
            <p:cNvSpPr/>
            <p:nvPr/>
          </p:nvSpPr>
          <p:spPr>
            <a:xfrm>
              <a:off x="335645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6" name="Oval 1625">
              <a:extLst>
                <a:ext uri="{FF2B5EF4-FFF2-40B4-BE49-F238E27FC236}">
                  <a16:creationId xmlns:a16="http://schemas.microsoft.com/office/drawing/2014/main" id="{8473CC11-58A4-9217-C222-D915B320093B}"/>
                </a:ext>
              </a:extLst>
            </p:cNvPr>
            <p:cNvSpPr/>
            <p:nvPr/>
          </p:nvSpPr>
          <p:spPr>
            <a:xfrm>
              <a:off x="335645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7" name="Oval 1626">
              <a:extLst>
                <a:ext uri="{FF2B5EF4-FFF2-40B4-BE49-F238E27FC236}">
                  <a16:creationId xmlns:a16="http://schemas.microsoft.com/office/drawing/2014/main" id="{1493DA16-BA93-B9D1-D767-D8F1F238C593}"/>
                </a:ext>
              </a:extLst>
            </p:cNvPr>
            <p:cNvSpPr/>
            <p:nvPr/>
          </p:nvSpPr>
          <p:spPr>
            <a:xfrm>
              <a:off x="335645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8" name="Oval 1627">
              <a:extLst>
                <a:ext uri="{FF2B5EF4-FFF2-40B4-BE49-F238E27FC236}">
                  <a16:creationId xmlns:a16="http://schemas.microsoft.com/office/drawing/2014/main" id="{9EBDF89A-F345-DCC8-6757-5DCCC1474EB0}"/>
                </a:ext>
              </a:extLst>
            </p:cNvPr>
            <p:cNvSpPr/>
            <p:nvPr/>
          </p:nvSpPr>
          <p:spPr>
            <a:xfrm>
              <a:off x="334700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29" name="Oval 1628">
              <a:extLst>
                <a:ext uri="{FF2B5EF4-FFF2-40B4-BE49-F238E27FC236}">
                  <a16:creationId xmlns:a16="http://schemas.microsoft.com/office/drawing/2014/main" id="{771F9D4F-630C-BE78-9755-86A1011CFCDA}"/>
                </a:ext>
              </a:extLst>
            </p:cNvPr>
            <p:cNvSpPr/>
            <p:nvPr/>
          </p:nvSpPr>
          <p:spPr>
            <a:xfrm>
              <a:off x="335645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0" name="Oval 1629">
              <a:extLst>
                <a:ext uri="{FF2B5EF4-FFF2-40B4-BE49-F238E27FC236}">
                  <a16:creationId xmlns:a16="http://schemas.microsoft.com/office/drawing/2014/main" id="{31399513-9ACE-4AA3-CFB9-E59E48A0E3CF}"/>
                </a:ext>
              </a:extLst>
            </p:cNvPr>
            <p:cNvSpPr/>
            <p:nvPr/>
          </p:nvSpPr>
          <p:spPr>
            <a:xfrm>
              <a:off x="381960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2" name="Oval 1631">
              <a:extLst>
                <a:ext uri="{FF2B5EF4-FFF2-40B4-BE49-F238E27FC236}">
                  <a16:creationId xmlns:a16="http://schemas.microsoft.com/office/drawing/2014/main" id="{D662A0F8-A3B5-F193-BEB8-5F8AEDD09088}"/>
                </a:ext>
              </a:extLst>
            </p:cNvPr>
            <p:cNvSpPr/>
            <p:nvPr/>
          </p:nvSpPr>
          <p:spPr>
            <a:xfrm>
              <a:off x="381960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4" name="Oval 1633">
              <a:extLst>
                <a:ext uri="{FF2B5EF4-FFF2-40B4-BE49-F238E27FC236}">
                  <a16:creationId xmlns:a16="http://schemas.microsoft.com/office/drawing/2014/main" id="{1DA02E9A-F4E0-0D41-B01E-3101595F2892}"/>
                </a:ext>
              </a:extLst>
            </p:cNvPr>
            <p:cNvSpPr/>
            <p:nvPr/>
          </p:nvSpPr>
          <p:spPr>
            <a:xfrm>
              <a:off x="381960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5" name="Oval 1634">
              <a:extLst>
                <a:ext uri="{FF2B5EF4-FFF2-40B4-BE49-F238E27FC236}">
                  <a16:creationId xmlns:a16="http://schemas.microsoft.com/office/drawing/2014/main" id="{99E906CA-4EEC-D0CB-D090-69016A17372C}"/>
                </a:ext>
              </a:extLst>
            </p:cNvPr>
            <p:cNvSpPr/>
            <p:nvPr/>
          </p:nvSpPr>
          <p:spPr>
            <a:xfrm>
              <a:off x="3810161"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6" name="Oval 1635">
              <a:extLst>
                <a:ext uri="{FF2B5EF4-FFF2-40B4-BE49-F238E27FC236}">
                  <a16:creationId xmlns:a16="http://schemas.microsoft.com/office/drawing/2014/main" id="{7074329F-326B-E167-D5AF-9D340F21E022}"/>
                </a:ext>
              </a:extLst>
            </p:cNvPr>
            <p:cNvSpPr/>
            <p:nvPr/>
          </p:nvSpPr>
          <p:spPr>
            <a:xfrm>
              <a:off x="381960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7" name="Oval 1636">
              <a:extLst>
                <a:ext uri="{FF2B5EF4-FFF2-40B4-BE49-F238E27FC236}">
                  <a16:creationId xmlns:a16="http://schemas.microsoft.com/office/drawing/2014/main" id="{66DD5BA9-DBBD-4256-613D-210F8E129A4A}"/>
                </a:ext>
              </a:extLst>
            </p:cNvPr>
            <p:cNvSpPr/>
            <p:nvPr/>
          </p:nvSpPr>
          <p:spPr>
            <a:xfrm>
              <a:off x="427299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8" name="Oval 1637">
              <a:extLst>
                <a:ext uri="{FF2B5EF4-FFF2-40B4-BE49-F238E27FC236}">
                  <a16:creationId xmlns:a16="http://schemas.microsoft.com/office/drawing/2014/main" id="{426B56E2-1301-2595-92CF-2C08C7D23BAB}"/>
                </a:ext>
              </a:extLst>
            </p:cNvPr>
            <p:cNvSpPr/>
            <p:nvPr/>
          </p:nvSpPr>
          <p:spPr>
            <a:xfrm>
              <a:off x="427299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39" name="Oval 1638">
              <a:extLst>
                <a:ext uri="{FF2B5EF4-FFF2-40B4-BE49-F238E27FC236}">
                  <a16:creationId xmlns:a16="http://schemas.microsoft.com/office/drawing/2014/main" id="{D17EAE90-ABC7-158D-1E3A-F723E4BA567B}"/>
                </a:ext>
              </a:extLst>
            </p:cNvPr>
            <p:cNvSpPr/>
            <p:nvPr/>
          </p:nvSpPr>
          <p:spPr>
            <a:xfrm>
              <a:off x="427299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0" name="Oval 1639">
              <a:extLst>
                <a:ext uri="{FF2B5EF4-FFF2-40B4-BE49-F238E27FC236}">
                  <a16:creationId xmlns:a16="http://schemas.microsoft.com/office/drawing/2014/main" id="{E47985D0-9F20-1DCB-0B92-38FC9A55B1EC}"/>
                </a:ext>
              </a:extLst>
            </p:cNvPr>
            <p:cNvSpPr/>
            <p:nvPr/>
          </p:nvSpPr>
          <p:spPr>
            <a:xfrm>
              <a:off x="4263550"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1" name="Oval 1640">
              <a:extLst>
                <a:ext uri="{FF2B5EF4-FFF2-40B4-BE49-F238E27FC236}">
                  <a16:creationId xmlns:a16="http://schemas.microsoft.com/office/drawing/2014/main" id="{55B2FEC9-18CC-508F-8B86-E6D5FE871F31}"/>
                </a:ext>
              </a:extLst>
            </p:cNvPr>
            <p:cNvSpPr/>
            <p:nvPr/>
          </p:nvSpPr>
          <p:spPr>
            <a:xfrm>
              <a:off x="427299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2" name="Oval 1641">
              <a:extLst>
                <a:ext uri="{FF2B5EF4-FFF2-40B4-BE49-F238E27FC236}">
                  <a16:creationId xmlns:a16="http://schemas.microsoft.com/office/drawing/2014/main" id="{EA205E3B-BD0C-08C4-B96E-26D52E4D1316}"/>
                </a:ext>
              </a:extLst>
            </p:cNvPr>
            <p:cNvSpPr/>
            <p:nvPr/>
          </p:nvSpPr>
          <p:spPr>
            <a:xfrm>
              <a:off x="473583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3" name="Oval 1642">
              <a:extLst>
                <a:ext uri="{FF2B5EF4-FFF2-40B4-BE49-F238E27FC236}">
                  <a16:creationId xmlns:a16="http://schemas.microsoft.com/office/drawing/2014/main" id="{953DB0AA-BEEF-72A0-9724-B8CE6617738F}"/>
                </a:ext>
              </a:extLst>
            </p:cNvPr>
            <p:cNvSpPr/>
            <p:nvPr/>
          </p:nvSpPr>
          <p:spPr>
            <a:xfrm>
              <a:off x="473583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4" name="Oval 1643">
              <a:extLst>
                <a:ext uri="{FF2B5EF4-FFF2-40B4-BE49-F238E27FC236}">
                  <a16:creationId xmlns:a16="http://schemas.microsoft.com/office/drawing/2014/main" id="{47586281-59FB-6F2C-537D-DCB12779107D}"/>
                </a:ext>
              </a:extLst>
            </p:cNvPr>
            <p:cNvSpPr/>
            <p:nvPr/>
          </p:nvSpPr>
          <p:spPr>
            <a:xfrm>
              <a:off x="473583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5" name="Oval 1644">
              <a:extLst>
                <a:ext uri="{FF2B5EF4-FFF2-40B4-BE49-F238E27FC236}">
                  <a16:creationId xmlns:a16="http://schemas.microsoft.com/office/drawing/2014/main" id="{67A53BC1-FC7C-0754-8049-5057E7F58F56}"/>
                </a:ext>
              </a:extLst>
            </p:cNvPr>
            <p:cNvSpPr/>
            <p:nvPr/>
          </p:nvSpPr>
          <p:spPr>
            <a:xfrm>
              <a:off x="4726386"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6" name="Oval 1645">
              <a:extLst>
                <a:ext uri="{FF2B5EF4-FFF2-40B4-BE49-F238E27FC236}">
                  <a16:creationId xmlns:a16="http://schemas.microsoft.com/office/drawing/2014/main" id="{19BAE6B9-E970-6016-6C8F-6495106DE48F}"/>
                </a:ext>
              </a:extLst>
            </p:cNvPr>
            <p:cNvSpPr/>
            <p:nvPr/>
          </p:nvSpPr>
          <p:spPr>
            <a:xfrm>
              <a:off x="473583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7" name="Oval 1646">
              <a:extLst>
                <a:ext uri="{FF2B5EF4-FFF2-40B4-BE49-F238E27FC236}">
                  <a16:creationId xmlns:a16="http://schemas.microsoft.com/office/drawing/2014/main" id="{4D85DCE4-9525-6A92-7C3D-5AC5DBDEB0E8}"/>
                </a:ext>
              </a:extLst>
            </p:cNvPr>
            <p:cNvSpPr/>
            <p:nvPr/>
          </p:nvSpPr>
          <p:spPr>
            <a:xfrm>
              <a:off x="518922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8" name="Oval 1647">
              <a:extLst>
                <a:ext uri="{FF2B5EF4-FFF2-40B4-BE49-F238E27FC236}">
                  <a16:creationId xmlns:a16="http://schemas.microsoft.com/office/drawing/2014/main" id="{39D721A8-6030-A998-DA47-DFAEFF665278}"/>
                </a:ext>
              </a:extLst>
            </p:cNvPr>
            <p:cNvSpPr/>
            <p:nvPr/>
          </p:nvSpPr>
          <p:spPr>
            <a:xfrm>
              <a:off x="518922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49" name="Oval 1648">
              <a:extLst>
                <a:ext uri="{FF2B5EF4-FFF2-40B4-BE49-F238E27FC236}">
                  <a16:creationId xmlns:a16="http://schemas.microsoft.com/office/drawing/2014/main" id="{831318E0-B51D-F1AE-C571-E4AC2962F1F3}"/>
                </a:ext>
              </a:extLst>
            </p:cNvPr>
            <p:cNvSpPr/>
            <p:nvPr/>
          </p:nvSpPr>
          <p:spPr>
            <a:xfrm>
              <a:off x="518922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0" name="Oval 1649">
              <a:extLst>
                <a:ext uri="{FF2B5EF4-FFF2-40B4-BE49-F238E27FC236}">
                  <a16:creationId xmlns:a16="http://schemas.microsoft.com/office/drawing/2014/main" id="{3C9FD64B-8676-15E4-5F59-9314598CF45D}"/>
                </a:ext>
              </a:extLst>
            </p:cNvPr>
            <p:cNvSpPr/>
            <p:nvPr/>
          </p:nvSpPr>
          <p:spPr>
            <a:xfrm>
              <a:off x="517977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1" name="Oval 1650">
              <a:extLst>
                <a:ext uri="{FF2B5EF4-FFF2-40B4-BE49-F238E27FC236}">
                  <a16:creationId xmlns:a16="http://schemas.microsoft.com/office/drawing/2014/main" id="{EF62CF0B-81CC-7BD3-CF12-B43C0F5769FD}"/>
                </a:ext>
              </a:extLst>
            </p:cNvPr>
            <p:cNvSpPr/>
            <p:nvPr/>
          </p:nvSpPr>
          <p:spPr>
            <a:xfrm>
              <a:off x="518922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2" name="Oval 1651">
              <a:extLst>
                <a:ext uri="{FF2B5EF4-FFF2-40B4-BE49-F238E27FC236}">
                  <a16:creationId xmlns:a16="http://schemas.microsoft.com/office/drawing/2014/main" id="{AC1A1035-DF3F-7972-DDCD-E32E578AD785}"/>
                </a:ext>
              </a:extLst>
            </p:cNvPr>
            <p:cNvSpPr/>
            <p:nvPr/>
          </p:nvSpPr>
          <p:spPr>
            <a:xfrm>
              <a:off x="5642610"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3" name="Oval 1652">
              <a:extLst>
                <a:ext uri="{FF2B5EF4-FFF2-40B4-BE49-F238E27FC236}">
                  <a16:creationId xmlns:a16="http://schemas.microsoft.com/office/drawing/2014/main" id="{3EEEECE6-51AC-F406-F463-7CBAAF66C1C1}"/>
                </a:ext>
              </a:extLst>
            </p:cNvPr>
            <p:cNvSpPr/>
            <p:nvPr/>
          </p:nvSpPr>
          <p:spPr>
            <a:xfrm>
              <a:off x="5642610"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4" name="Oval 1653">
              <a:extLst>
                <a:ext uri="{FF2B5EF4-FFF2-40B4-BE49-F238E27FC236}">
                  <a16:creationId xmlns:a16="http://schemas.microsoft.com/office/drawing/2014/main" id="{341D10E7-0661-106A-D85F-FEFB13ABACB9}"/>
                </a:ext>
              </a:extLst>
            </p:cNvPr>
            <p:cNvSpPr/>
            <p:nvPr/>
          </p:nvSpPr>
          <p:spPr>
            <a:xfrm>
              <a:off x="5642610"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5" name="Oval 1654">
              <a:extLst>
                <a:ext uri="{FF2B5EF4-FFF2-40B4-BE49-F238E27FC236}">
                  <a16:creationId xmlns:a16="http://schemas.microsoft.com/office/drawing/2014/main" id="{261768E7-C573-F09A-5A0B-58124F68506D}"/>
                </a:ext>
              </a:extLst>
            </p:cNvPr>
            <p:cNvSpPr/>
            <p:nvPr/>
          </p:nvSpPr>
          <p:spPr>
            <a:xfrm>
              <a:off x="563316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656" name="Oval 1655">
              <a:extLst>
                <a:ext uri="{FF2B5EF4-FFF2-40B4-BE49-F238E27FC236}">
                  <a16:creationId xmlns:a16="http://schemas.microsoft.com/office/drawing/2014/main" id="{7D836BE8-A9AD-965F-A440-4E55E7446EC0}"/>
                </a:ext>
              </a:extLst>
            </p:cNvPr>
            <p:cNvSpPr/>
            <p:nvPr/>
          </p:nvSpPr>
          <p:spPr>
            <a:xfrm>
              <a:off x="5642610"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mc:AlternateContent xmlns:mc="http://schemas.openxmlformats.org/markup-compatibility/2006" xmlns:a14="http://schemas.microsoft.com/office/drawing/2010/main">
        <mc:Choice Requires="a14">
          <p:sp>
            <p:nvSpPr>
              <p:cNvPr id="1759" name="Content Placeholder 2">
                <a:extLst>
                  <a:ext uri="{FF2B5EF4-FFF2-40B4-BE49-F238E27FC236}">
                    <a16:creationId xmlns:a16="http://schemas.microsoft.com/office/drawing/2014/main" id="{E8F1D3BE-ACB7-7255-0018-6B531A337CF1}"/>
                  </a:ext>
                </a:extLst>
              </p:cNvPr>
              <p:cNvSpPr txBox="1">
                <a:spLocks/>
              </p:cNvSpPr>
              <p:nvPr/>
            </p:nvSpPr>
            <p:spPr>
              <a:xfrm>
                <a:off x="9250907" y="404164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𝑁</m:t>
                      </m:r>
                      <m:r>
                        <a:rPr lang="en-US" sz="4000" i="1" dirty="0" smtClean="0">
                          <a:latin typeface="Cambria Math" panose="02040503050406030204" pitchFamily="18" charset="0"/>
                        </a:rPr>
                        <m:t>=100</m:t>
                      </m:r>
                    </m:oMath>
                  </m:oMathPara>
                </a14:m>
                <a:endParaRPr lang="en-US" sz="4000">
                  <a:latin typeface="Avenir Light" panose="020B0402020203020204" pitchFamily="34" charset="77"/>
                </a:endParaRPr>
              </a:p>
            </p:txBody>
          </p:sp>
        </mc:Choice>
        <mc:Fallback xmlns="">
          <p:sp>
            <p:nvSpPr>
              <p:cNvPr id="1759" name="Content Placeholder 2">
                <a:extLst>
                  <a:ext uri="{FF2B5EF4-FFF2-40B4-BE49-F238E27FC236}">
                    <a16:creationId xmlns:a16="http://schemas.microsoft.com/office/drawing/2014/main" id="{E8F1D3BE-ACB7-7255-0018-6B531A337CF1}"/>
                  </a:ext>
                </a:extLst>
              </p:cNvPr>
              <p:cNvSpPr txBox="1">
                <a:spLocks noRot="1" noChangeAspect="1" noMove="1" noResize="1" noEditPoints="1" noAdjustHandles="1" noChangeArrowheads="1" noChangeShapeType="1" noTextEdit="1"/>
              </p:cNvSpPr>
              <p:nvPr/>
            </p:nvSpPr>
            <p:spPr>
              <a:xfrm>
                <a:off x="9250907" y="4041648"/>
                <a:ext cx="2102893" cy="533400"/>
              </a:xfrm>
              <a:prstGeom prst="rect">
                <a:avLst/>
              </a:prstGeom>
              <a:blipFill>
                <a:blip r:embed="rId5"/>
                <a:stretch>
                  <a:fillRect l="-3593" r="-2994"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0" name="Content Placeholder 2">
                <a:extLst>
                  <a:ext uri="{FF2B5EF4-FFF2-40B4-BE49-F238E27FC236}">
                    <a16:creationId xmlns:a16="http://schemas.microsoft.com/office/drawing/2014/main" id="{365B1F8D-A1EC-7079-C948-D2322EFF5ACB}"/>
                  </a:ext>
                </a:extLst>
              </p:cNvPr>
              <p:cNvSpPr txBox="1">
                <a:spLocks/>
              </p:cNvSpPr>
              <p:nvPr/>
            </p:nvSpPr>
            <p:spPr>
              <a:xfrm>
                <a:off x="9161454" y="457504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𝑓</m:t>
                      </m:r>
                      <m:r>
                        <a:rPr lang="en-US" sz="4000" i="1" dirty="0" smtClean="0">
                          <a:latin typeface="Cambria Math" panose="02040503050406030204" pitchFamily="18" charset="0"/>
                        </a:rPr>
                        <m:t>=33</m:t>
                      </m:r>
                    </m:oMath>
                  </m:oMathPara>
                </a14:m>
                <a:endParaRPr lang="en-US" sz="4000">
                  <a:latin typeface="Avenir Light" panose="020B0402020203020204" pitchFamily="34" charset="77"/>
                </a:endParaRPr>
              </a:p>
            </p:txBody>
          </p:sp>
        </mc:Choice>
        <mc:Fallback xmlns="">
          <p:sp>
            <p:nvSpPr>
              <p:cNvPr id="1760" name="Content Placeholder 2">
                <a:extLst>
                  <a:ext uri="{FF2B5EF4-FFF2-40B4-BE49-F238E27FC236}">
                    <a16:creationId xmlns:a16="http://schemas.microsoft.com/office/drawing/2014/main" id="{365B1F8D-A1EC-7079-C948-D2322EFF5ACB}"/>
                  </a:ext>
                </a:extLst>
              </p:cNvPr>
              <p:cNvSpPr txBox="1">
                <a:spLocks noRot="1" noChangeAspect="1" noMove="1" noResize="1" noEditPoints="1" noAdjustHandles="1" noChangeArrowheads="1" noChangeShapeType="1" noTextEdit="1"/>
              </p:cNvSpPr>
              <p:nvPr/>
            </p:nvSpPr>
            <p:spPr>
              <a:xfrm>
                <a:off x="9161454" y="4575048"/>
                <a:ext cx="2102893" cy="533400"/>
              </a:xfrm>
              <a:prstGeom prst="rect">
                <a:avLst/>
              </a:prstGeom>
              <a:blipFill>
                <a:blip r:embed="rId6"/>
                <a:stretch>
                  <a:fillRect t="-4651" b="-4883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1" name="Content Placeholder 2">
                <a:extLst>
                  <a:ext uri="{FF2B5EF4-FFF2-40B4-BE49-F238E27FC236}">
                    <a16:creationId xmlns:a16="http://schemas.microsoft.com/office/drawing/2014/main" id="{FD80E10C-48E7-7330-5A52-92251D12B5E5}"/>
                  </a:ext>
                </a:extLst>
              </p:cNvPr>
              <p:cNvSpPr txBox="1">
                <a:spLocks/>
              </p:cNvSpPr>
              <p:nvPr/>
            </p:nvSpPr>
            <p:spPr>
              <a:xfrm>
                <a:off x="9161454" y="5259192"/>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solidFill>
                            <a:schemeClr val="accent6">
                              <a:lumMod val="50000"/>
                            </a:schemeClr>
                          </a:solidFill>
                          <a:latin typeface="Cambria Math" panose="02040503050406030204" pitchFamily="18" charset="0"/>
                        </a:rPr>
                        <m:t>𝑄</m:t>
                      </m:r>
                      <m:r>
                        <a:rPr lang="en-US" sz="4000" i="1" dirty="0" smtClean="0">
                          <a:solidFill>
                            <a:schemeClr val="accent6">
                              <a:lumMod val="50000"/>
                            </a:schemeClr>
                          </a:solidFill>
                          <a:latin typeface="Cambria Math" panose="02040503050406030204" pitchFamily="18" charset="0"/>
                        </a:rPr>
                        <m:t>=</m:t>
                      </m:r>
                      <m:r>
                        <a:rPr lang="en-US" sz="4000" b="0" i="1" dirty="0" smtClean="0">
                          <a:solidFill>
                            <a:schemeClr val="accent6">
                              <a:lumMod val="50000"/>
                            </a:schemeClr>
                          </a:solidFill>
                          <a:latin typeface="Cambria Math" panose="02040503050406030204" pitchFamily="18" charset="0"/>
                        </a:rPr>
                        <m:t>34</m:t>
                      </m:r>
                    </m:oMath>
                  </m:oMathPara>
                </a14:m>
                <a:endParaRPr lang="en-US" sz="4000">
                  <a:solidFill>
                    <a:schemeClr val="accent6">
                      <a:lumMod val="50000"/>
                    </a:schemeClr>
                  </a:solidFill>
                  <a:latin typeface="Avenir Light" panose="020B0402020203020204" pitchFamily="34" charset="77"/>
                </a:endParaRPr>
              </a:p>
            </p:txBody>
          </p:sp>
        </mc:Choice>
        <mc:Fallback xmlns="">
          <p:sp>
            <p:nvSpPr>
              <p:cNvPr id="1761" name="Content Placeholder 2">
                <a:extLst>
                  <a:ext uri="{FF2B5EF4-FFF2-40B4-BE49-F238E27FC236}">
                    <a16:creationId xmlns:a16="http://schemas.microsoft.com/office/drawing/2014/main" id="{FD80E10C-48E7-7330-5A52-92251D12B5E5}"/>
                  </a:ext>
                </a:extLst>
              </p:cNvPr>
              <p:cNvSpPr txBox="1">
                <a:spLocks noRot="1" noChangeAspect="1" noMove="1" noResize="1" noEditPoints="1" noAdjustHandles="1" noChangeArrowheads="1" noChangeShapeType="1" noTextEdit="1"/>
              </p:cNvSpPr>
              <p:nvPr/>
            </p:nvSpPr>
            <p:spPr>
              <a:xfrm>
                <a:off x="9161454" y="5259192"/>
                <a:ext cx="2102893" cy="533400"/>
              </a:xfrm>
              <a:prstGeom prst="rect">
                <a:avLst/>
              </a:prstGeom>
              <a:blipFill>
                <a:blip r:embed="rId7"/>
                <a:stretch>
                  <a:fillRect t="-2326" b="-39535"/>
                </a:stretch>
              </a:blipFill>
            </p:spPr>
            <p:txBody>
              <a:bodyPr/>
              <a:lstStyle/>
              <a:p>
                <a:r>
                  <a:rPr lang="en-US">
                    <a:noFill/>
                  </a:rPr>
                  <a:t> </a:t>
                </a:r>
              </a:p>
            </p:txBody>
          </p:sp>
        </mc:Fallback>
      </mc:AlternateContent>
      <p:cxnSp>
        <p:nvCxnSpPr>
          <p:cNvPr id="1762" name="Straight Connector 1761">
            <a:extLst>
              <a:ext uri="{FF2B5EF4-FFF2-40B4-BE49-F238E27FC236}">
                <a16:creationId xmlns:a16="http://schemas.microsoft.com/office/drawing/2014/main" id="{00BFA394-4BEF-EF02-CEDB-462806D54C41}"/>
              </a:ext>
            </a:extLst>
          </p:cNvPr>
          <p:cNvCxnSpPr/>
          <p:nvPr/>
        </p:nvCxnSpPr>
        <p:spPr>
          <a:xfrm>
            <a:off x="8817407" y="5269132"/>
            <a:ext cx="2872409" cy="0"/>
          </a:xfrm>
          <a:prstGeom prst="line">
            <a:avLst/>
          </a:prstGeom>
          <a:ln w="38100">
            <a:solidFill>
              <a:schemeClr val="tx1">
                <a:lumMod val="65000"/>
                <a:lumOff val="35000"/>
              </a:schemeClr>
            </a:solidFill>
          </a:ln>
        </p:spPr>
        <p:style>
          <a:lnRef idx="2">
            <a:schemeClr val="dk1"/>
          </a:lnRef>
          <a:fillRef idx="0">
            <a:schemeClr val="dk1"/>
          </a:fillRef>
          <a:effectRef idx="1">
            <a:schemeClr val="dk1"/>
          </a:effectRef>
          <a:fontRef idx="minor">
            <a:schemeClr val="tx1"/>
          </a:fontRef>
        </p:style>
      </p:cxnSp>
      <p:grpSp>
        <p:nvGrpSpPr>
          <p:cNvPr id="1858" name="Group 1857">
            <a:extLst>
              <a:ext uri="{FF2B5EF4-FFF2-40B4-BE49-F238E27FC236}">
                <a16:creationId xmlns:a16="http://schemas.microsoft.com/office/drawing/2014/main" id="{65F7855D-91CA-042F-A0D3-F80CBA63BB36}"/>
              </a:ext>
            </a:extLst>
          </p:cNvPr>
          <p:cNvGrpSpPr/>
          <p:nvPr/>
        </p:nvGrpSpPr>
        <p:grpSpPr>
          <a:xfrm>
            <a:off x="1523999" y="1699367"/>
            <a:ext cx="1832451" cy="4572000"/>
            <a:chOff x="-757118" y="1705376"/>
            <a:chExt cx="1832451" cy="4572000"/>
          </a:xfrm>
        </p:grpSpPr>
        <p:sp>
          <p:nvSpPr>
            <p:cNvPr id="1818" name="Oval 1817">
              <a:extLst>
                <a:ext uri="{FF2B5EF4-FFF2-40B4-BE49-F238E27FC236}">
                  <a16:creationId xmlns:a16="http://schemas.microsoft.com/office/drawing/2014/main" id="{6FE743E5-92BF-B5DE-B232-3800C98032E5}"/>
                </a:ext>
              </a:extLst>
            </p:cNvPr>
            <p:cNvSpPr/>
            <p:nvPr/>
          </p:nvSpPr>
          <p:spPr>
            <a:xfrm>
              <a:off x="-747672" y="1705376"/>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9" name="Oval 1818">
              <a:extLst>
                <a:ext uri="{FF2B5EF4-FFF2-40B4-BE49-F238E27FC236}">
                  <a16:creationId xmlns:a16="http://schemas.microsoft.com/office/drawing/2014/main" id="{71822742-15F0-E05E-CC1A-14D6C1B4137D}"/>
                </a:ext>
              </a:extLst>
            </p:cNvPr>
            <p:cNvSpPr/>
            <p:nvPr/>
          </p:nvSpPr>
          <p:spPr>
            <a:xfrm>
              <a:off x="-747672" y="215560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0" name="Oval 1819">
              <a:extLst>
                <a:ext uri="{FF2B5EF4-FFF2-40B4-BE49-F238E27FC236}">
                  <a16:creationId xmlns:a16="http://schemas.microsoft.com/office/drawing/2014/main" id="{24858BD9-FC5A-1924-FC64-A05EB2E1C9C2}"/>
                </a:ext>
              </a:extLst>
            </p:cNvPr>
            <p:cNvSpPr/>
            <p:nvPr/>
          </p:nvSpPr>
          <p:spPr>
            <a:xfrm>
              <a:off x="-747672" y="260583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1" name="Oval 1820">
              <a:extLst>
                <a:ext uri="{FF2B5EF4-FFF2-40B4-BE49-F238E27FC236}">
                  <a16:creationId xmlns:a16="http://schemas.microsoft.com/office/drawing/2014/main" id="{48E7A206-6232-176C-A97E-B93EB726E427}"/>
                </a:ext>
              </a:extLst>
            </p:cNvPr>
            <p:cNvSpPr/>
            <p:nvPr/>
          </p:nvSpPr>
          <p:spPr>
            <a:xfrm>
              <a:off x="-757118" y="306915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2" name="Oval 1821">
              <a:extLst>
                <a:ext uri="{FF2B5EF4-FFF2-40B4-BE49-F238E27FC236}">
                  <a16:creationId xmlns:a16="http://schemas.microsoft.com/office/drawing/2014/main" id="{5E487143-5172-2A3B-D111-4557749189A9}"/>
                </a:ext>
              </a:extLst>
            </p:cNvPr>
            <p:cNvSpPr/>
            <p:nvPr/>
          </p:nvSpPr>
          <p:spPr>
            <a:xfrm>
              <a:off x="-747671" y="353246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3" name="Oval 1822">
              <a:extLst>
                <a:ext uri="{FF2B5EF4-FFF2-40B4-BE49-F238E27FC236}">
                  <a16:creationId xmlns:a16="http://schemas.microsoft.com/office/drawing/2014/main" id="{66D0E102-67C4-CF07-A013-B832B780D4B5}"/>
                </a:ext>
              </a:extLst>
            </p:cNvPr>
            <p:cNvSpPr/>
            <p:nvPr/>
          </p:nvSpPr>
          <p:spPr>
            <a:xfrm>
              <a:off x="-294282" y="1705376"/>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4" name="Oval 1823">
              <a:extLst>
                <a:ext uri="{FF2B5EF4-FFF2-40B4-BE49-F238E27FC236}">
                  <a16:creationId xmlns:a16="http://schemas.microsoft.com/office/drawing/2014/main" id="{F73F6F03-31E5-7080-DA5A-4B038A1AFD9E}"/>
                </a:ext>
              </a:extLst>
            </p:cNvPr>
            <p:cNvSpPr/>
            <p:nvPr/>
          </p:nvSpPr>
          <p:spPr>
            <a:xfrm>
              <a:off x="-294282" y="215560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5" name="Oval 1824">
              <a:extLst>
                <a:ext uri="{FF2B5EF4-FFF2-40B4-BE49-F238E27FC236}">
                  <a16:creationId xmlns:a16="http://schemas.microsoft.com/office/drawing/2014/main" id="{7B35C96B-1844-593D-A9B4-69C7F1B43CDD}"/>
                </a:ext>
              </a:extLst>
            </p:cNvPr>
            <p:cNvSpPr/>
            <p:nvPr/>
          </p:nvSpPr>
          <p:spPr>
            <a:xfrm>
              <a:off x="-294282" y="260583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6" name="Oval 1825">
              <a:extLst>
                <a:ext uri="{FF2B5EF4-FFF2-40B4-BE49-F238E27FC236}">
                  <a16:creationId xmlns:a16="http://schemas.microsoft.com/office/drawing/2014/main" id="{A0BD9650-11CA-1436-25F7-91D8B8586716}"/>
                </a:ext>
              </a:extLst>
            </p:cNvPr>
            <p:cNvSpPr/>
            <p:nvPr/>
          </p:nvSpPr>
          <p:spPr>
            <a:xfrm>
              <a:off x="-303727" y="306915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7" name="Oval 1826">
              <a:extLst>
                <a:ext uri="{FF2B5EF4-FFF2-40B4-BE49-F238E27FC236}">
                  <a16:creationId xmlns:a16="http://schemas.microsoft.com/office/drawing/2014/main" id="{8054865A-F452-7672-6353-988B85EBE218}"/>
                </a:ext>
              </a:extLst>
            </p:cNvPr>
            <p:cNvSpPr/>
            <p:nvPr/>
          </p:nvSpPr>
          <p:spPr>
            <a:xfrm>
              <a:off x="-294282" y="353246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8" name="Oval 1827">
              <a:extLst>
                <a:ext uri="{FF2B5EF4-FFF2-40B4-BE49-F238E27FC236}">
                  <a16:creationId xmlns:a16="http://schemas.microsoft.com/office/drawing/2014/main" id="{ED7FB664-0ACB-1D14-8A20-C654D2B68F68}"/>
                </a:ext>
              </a:extLst>
            </p:cNvPr>
            <p:cNvSpPr/>
            <p:nvPr/>
          </p:nvSpPr>
          <p:spPr>
            <a:xfrm>
              <a:off x="168553" y="1705376"/>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9" name="Oval 1828">
              <a:extLst>
                <a:ext uri="{FF2B5EF4-FFF2-40B4-BE49-F238E27FC236}">
                  <a16:creationId xmlns:a16="http://schemas.microsoft.com/office/drawing/2014/main" id="{82948FEF-C12C-C56A-794A-3F2705EEC1B7}"/>
                </a:ext>
              </a:extLst>
            </p:cNvPr>
            <p:cNvSpPr/>
            <p:nvPr/>
          </p:nvSpPr>
          <p:spPr>
            <a:xfrm>
              <a:off x="168553" y="215560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0" name="Oval 1829">
              <a:extLst>
                <a:ext uri="{FF2B5EF4-FFF2-40B4-BE49-F238E27FC236}">
                  <a16:creationId xmlns:a16="http://schemas.microsoft.com/office/drawing/2014/main" id="{EA481DDC-CD73-F031-ED2D-4D4D78CC64CB}"/>
                </a:ext>
              </a:extLst>
            </p:cNvPr>
            <p:cNvSpPr/>
            <p:nvPr/>
          </p:nvSpPr>
          <p:spPr>
            <a:xfrm>
              <a:off x="168553" y="260583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1" name="Oval 1830">
              <a:extLst>
                <a:ext uri="{FF2B5EF4-FFF2-40B4-BE49-F238E27FC236}">
                  <a16:creationId xmlns:a16="http://schemas.microsoft.com/office/drawing/2014/main" id="{D22DCBC1-EA2D-2059-8846-4692E950D28E}"/>
                </a:ext>
              </a:extLst>
            </p:cNvPr>
            <p:cNvSpPr/>
            <p:nvPr/>
          </p:nvSpPr>
          <p:spPr>
            <a:xfrm>
              <a:off x="159108" y="306915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2" name="Oval 1831">
              <a:extLst>
                <a:ext uri="{FF2B5EF4-FFF2-40B4-BE49-F238E27FC236}">
                  <a16:creationId xmlns:a16="http://schemas.microsoft.com/office/drawing/2014/main" id="{AE7591B3-0798-9F80-15AA-996817BDDA0B}"/>
                </a:ext>
              </a:extLst>
            </p:cNvPr>
            <p:cNvSpPr/>
            <p:nvPr/>
          </p:nvSpPr>
          <p:spPr>
            <a:xfrm>
              <a:off x="168553" y="353246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3" name="Oval 1832">
              <a:extLst>
                <a:ext uri="{FF2B5EF4-FFF2-40B4-BE49-F238E27FC236}">
                  <a16:creationId xmlns:a16="http://schemas.microsoft.com/office/drawing/2014/main" id="{285BDD2D-E218-E4C5-34E8-C3A598EF7A0D}"/>
                </a:ext>
              </a:extLst>
            </p:cNvPr>
            <p:cNvSpPr/>
            <p:nvPr/>
          </p:nvSpPr>
          <p:spPr>
            <a:xfrm>
              <a:off x="621943" y="1705376"/>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4" name="Oval 1833">
              <a:extLst>
                <a:ext uri="{FF2B5EF4-FFF2-40B4-BE49-F238E27FC236}">
                  <a16:creationId xmlns:a16="http://schemas.microsoft.com/office/drawing/2014/main" id="{13F4660E-050F-5F01-529D-BF02AC79EE5A}"/>
                </a:ext>
              </a:extLst>
            </p:cNvPr>
            <p:cNvSpPr/>
            <p:nvPr/>
          </p:nvSpPr>
          <p:spPr>
            <a:xfrm>
              <a:off x="621943" y="215560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5" name="Oval 1834">
              <a:extLst>
                <a:ext uri="{FF2B5EF4-FFF2-40B4-BE49-F238E27FC236}">
                  <a16:creationId xmlns:a16="http://schemas.microsoft.com/office/drawing/2014/main" id="{682E729E-F817-0357-E4F0-CCD9078E10A8}"/>
                </a:ext>
              </a:extLst>
            </p:cNvPr>
            <p:cNvSpPr/>
            <p:nvPr/>
          </p:nvSpPr>
          <p:spPr>
            <a:xfrm>
              <a:off x="621943" y="260583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6" name="Oval 1835">
              <a:extLst>
                <a:ext uri="{FF2B5EF4-FFF2-40B4-BE49-F238E27FC236}">
                  <a16:creationId xmlns:a16="http://schemas.microsoft.com/office/drawing/2014/main" id="{DAE774B9-AF6A-9379-DA9C-332399A17A10}"/>
                </a:ext>
              </a:extLst>
            </p:cNvPr>
            <p:cNvSpPr/>
            <p:nvPr/>
          </p:nvSpPr>
          <p:spPr>
            <a:xfrm>
              <a:off x="612497" y="306915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8" name="Oval 1837">
              <a:extLst>
                <a:ext uri="{FF2B5EF4-FFF2-40B4-BE49-F238E27FC236}">
                  <a16:creationId xmlns:a16="http://schemas.microsoft.com/office/drawing/2014/main" id="{CA635CDC-8EBB-4970-6513-20759D8273C8}"/>
                </a:ext>
              </a:extLst>
            </p:cNvPr>
            <p:cNvSpPr/>
            <p:nvPr/>
          </p:nvSpPr>
          <p:spPr>
            <a:xfrm>
              <a:off x="-747672" y="400005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9" name="Oval 1838">
              <a:extLst>
                <a:ext uri="{FF2B5EF4-FFF2-40B4-BE49-F238E27FC236}">
                  <a16:creationId xmlns:a16="http://schemas.microsoft.com/office/drawing/2014/main" id="{C7F688F2-B494-8B46-0F4B-D5879BEE88B5}"/>
                </a:ext>
              </a:extLst>
            </p:cNvPr>
            <p:cNvSpPr/>
            <p:nvPr/>
          </p:nvSpPr>
          <p:spPr>
            <a:xfrm>
              <a:off x="-747672" y="445028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0" name="Oval 1839">
              <a:extLst>
                <a:ext uri="{FF2B5EF4-FFF2-40B4-BE49-F238E27FC236}">
                  <a16:creationId xmlns:a16="http://schemas.microsoft.com/office/drawing/2014/main" id="{623A5691-5D08-AD5E-E9CC-0261D813D0D8}"/>
                </a:ext>
              </a:extLst>
            </p:cNvPr>
            <p:cNvSpPr/>
            <p:nvPr/>
          </p:nvSpPr>
          <p:spPr>
            <a:xfrm>
              <a:off x="-747672" y="490051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1" name="Oval 1840">
              <a:extLst>
                <a:ext uri="{FF2B5EF4-FFF2-40B4-BE49-F238E27FC236}">
                  <a16:creationId xmlns:a16="http://schemas.microsoft.com/office/drawing/2014/main" id="{87D0E36A-4EDA-BAA6-4FBB-EA86E36F9006}"/>
                </a:ext>
              </a:extLst>
            </p:cNvPr>
            <p:cNvSpPr/>
            <p:nvPr/>
          </p:nvSpPr>
          <p:spPr>
            <a:xfrm>
              <a:off x="-757118" y="5363831"/>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2" name="Oval 1841">
              <a:extLst>
                <a:ext uri="{FF2B5EF4-FFF2-40B4-BE49-F238E27FC236}">
                  <a16:creationId xmlns:a16="http://schemas.microsoft.com/office/drawing/2014/main" id="{37D9471F-20FD-1158-7E0F-B749419A500C}"/>
                </a:ext>
              </a:extLst>
            </p:cNvPr>
            <p:cNvSpPr/>
            <p:nvPr/>
          </p:nvSpPr>
          <p:spPr>
            <a:xfrm>
              <a:off x="-747671" y="582714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3" name="Oval 1842">
              <a:extLst>
                <a:ext uri="{FF2B5EF4-FFF2-40B4-BE49-F238E27FC236}">
                  <a16:creationId xmlns:a16="http://schemas.microsoft.com/office/drawing/2014/main" id="{18C1EF18-B0AC-D325-832A-BA8952DE519F}"/>
                </a:ext>
              </a:extLst>
            </p:cNvPr>
            <p:cNvSpPr/>
            <p:nvPr/>
          </p:nvSpPr>
          <p:spPr>
            <a:xfrm>
              <a:off x="-294282" y="400005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4" name="Oval 1843">
              <a:extLst>
                <a:ext uri="{FF2B5EF4-FFF2-40B4-BE49-F238E27FC236}">
                  <a16:creationId xmlns:a16="http://schemas.microsoft.com/office/drawing/2014/main" id="{9A65B233-3299-73CC-19AC-2F260DE7D4B9}"/>
                </a:ext>
              </a:extLst>
            </p:cNvPr>
            <p:cNvSpPr/>
            <p:nvPr/>
          </p:nvSpPr>
          <p:spPr>
            <a:xfrm>
              <a:off x="-294282" y="445028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5" name="Oval 1844">
              <a:extLst>
                <a:ext uri="{FF2B5EF4-FFF2-40B4-BE49-F238E27FC236}">
                  <a16:creationId xmlns:a16="http://schemas.microsoft.com/office/drawing/2014/main" id="{B68F0004-82DE-40BE-9FBF-326FFD6D7034}"/>
                </a:ext>
              </a:extLst>
            </p:cNvPr>
            <p:cNvSpPr/>
            <p:nvPr/>
          </p:nvSpPr>
          <p:spPr>
            <a:xfrm>
              <a:off x="-294282" y="490051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6" name="Oval 1845">
              <a:extLst>
                <a:ext uri="{FF2B5EF4-FFF2-40B4-BE49-F238E27FC236}">
                  <a16:creationId xmlns:a16="http://schemas.microsoft.com/office/drawing/2014/main" id="{E901DD2D-D7F2-EC7F-8827-8CFD8667EC9B}"/>
                </a:ext>
              </a:extLst>
            </p:cNvPr>
            <p:cNvSpPr/>
            <p:nvPr/>
          </p:nvSpPr>
          <p:spPr>
            <a:xfrm>
              <a:off x="-303727" y="5363831"/>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7" name="Oval 1846">
              <a:extLst>
                <a:ext uri="{FF2B5EF4-FFF2-40B4-BE49-F238E27FC236}">
                  <a16:creationId xmlns:a16="http://schemas.microsoft.com/office/drawing/2014/main" id="{25E0E0A8-F5D5-42C5-9941-449C9F022C8B}"/>
                </a:ext>
              </a:extLst>
            </p:cNvPr>
            <p:cNvSpPr/>
            <p:nvPr/>
          </p:nvSpPr>
          <p:spPr>
            <a:xfrm>
              <a:off x="-294282" y="582714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8" name="Oval 1847">
              <a:extLst>
                <a:ext uri="{FF2B5EF4-FFF2-40B4-BE49-F238E27FC236}">
                  <a16:creationId xmlns:a16="http://schemas.microsoft.com/office/drawing/2014/main" id="{C51403C9-4933-0659-34D1-A78E62109AB1}"/>
                </a:ext>
              </a:extLst>
            </p:cNvPr>
            <p:cNvSpPr/>
            <p:nvPr/>
          </p:nvSpPr>
          <p:spPr>
            <a:xfrm>
              <a:off x="168553" y="400005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9" name="Oval 1848">
              <a:extLst>
                <a:ext uri="{FF2B5EF4-FFF2-40B4-BE49-F238E27FC236}">
                  <a16:creationId xmlns:a16="http://schemas.microsoft.com/office/drawing/2014/main" id="{CA144F83-11B3-7A03-CD02-4C8F89387745}"/>
                </a:ext>
              </a:extLst>
            </p:cNvPr>
            <p:cNvSpPr/>
            <p:nvPr/>
          </p:nvSpPr>
          <p:spPr>
            <a:xfrm>
              <a:off x="168553" y="445028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0" name="Oval 1849">
              <a:extLst>
                <a:ext uri="{FF2B5EF4-FFF2-40B4-BE49-F238E27FC236}">
                  <a16:creationId xmlns:a16="http://schemas.microsoft.com/office/drawing/2014/main" id="{A10C7FEB-29F7-B480-F4F2-01C015225277}"/>
                </a:ext>
              </a:extLst>
            </p:cNvPr>
            <p:cNvSpPr/>
            <p:nvPr/>
          </p:nvSpPr>
          <p:spPr>
            <a:xfrm>
              <a:off x="168553" y="490051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1" name="Oval 1850">
              <a:extLst>
                <a:ext uri="{FF2B5EF4-FFF2-40B4-BE49-F238E27FC236}">
                  <a16:creationId xmlns:a16="http://schemas.microsoft.com/office/drawing/2014/main" id="{227DD9C5-AD0B-CD46-955F-8D18F439AA15}"/>
                </a:ext>
              </a:extLst>
            </p:cNvPr>
            <p:cNvSpPr/>
            <p:nvPr/>
          </p:nvSpPr>
          <p:spPr>
            <a:xfrm>
              <a:off x="159108" y="5363831"/>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2" name="Oval 1851">
              <a:extLst>
                <a:ext uri="{FF2B5EF4-FFF2-40B4-BE49-F238E27FC236}">
                  <a16:creationId xmlns:a16="http://schemas.microsoft.com/office/drawing/2014/main" id="{6E6229E9-DF38-1C5C-89FA-59566440A3C1}"/>
                </a:ext>
              </a:extLst>
            </p:cNvPr>
            <p:cNvSpPr/>
            <p:nvPr/>
          </p:nvSpPr>
          <p:spPr>
            <a:xfrm>
              <a:off x="168553" y="582714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grpSp>
        <p:nvGrpSpPr>
          <p:cNvPr id="1899" name="Group 1898">
            <a:extLst>
              <a:ext uri="{FF2B5EF4-FFF2-40B4-BE49-F238E27FC236}">
                <a16:creationId xmlns:a16="http://schemas.microsoft.com/office/drawing/2014/main" id="{1A189950-92B8-583D-E057-A8E0A1D8B1B8}"/>
              </a:ext>
            </a:extLst>
          </p:cNvPr>
          <p:cNvGrpSpPr/>
          <p:nvPr/>
        </p:nvGrpSpPr>
        <p:grpSpPr>
          <a:xfrm>
            <a:off x="1524000" y="3527682"/>
            <a:ext cx="4572000" cy="1831366"/>
            <a:chOff x="3602736" y="6677412"/>
            <a:chExt cx="4572000" cy="1831366"/>
          </a:xfrm>
        </p:grpSpPr>
        <p:sp>
          <p:nvSpPr>
            <p:cNvPr id="1859" name="Oval 1858">
              <a:extLst>
                <a:ext uri="{FF2B5EF4-FFF2-40B4-BE49-F238E27FC236}">
                  <a16:creationId xmlns:a16="http://schemas.microsoft.com/office/drawing/2014/main" id="{1883EE28-0A5C-26C0-1A4E-115D4D850BC9}"/>
                </a:ext>
              </a:extLst>
            </p:cNvPr>
            <p:cNvSpPr/>
            <p:nvPr/>
          </p:nvSpPr>
          <p:spPr>
            <a:xfrm>
              <a:off x="3602736"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0" name="Oval 1859">
              <a:extLst>
                <a:ext uri="{FF2B5EF4-FFF2-40B4-BE49-F238E27FC236}">
                  <a16:creationId xmlns:a16="http://schemas.microsoft.com/office/drawing/2014/main" id="{8DD82BA4-3B8E-DE8A-0449-89A2EF326C11}"/>
                </a:ext>
              </a:extLst>
            </p:cNvPr>
            <p:cNvSpPr/>
            <p:nvPr/>
          </p:nvSpPr>
          <p:spPr>
            <a:xfrm>
              <a:off x="3612183"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1" name="Oval 1860">
              <a:extLst>
                <a:ext uri="{FF2B5EF4-FFF2-40B4-BE49-F238E27FC236}">
                  <a16:creationId xmlns:a16="http://schemas.microsoft.com/office/drawing/2014/main" id="{6C3AEA3D-73D3-4850-3F86-F3C30994C1FF}"/>
                </a:ext>
              </a:extLst>
            </p:cNvPr>
            <p:cNvSpPr/>
            <p:nvPr/>
          </p:nvSpPr>
          <p:spPr>
            <a:xfrm>
              <a:off x="4056127"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2" name="Oval 1861">
              <a:extLst>
                <a:ext uri="{FF2B5EF4-FFF2-40B4-BE49-F238E27FC236}">
                  <a16:creationId xmlns:a16="http://schemas.microsoft.com/office/drawing/2014/main" id="{03F45D57-BD6C-4068-2826-4B1E3D05D699}"/>
                </a:ext>
              </a:extLst>
            </p:cNvPr>
            <p:cNvSpPr/>
            <p:nvPr/>
          </p:nvSpPr>
          <p:spPr>
            <a:xfrm>
              <a:off x="4065572"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3" name="Oval 1862">
              <a:extLst>
                <a:ext uri="{FF2B5EF4-FFF2-40B4-BE49-F238E27FC236}">
                  <a16:creationId xmlns:a16="http://schemas.microsoft.com/office/drawing/2014/main" id="{1237541B-0C37-FDFB-B219-200A104694BC}"/>
                </a:ext>
              </a:extLst>
            </p:cNvPr>
            <p:cNvSpPr/>
            <p:nvPr/>
          </p:nvSpPr>
          <p:spPr>
            <a:xfrm>
              <a:off x="4518962"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4" name="Oval 1863">
              <a:extLst>
                <a:ext uri="{FF2B5EF4-FFF2-40B4-BE49-F238E27FC236}">
                  <a16:creationId xmlns:a16="http://schemas.microsoft.com/office/drawing/2014/main" id="{36404802-2D41-DCA0-E4AF-7843FC25B536}"/>
                </a:ext>
              </a:extLst>
            </p:cNvPr>
            <p:cNvSpPr/>
            <p:nvPr/>
          </p:nvSpPr>
          <p:spPr>
            <a:xfrm>
              <a:off x="4528407"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5" name="Oval 1864">
              <a:extLst>
                <a:ext uri="{FF2B5EF4-FFF2-40B4-BE49-F238E27FC236}">
                  <a16:creationId xmlns:a16="http://schemas.microsoft.com/office/drawing/2014/main" id="{72284C84-8ABB-BA7D-577F-228D6B6A2BEC}"/>
                </a:ext>
              </a:extLst>
            </p:cNvPr>
            <p:cNvSpPr/>
            <p:nvPr/>
          </p:nvSpPr>
          <p:spPr>
            <a:xfrm>
              <a:off x="4972351"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6" name="Oval 1865">
              <a:extLst>
                <a:ext uri="{FF2B5EF4-FFF2-40B4-BE49-F238E27FC236}">
                  <a16:creationId xmlns:a16="http://schemas.microsoft.com/office/drawing/2014/main" id="{15AF9632-4738-2F27-419C-03427A94D8D0}"/>
                </a:ext>
              </a:extLst>
            </p:cNvPr>
            <p:cNvSpPr/>
            <p:nvPr/>
          </p:nvSpPr>
          <p:spPr>
            <a:xfrm>
              <a:off x="4981797"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7" name="Oval 1866">
              <a:extLst>
                <a:ext uri="{FF2B5EF4-FFF2-40B4-BE49-F238E27FC236}">
                  <a16:creationId xmlns:a16="http://schemas.microsoft.com/office/drawing/2014/main" id="{CDDBC0DB-9D60-45A8-0F8F-E1018BC9A41F}"/>
                </a:ext>
              </a:extLst>
            </p:cNvPr>
            <p:cNvSpPr/>
            <p:nvPr/>
          </p:nvSpPr>
          <p:spPr>
            <a:xfrm>
              <a:off x="5425741"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8" name="Oval 1867">
              <a:extLst>
                <a:ext uri="{FF2B5EF4-FFF2-40B4-BE49-F238E27FC236}">
                  <a16:creationId xmlns:a16="http://schemas.microsoft.com/office/drawing/2014/main" id="{ACFD999C-E762-4EFB-40BB-DDC58E974107}"/>
                </a:ext>
              </a:extLst>
            </p:cNvPr>
            <p:cNvSpPr/>
            <p:nvPr/>
          </p:nvSpPr>
          <p:spPr>
            <a:xfrm>
              <a:off x="5435187"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9" name="Oval 1868">
              <a:extLst>
                <a:ext uri="{FF2B5EF4-FFF2-40B4-BE49-F238E27FC236}">
                  <a16:creationId xmlns:a16="http://schemas.microsoft.com/office/drawing/2014/main" id="{3944FC7B-BFC7-7A7D-93A8-CDBBC1131241}"/>
                </a:ext>
              </a:extLst>
            </p:cNvPr>
            <p:cNvSpPr/>
            <p:nvPr/>
          </p:nvSpPr>
          <p:spPr>
            <a:xfrm>
              <a:off x="5888897"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0" name="Oval 1869">
              <a:extLst>
                <a:ext uri="{FF2B5EF4-FFF2-40B4-BE49-F238E27FC236}">
                  <a16:creationId xmlns:a16="http://schemas.microsoft.com/office/drawing/2014/main" id="{0E7534FD-3F95-8A5F-CDEB-E5763A1EC75D}"/>
                </a:ext>
              </a:extLst>
            </p:cNvPr>
            <p:cNvSpPr/>
            <p:nvPr/>
          </p:nvSpPr>
          <p:spPr>
            <a:xfrm>
              <a:off x="5898342"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1" name="Oval 1870">
              <a:extLst>
                <a:ext uri="{FF2B5EF4-FFF2-40B4-BE49-F238E27FC236}">
                  <a16:creationId xmlns:a16="http://schemas.microsoft.com/office/drawing/2014/main" id="{44938710-CCE3-3B80-F4E3-F9F163A2DCDA}"/>
                </a:ext>
              </a:extLst>
            </p:cNvPr>
            <p:cNvSpPr/>
            <p:nvPr/>
          </p:nvSpPr>
          <p:spPr>
            <a:xfrm>
              <a:off x="6342286"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2" name="Oval 1871">
              <a:extLst>
                <a:ext uri="{FF2B5EF4-FFF2-40B4-BE49-F238E27FC236}">
                  <a16:creationId xmlns:a16="http://schemas.microsoft.com/office/drawing/2014/main" id="{D4A29C0E-231D-874C-9819-CD067E1CAE75}"/>
                </a:ext>
              </a:extLst>
            </p:cNvPr>
            <p:cNvSpPr/>
            <p:nvPr/>
          </p:nvSpPr>
          <p:spPr>
            <a:xfrm>
              <a:off x="6351732"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3" name="Oval 1872">
              <a:extLst>
                <a:ext uri="{FF2B5EF4-FFF2-40B4-BE49-F238E27FC236}">
                  <a16:creationId xmlns:a16="http://schemas.microsoft.com/office/drawing/2014/main" id="{F8DF393B-DDDC-3AC1-19DE-C7C6DB1FE89F}"/>
                </a:ext>
              </a:extLst>
            </p:cNvPr>
            <p:cNvSpPr/>
            <p:nvPr/>
          </p:nvSpPr>
          <p:spPr>
            <a:xfrm>
              <a:off x="6805122"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4" name="Oval 1873">
              <a:extLst>
                <a:ext uri="{FF2B5EF4-FFF2-40B4-BE49-F238E27FC236}">
                  <a16:creationId xmlns:a16="http://schemas.microsoft.com/office/drawing/2014/main" id="{D99D27B2-7540-4E47-1901-3F32B990E775}"/>
                </a:ext>
              </a:extLst>
            </p:cNvPr>
            <p:cNvSpPr/>
            <p:nvPr/>
          </p:nvSpPr>
          <p:spPr>
            <a:xfrm>
              <a:off x="6814567"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5" name="Oval 1874">
              <a:extLst>
                <a:ext uri="{FF2B5EF4-FFF2-40B4-BE49-F238E27FC236}">
                  <a16:creationId xmlns:a16="http://schemas.microsoft.com/office/drawing/2014/main" id="{3003EBEC-E3C8-A27A-DEBF-23761DA74E78}"/>
                </a:ext>
              </a:extLst>
            </p:cNvPr>
            <p:cNvSpPr/>
            <p:nvPr/>
          </p:nvSpPr>
          <p:spPr>
            <a:xfrm>
              <a:off x="7258511"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6" name="Oval 1875">
              <a:extLst>
                <a:ext uri="{FF2B5EF4-FFF2-40B4-BE49-F238E27FC236}">
                  <a16:creationId xmlns:a16="http://schemas.microsoft.com/office/drawing/2014/main" id="{36D429D5-5720-E783-A598-CAF314F7758C}"/>
                </a:ext>
              </a:extLst>
            </p:cNvPr>
            <p:cNvSpPr/>
            <p:nvPr/>
          </p:nvSpPr>
          <p:spPr>
            <a:xfrm>
              <a:off x="7267957"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7" name="Oval 1876">
              <a:extLst>
                <a:ext uri="{FF2B5EF4-FFF2-40B4-BE49-F238E27FC236}">
                  <a16:creationId xmlns:a16="http://schemas.microsoft.com/office/drawing/2014/main" id="{9C68A872-6F16-5621-082E-D56DED38D74E}"/>
                </a:ext>
              </a:extLst>
            </p:cNvPr>
            <p:cNvSpPr/>
            <p:nvPr/>
          </p:nvSpPr>
          <p:spPr>
            <a:xfrm>
              <a:off x="7711901" y="6677412"/>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8" name="Oval 1877">
              <a:extLst>
                <a:ext uri="{FF2B5EF4-FFF2-40B4-BE49-F238E27FC236}">
                  <a16:creationId xmlns:a16="http://schemas.microsoft.com/office/drawing/2014/main" id="{68EF38CA-DE3C-2A40-B3D9-D296B21C2246}"/>
                </a:ext>
              </a:extLst>
            </p:cNvPr>
            <p:cNvSpPr/>
            <p:nvPr/>
          </p:nvSpPr>
          <p:spPr>
            <a:xfrm>
              <a:off x="7721346" y="714072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9" name="Oval 1878">
              <a:extLst>
                <a:ext uri="{FF2B5EF4-FFF2-40B4-BE49-F238E27FC236}">
                  <a16:creationId xmlns:a16="http://schemas.microsoft.com/office/drawing/2014/main" id="{0EFB292B-CC16-CF72-D3F3-A75574F74C94}"/>
                </a:ext>
              </a:extLst>
            </p:cNvPr>
            <p:cNvSpPr/>
            <p:nvPr/>
          </p:nvSpPr>
          <p:spPr>
            <a:xfrm>
              <a:off x="3612182"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81" name="Oval 1880">
              <a:extLst>
                <a:ext uri="{FF2B5EF4-FFF2-40B4-BE49-F238E27FC236}">
                  <a16:creationId xmlns:a16="http://schemas.microsoft.com/office/drawing/2014/main" id="{30D9627B-0A53-299D-5ACA-4FA87BCD3B56}"/>
                </a:ext>
              </a:extLst>
            </p:cNvPr>
            <p:cNvSpPr/>
            <p:nvPr/>
          </p:nvSpPr>
          <p:spPr>
            <a:xfrm>
              <a:off x="4065572"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83" name="Oval 1882">
              <a:extLst>
                <a:ext uri="{FF2B5EF4-FFF2-40B4-BE49-F238E27FC236}">
                  <a16:creationId xmlns:a16="http://schemas.microsoft.com/office/drawing/2014/main" id="{8F2984FF-BCD4-E982-BA5A-D69ACAB1CA6D}"/>
                </a:ext>
              </a:extLst>
            </p:cNvPr>
            <p:cNvSpPr/>
            <p:nvPr/>
          </p:nvSpPr>
          <p:spPr>
            <a:xfrm>
              <a:off x="4528407"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85" name="Oval 1884">
              <a:extLst>
                <a:ext uri="{FF2B5EF4-FFF2-40B4-BE49-F238E27FC236}">
                  <a16:creationId xmlns:a16="http://schemas.microsoft.com/office/drawing/2014/main" id="{810B51D7-FC97-D8F0-9EA6-22B8FAB2D9CB}"/>
                </a:ext>
              </a:extLst>
            </p:cNvPr>
            <p:cNvSpPr/>
            <p:nvPr/>
          </p:nvSpPr>
          <p:spPr>
            <a:xfrm>
              <a:off x="4981797"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87" name="Oval 1886">
              <a:extLst>
                <a:ext uri="{FF2B5EF4-FFF2-40B4-BE49-F238E27FC236}">
                  <a16:creationId xmlns:a16="http://schemas.microsoft.com/office/drawing/2014/main" id="{01A3451F-317D-757B-8DF7-383340C58D28}"/>
                </a:ext>
              </a:extLst>
            </p:cNvPr>
            <p:cNvSpPr/>
            <p:nvPr/>
          </p:nvSpPr>
          <p:spPr>
            <a:xfrm>
              <a:off x="5435187"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89" name="Oval 1888">
              <a:extLst>
                <a:ext uri="{FF2B5EF4-FFF2-40B4-BE49-F238E27FC236}">
                  <a16:creationId xmlns:a16="http://schemas.microsoft.com/office/drawing/2014/main" id="{209771A1-6C1E-F587-FDF2-CC94653B8B84}"/>
                </a:ext>
              </a:extLst>
            </p:cNvPr>
            <p:cNvSpPr/>
            <p:nvPr/>
          </p:nvSpPr>
          <p:spPr>
            <a:xfrm>
              <a:off x="5898342"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1" name="Oval 1890">
              <a:extLst>
                <a:ext uri="{FF2B5EF4-FFF2-40B4-BE49-F238E27FC236}">
                  <a16:creationId xmlns:a16="http://schemas.microsoft.com/office/drawing/2014/main" id="{0AC74C8A-2C4C-CD4A-6110-9BB28814266D}"/>
                </a:ext>
              </a:extLst>
            </p:cNvPr>
            <p:cNvSpPr/>
            <p:nvPr/>
          </p:nvSpPr>
          <p:spPr>
            <a:xfrm>
              <a:off x="6351732"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2" name="Oval 1891">
              <a:extLst>
                <a:ext uri="{FF2B5EF4-FFF2-40B4-BE49-F238E27FC236}">
                  <a16:creationId xmlns:a16="http://schemas.microsoft.com/office/drawing/2014/main" id="{C1E47834-919F-5D96-1BB9-2AD03B81F761}"/>
                </a:ext>
              </a:extLst>
            </p:cNvPr>
            <p:cNvSpPr/>
            <p:nvPr/>
          </p:nvSpPr>
          <p:spPr>
            <a:xfrm>
              <a:off x="6351732" y="805854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3" name="Oval 1892">
              <a:extLst>
                <a:ext uri="{FF2B5EF4-FFF2-40B4-BE49-F238E27FC236}">
                  <a16:creationId xmlns:a16="http://schemas.microsoft.com/office/drawing/2014/main" id="{2EE004DA-E693-B819-2A73-56A73CE6034D}"/>
                </a:ext>
              </a:extLst>
            </p:cNvPr>
            <p:cNvSpPr/>
            <p:nvPr/>
          </p:nvSpPr>
          <p:spPr>
            <a:xfrm>
              <a:off x="6814567"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4" name="Oval 1893">
              <a:extLst>
                <a:ext uri="{FF2B5EF4-FFF2-40B4-BE49-F238E27FC236}">
                  <a16:creationId xmlns:a16="http://schemas.microsoft.com/office/drawing/2014/main" id="{026F4860-CCCC-85AA-62C8-7312CA61E5DF}"/>
                </a:ext>
              </a:extLst>
            </p:cNvPr>
            <p:cNvSpPr/>
            <p:nvPr/>
          </p:nvSpPr>
          <p:spPr>
            <a:xfrm>
              <a:off x="6814567" y="805854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5" name="Oval 1894">
              <a:extLst>
                <a:ext uri="{FF2B5EF4-FFF2-40B4-BE49-F238E27FC236}">
                  <a16:creationId xmlns:a16="http://schemas.microsoft.com/office/drawing/2014/main" id="{8C443023-3983-65B5-6B75-2A49D63F9628}"/>
                </a:ext>
              </a:extLst>
            </p:cNvPr>
            <p:cNvSpPr/>
            <p:nvPr/>
          </p:nvSpPr>
          <p:spPr>
            <a:xfrm>
              <a:off x="7267957"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6" name="Oval 1895">
              <a:extLst>
                <a:ext uri="{FF2B5EF4-FFF2-40B4-BE49-F238E27FC236}">
                  <a16:creationId xmlns:a16="http://schemas.microsoft.com/office/drawing/2014/main" id="{86741518-DF40-C98B-7EBD-BB4EB872B010}"/>
                </a:ext>
              </a:extLst>
            </p:cNvPr>
            <p:cNvSpPr/>
            <p:nvPr/>
          </p:nvSpPr>
          <p:spPr>
            <a:xfrm>
              <a:off x="7267957" y="805854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7" name="Oval 1896">
              <a:extLst>
                <a:ext uri="{FF2B5EF4-FFF2-40B4-BE49-F238E27FC236}">
                  <a16:creationId xmlns:a16="http://schemas.microsoft.com/office/drawing/2014/main" id="{185A5AF8-9449-112B-1248-F1F0F56DCFA3}"/>
                </a:ext>
              </a:extLst>
            </p:cNvPr>
            <p:cNvSpPr/>
            <p:nvPr/>
          </p:nvSpPr>
          <p:spPr>
            <a:xfrm>
              <a:off x="7721346" y="7608315"/>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98" name="Oval 1897">
              <a:extLst>
                <a:ext uri="{FF2B5EF4-FFF2-40B4-BE49-F238E27FC236}">
                  <a16:creationId xmlns:a16="http://schemas.microsoft.com/office/drawing/2014/main" id="{6E107D43-ECA5-9DEF-8BD7-2A317261BF73}"/>
                </a:ext>
              </a:extLst>
            </p:cNvPr>
            <p:cNvSpPr/>
            <p:nvPr/>
          </p:nvSpPr>
          <p:spPr>
            <a:xfrm>
              <a:off x="7721346" y="805854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Tree>
    <p:custDataLst>
      <p:tags r:id="rId1"/>
    </p:custDataLst>
    <p:extLst>
      <p:ext uri="{BB962C8B-B14F-4D97-AF65-F5344CB8AC3E}">
        <p14:creationId xmlns:p14="http://schemas.microsoft.com/office/powerpoint/2010/main" val="119070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00"/>
                                        </p:tgtEl>
                                        <p:attrNameLst>
                                          <p:attrName>style.visibility</p:attrName>
                                        </p:attrNameLst>
                                      </p:cBhvr>
                                      <p:to>
                                        <p:strVal val="visible"/>
                                      </p:to>
                                    </p:set>
                                    <p:animEffect transition="in" filter="fade">
                                      <p:cBhvr>
                                        <p:cTn id="7" dur="250"/>
                                        <p:tgtEl>
                                          <p:spTgt spid="190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59"/>
                                        </p:tgtEl>
                                        <p:attrNameLst>
                                          <p:attrName>style.visibility</p:attrName>
                                        </p:attrNameLst>
                                      </p:cBhvr>
                                      <p:to>
                                        <p:strVal val="visible"/>
                                      </p:to>
                                    </p:set>
                                    <p:animEffect transition="in" filter="fade">
                                      <p:cBhvr>
                                        <p:cTn id="12" dur="250"/>
                                        <p:tgtEl>
                                          <p:spTgt spid="1759"/>
                                        </p:tgtEl>
                                      </p:cBhvr>
                                    </p:animEffect>
                                    <p:anim calcmode="lin" valueType="num">
                                      <p:cBhvr>
                                        <p:cTn id="13" dur="250" fill="hold"/>
                                        <p:tgtEl>
                                          <p:spTgt spid="1759"/>
                                        </p:tgtEl>
                                        <p:attrNameLst>
                                          <p:attrName>ppt_x</p:attrName>
                                        </p:attrNameLst>
                                      </p:cBhvr>
                                      <p:tavLst>
                                        <p:tav tm="0">
                                          <p:val>
                                            <p:strVal val="#ppt_x"/>
                                          </p:val>
                                        </p:tav>
                                        <p:tav tm="100000">
                                          <p:val>
                                            <p:strVal val="#ppt_x"/>
                                          </p:val>
                                        </p:tav>
                                      </p:tavLst>
                                    </p:anim>
                                    <p:anim calcmode="lin" valueType="num">
                                      <p:cBhvr>
                                        <p:cTn id="14" dur="250" fill="hold"/>
                                        <p:tgtEl>
                                          <p:spTgt spid="175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760"/>
                                        </p:tgtEl>
                                        <p:attrNameLst>
                                          <p:attrName>style.visibility</p:attrName>
                                        </p:attrNameLst>
                                      </p:cBhvr>
                                      <p:to>
                                        <p:strVal val="visible"/>
                                      </p:to>
                                    </p:set>
                                    <p:animEffect transition="in" filter="fade">
                                      <p:cBhvr>
                                        <p:cTn id="19" dur="250"/>
                                        <p:tgtEl>
                                          <p:spTgt spid="1760"/>
                                        </p:tgtEl>
                                      </p:cBhvr>
                                    </p:animEffect>
                                    <p:anim calcmode="lin" valueType="num">
                                      <p:cBhvr>
                                        <p:cTn id="20" dur="250" fill="hold"/>
                                        <p:tgtEl>
                                          <p:spTgt spid="1760"/>
                                        </p:tgtEl>
                                        <p:attrNameLst>
                                          <p:attrName>ppt_x</p:attrName>
                                        </p:attrNameLst>
                                      </p:cBhvr>
                                      <p:tavLst>
                                        <p:tav tm="0">
                                          <p:val>
                                            <p:strVal val="#ppt_x"/>
                                          </p:val>
                                        </p:tav>
                                        <p:tav tm="100000">
                                          <p:val>
                                            <p:strVal val="#ppt_x"/>
                                          </p:val>
                                        </p:tav>
                                      </p:tavLst>
                                    </p:anim>
                                    <p:anim calcmode="lin" valueType="num">
                                      <p:cBhvr>
                                        <p:cTn id="21" dur="250" fill="hold"/>
                                        <p:tgtEl>
                                          <p:spTgt spid="1760"/>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58"/>
                                        </p:tgtEl>
                                        <p:attrNameLst>
                                          <p:attrName>style.visibility</p:attrName>
                                        </p:attrNameLst>
                                      </p:cBhvr>
                                      <p:to>
                                        <p:strVal val="visible"/>
                                      </p:to>
                                    </p:set>
                                    <p:animEffect transition="in" filter="fade">
                                      <p:cBhvr>
                                        <p:cTn id="26" dur="250"/>
                                        <p:tgtEl>
                                          <p:spTgt spid="1858"/>
                                        </p:tgtEl>
                                      </p:cBhvr>
                                    </p:animEffect>
                                  </p:childTnLst>
                                </p:cTn>
                              </p:par>
                              <p:par>
                                <p:cTn id="27" presetID="53" presetClass="entr" presetSubtype="16" fill="hold" nodeType="withEffect">
                                  <p:stCondLst>
                                    <p:cond delay="300"/>
                                  </p:stCondLst>
                                  <p:childTnLst>
                                    <p:set>
                                      <p:cBhvr>
                                        <p:cTn id="28" dur="1" fill="hold">
                                          <p:stCondLst>
                                            <p:cond delay="0"/>
                                          </p:stCondLst>
                                        </p:cTn>
                                        <p:tgtEl>
                                          <p:spTgt spid="1762"/>
                                        </p:tgtEl>
                                        <p:attrNameLst>
                                          <p:attrName>style.visibility</p:attrName>
                                        </p:attrNameLst>
                                      </p:cBhvr>
                                      <p:to>
                                        <p:strVal val="visible"/>
                                      </p:to>
                                    </p:set>
                                    <p:anim calcmode="lin" valueType="num">
                                      <p:cBhvr>
                                        <p:cTn id="29" dur="250" fill="hold"/>
                                        <p:tgtEl>
                                          <p:spTgt spid="1762"/>
                                        </p:tgtEl>
                                        <p:attrNameLst>
                                          <p:attrName>ppt_w</p:attrName>
                                        </p:attrNameLst>
                                      </p:cBhvr>
                                      <p:tavLst>
                                        <p:tav tm="0">
                                          <p:val>
                                            <p:fltVal val="0"/>
                                          </p:val>
                                        </p:tav>
                                        <p:tav tm="100000">
                                          <p:val>
                                            <p:strVal val="#ppt_w"/>
                                          </p:val>
                                        </p:tav>
                                      </p:tavLst>
                                    </p:anim>
                                    <p:anim calcmode="lin" valueType="num">
                                      <p:cBhvr>
                                        <p:cTn id="30" dur="250" fill="hold"/>
                                        <p:tgtEl>
                                          <p:spTgt spid="1762"/>
                                        </p:tgtEl>
                                        <p:attrNameLst>
                                          <p:attrName>ppt_h</p:attrName>
                                        </p:attrNameLst>
                                      </p:cBhvr>
                                      <p:tavLst>
                                        <p:tav tm="0">
                                          <p:val>
                                            <p:fltVal val="0"/>
                                          </p:val>
                                        </p:tav>
                                        <p:tav tm="100000">
                                          <p:val>
                                            <p:strVal val="#ppt_h"/>
                                          </p:val>
                                        </p:tav>
                                      </p:tavLst>
                                    </p:anim>
                                    <p:animEffect transition="in" filter="fade">
                                      <p:cBhvr>
                                        <p:cTn id="31" dur="250"/>
                                        <p:tgtEl>
                                          <p:spTgt spid="1762"/>
                                        </p:tgtEl>
                                      </p:cBhvr>
                                    </p:animEffect>
                                  </p:childTnLst>
                                </p:cTn>
                              </p:par>
                              <p:par>
                                <p:cTn id="32" presetID="42" presetClass="entr" presetSubtype="0" fill="hold" grpId="0" nodeType="withEffect">
                                  <p:stCondLst>
                                    <p:cond delay="300"/>
                                  </p:stCondLst>
                                  <p:childTnLst>
                                    <p:set>
                                      <p:cBhvr>
                                        <p:cTn id="33" dur="1" fill="hold">
                                          <p:stCondLst>
                                            <p:cond delay="0"/>
                                          </p:stCondLst>
                                        </p:cTn>
                                        <p:tgtEl>
                                          <p:spTgt spid="1761"/>
                                        </p:tgtEl>
                                        <p:attrNameLst>
                                          <p:attrName>style.visibility</p:attrName>
                                        </p:attrNameLst>
                                      </p:cBhvr>
                                      <p:to>
                                        <p:strVal val="visible"/>
                                      </p:to>
                                    </p:set>
                                    <p:animEffect transition="in" filter="fade">
                                      <p:cBhvr>
                                        <p:cTn id="34" dur="250"/>
                                        <p:tgtEl>
                                          <p:spTgt spid="1761"/>
                                        </p:tgtEl>
                                      </p:cBhvr>
                                    </p:animEffect>
                                    <p:anim calcmode="lin" valueType="num">
                                      <p:cBhvr>
                                        <p:cTn id="35" dur="250" fill="hold"/>
                                        <p:tgtEl>
                                          <p:spTgt spid="1761"/>
                                        </p:tgtEl>
                                        <p:attrNameLst>
                                          <p:attrName>ppt_x</p:attrName>
                                        </p:attrNameLst>
                                      </p:cBhvr>
                                      <p:tavLst>
                                        <p:tav tm="0">
                                          <p:val>
                                            <p:strVal val="#ppt_x"/>
                                          </p:val>
                                        </p:tav>
                                        <p:tav tm="100000">
                                          <p:val>
                                            <p:strVal val="#ppt_x"/>
                                          </p:val>
                                        </p:tav>
                                      </p:tavLst>
                                    </p:anim>
                                    <p:anim calcmode="lin" valueType="num">
                                      <p:cBhvr>
                                        <p:cTn id="36" dur="250" fill="hold"/>
                                        <p:tgtEl>
                                          <p:spTgt spid="176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99"/>
                                        </p:tgtEl>
                                        <p:attrNameLst>
                                          <p:attrName>style.visibility</p:attrName>
                                        </p:attrNameLst>
                                      </p:cBhvr>
                                      <p:to>
                                        <p:strVal val="visible"/>
                                      </p:to>
                                    </p:set>
                                    <p:animEffect transition="in" filter="fade">
                                      <p:cBhvr>
                                        <p:cTn id="41" dur="250"/>
                                        <p:tgtEl>
                                          <p:spTgt spid="1899"/>
                                        </p:tgtEl>
                                      </p:cBhvr>
                                    </p:animEffect>
                                  </p:childTnLst>
                                </p:cTn>
                              </p:par>
                              <p:par>
                                <p:cTn id="42" presetID="10" presetClass="exit" presetSubtype="0" fill="hold" nodeType="withEffect">
                                  <p:stCondLst>
                                    <p:cond delay="0"/>
                                  </p:stCondLst>
                                  <p:childTnLst>
                                    <p:animEffect transition="out" filter="fade">
                                      <p:cBhvr>
                                        <p:cTn id="43" dur="250"/>
                                        <p:tgtEl>
                                          <p:spTgt spid="1858"/>
                                        </p:tgtEl>
                                      </p:cBhvr>
                                    </p:animEffect>
                                    <p:set>
                                      <p:cBhvr>
                                        <p:cTn id="44" dur="1" fill="hold">
                                          <p:stCondLst>
                                            <p:cond delay="249"/>
                                          </p:stCondLst>
                                        </p:cTn>
                                        <p:tgtEl>
                                          <p:spTgt spid="1858"/>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250"/>
                                        <p:tgtEl>
                                          <p:spTgt spid="1899"/>
                                        </p:tgtEl>
                                      </p:cBhvr>
                                    </p:animEffect>
                                    <p:set>
                                      <p:cBhvr>
                                        <p:cTn id="49" dur="1" fill="hold">
                                          <p:stCondLst>
                                            <p:cond delay="249"/>
                                          </p:stCondLst>
                                        </p:cTn>
                                        <p:tgtEl>
                                          <p:spTgt spid="189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9" grpId="0"/>
      <p:bldP spid="1760" grpId="0"/>
      <p:bldP spid="1761" grpId="0"/>
    </p:bldLst>
  </p:timing>
  <p:extLst>
    <p:ext uri="{6950BFC3-D8DA-4A85-94F7-54DA5524770B}">
      <p188:commentRel xmlns:p188="http://schemas.microsoft.com/office/powerpoint/2018/8/main" r:id="rId4"/>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935F1-C362-CEF2-27DB-82A4886F791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0" name="Content Placeholder 2">
                <a:extLst>
                  <a:ext uri="{FF2B5EF4-FFF2-40B4-BE49-F238E27FC236}">
                    <a16:creationId xmlns:a16="http://schemas.microsoft.com/office/drawing/2014/main" id="{6C3CEBDA-C85C-5875-55EA-C2BBAFE0F6C0}"/>
                  </a:ext>
                </a:extLst>
              </p:cNvPr>
              <p:cNvSpPr txBox="1">
                <a:spLocks/>
              </p:cNvSpPr>
              <p:nvPr/>
            </p:nvSpPr>
            <p:spPr>
              <a:xfrm>
                <a:off x="10316590" y="5791328"/>
                <a:ext cx="1182572" cy="5333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9</m:t>
                      </m:r>
                      <m:r>
                        <a:rPr lang="en-US" sz="4000" b="0" i="1" dirty="0" smtClean="0">
                          <a:latin typeface="Cambria Math" panose="02040503050406030204" pitchFamily="18" charset="0"/>
                        </a:rPr>
                        <m:t>9.99...</m:t>
                      </m:r>
                    </m:oMath>
                  </m:oMathPara>
                </a14:m>
                <a:endParaRPr lang="en-US" sz="4000" dirty="0">
                  <a:latin typeface="Avenir Light" panose="020B0402020203020204" pitchFamily="34" charset="77"/>
                </a:endParaRPr>
              </a:p>
            </p:txBody>
          </p:sp>
        </mc:Choice>
        <mc:Fallback xmlns="">
          <p:sp>
            <p:nvSpPr>
              <p:cNvPr id="30" name="Content Placeholder 2">
                <a:extLst>
                  <a:ext uri="{FF2B5EF4-FFF2-40B4-BE49-F238E27FC236}">
                    <a16:creationId xmlns:a16="http://schemas.microsoft.com/office/drawing/2014/main" id="{6C3CEBDA-C85C-5875-55EA-C2BBAFE0F6C0}"/>
                  </a:ext>
                </a:extLst>
              </p:cNvPr>
              <p:cNvSpPr txBox="1">
                <a:spLocks noRot="1" noChangeAspect="1" noMove="1" noResize="1" noEditPoints="1" noAdjustHandles="1" noChangeArrowheads="1" noChangeShapeType="1" noTextEdit="1"/>
              </p:cNvSpPr>
              <p:nvPr/>
            </p:nvSpPr>
            <p:spPr>
              <a:xfrm>
                <a:off x="10316590" y="5791328"/>
                <a:ext cx="1182572" cy="533354"/>
              </a:xfrm>
              <a:prstGeom prst="rect">
                <a:avLst/>
              </a:prstGeom>
              <a:blipFill>
                <a:blip r:embed="rId5"/>
                <a:stretch>
                  <a:fillRect l="-7447" r="-55319"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Content Placeholder 2">
                <a:extLst>
                  <a:ext uri="{FF2B5EF4-FFF2-40B4-BE49-F238E27FC236}">
                    <a16:creationId xmlns:a16="http://schemas.microsoft.com/office/drawing/2014/main" id="{8F57C68F-34E5-9D9A-9267-4DEA9CB1D6F4}"/>
                  </a:ext>
                </a:extLst>
              </p:cNvPr>
              <p:cNvSpPr txBox="1">
                <a:spLocks/>
              </p:cNvSpPr>
              <p:nvPr/>
            </p:nvSpPr>
            <p:spPr>
              <a:xfrm>
                <a:off x="10316590" y="5802487"/>
                <a:ext cx="1182572" cy="5333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latin typeface="Cambria Math" panose="02040503050406030204" pitchFamily="18" charset="0"/>
                        </a:rPr>
                        <m:t>89%</m:t>
                      </m:r>
                    </m:oMath>
                  </m:oMathPara>
                </a14:m>
                <a:endParaRPr lang="en-US" sz="4000" dirty="0">
                  <a:latin typeface="Avenir Light" panose="020B0402020203020204" pitchFamily="34" charset="77"/>
                </a:endParaRPr>
              </a:p>
            </p:txBody>
          </p:sp>
        </mc:Choice>
        <mc:Fallback xmlns="">
          <p:sp>
            <p:nvSpPr>
              <p:cNvPr id="22" name="Content Placeholder 2">
                <a:extLst>
                  <a:ext uri="{FF2B5EF4-FFF2-40B4-BE49-F238E27FC236}">
                    <a16:creationId xmlns:a16="http://schemas.microsoft.com/office/drawing/2014/main" id="{8F57C68F-34E5-9D9A-9267-4DEA9CB1D6F4}"/>
                  </a:ext>
                </a:extLst>
              </p:cNvPr>
              <p:cNvSpPr txBox="1">
                <a:spLocks noRot="1" noChangeAspect="1" noMove="1" noResize="1" noEditPoints="1" noAdjustHandles="1" noChangeArrowheads="1" noChangeShapeType="1" noTextEdit="1"/>
              </p:cNvSpPr>
              <p:nvPr/>
            </p:nvSpPr>
            <p:spPr>
              <a:xfrm>
                <a:off x="10316590" y="5802487"/>
                <a:ext cx="1182572" cy="533354"/>
              </a:xfrm>
              <a:prstGeom prst="rect">
                <a:avLst/>
              </a:prstGeom>
              <a:blipFill>
                <a:blip r:embed="rId6"/>
                <a:stretch>
                  <a:fillRect l="-8511" r="-8511" b="-25581"/>
                </a:stretch>
              </a:blipFill>
            </p:spPr>
            <p:txBody>
              <a:bodyPr/>
              <a:lstStyle/>
              <a:p>
                <a:r>
                  <a:rPr lang="en-US">
                    <a:noFill/>
                  </a:rPr>
                  <a:t> </a:t>
                </a:r>
              </a:p>
            </p:txBody>
          </p:sp>
        </mc:Fallback>
      </mc:AlternateContent>
      <p:sp>
        <p:nvSpPr>
          <p:cNvPr id="1631" name="Linear Size Quorums are Overkill">
            <a:extLst>
              <a:ext uri="{FF2B5EF4-FFF2-40B4-BE49-F238E27FC236}">
                <a16:creationId xmlns:a16="http://schemas.microsoft.com/office/drawing/2014/main" id="{D345182E-8A5A-B504-7FEA-7B973B92EEF8}"/>
              </a:ext>
            </a:extLst>
          </p:cNvPr>
          <p:cNvSpPr txBox="1">
            <a:spLocks noGrp="1"/>
          </p:cNvSpPr>
          <p:nvPr>
            <p:ph type="title"/>
          </p:nvPr>
        </p:nvSpPr>
        <p:spPr>
          <a:prstGeom prst="rect">
            <a:avLst/>
          </a:prstGeom>
        </p:spPr>
        <p:txBody>
          <a:bodyPr/>
          <a:lstStyle/>
          <a:p>
            <a:r>
              <a:rPr lang="en-US">
                <a:latin typeface="Avenir Light" panose="020B0402020203020204" pitchFamily="34" charset="77"/>
              </a:rPr>
              <a:t>3. Exploring constant size quorums</a:t>
            </a:r>
            <a:endParaRPr>
              <a:latin typeface="Avenir Light" panose="020B0402020203020204" pitchFamily="34" charset="77"/>
            </a:endParaRPr>
          </a:p>
        </p:txBody>
      </p:sp>
      <p:sp>
        <p:nvSpPr>
          <p:cNvPr id="1633" name="Slide Number">
            <a:extLst>
              <a:ext uri="{FF2B5EF4-FFF2-40B4-BE49-F238E27FC236}">
                <a16:creationId xmlns:a16="http://schemas.microsoft.com/office/drawing/2014/main" id="{C186A8BE-9F7A-BC65-AA07-FF07A24D7232}"/>
              </a:ext>
            </a:extLst>
          </p:cNvPr>
          <p:cNvSpPr txBox="1">
            <a:spLocks noGrp="1"/>
          </p:cNvSpPr>
          <p:nvPr>
            <p:ph type="sldNum" sz="quarter" idx="4294967295"/>
          </p:nvPr>
        </p:nvSpPr>
        <p:spPr>
          <a:xfrm>
            <a:off x="11091551" y="6400413"/>
            <a:ext cx="26224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457200" rtl="0" fontAlgn="auto" latinLnBrk="0" hangingPunct="0">
              <a:lnSpc>
                <a:spcPct val="100000"/>
              </a:lnSpc>
              <a:spcBef>
                <a:spcPts val="0"/>
              </a:spcBef>
              <a:spcAft>
                <a:spcPts val="0"/>
              </a:spcAft>
              <a:buClrTx/>
              <a:buSzTx/>
              <a:buFontTx/>
              <a:buNone/>
              <a:tabLst/>
              <a:defRPr kumimoji="0" sz="1200" b="0" i="0" u="none" strike="noStrike" cap="none" spc="0" normalizeH="0" baseline="0">
                <a:ln>
                  <a:noFill/>
                </a:ln>
                <a:solidFill>
                  <a:srgbClr val="757575"/>
                </a:solidFill>
                <a:effectLst/>
                <a:uFillTx/>
                <a:latin typeface="+mn-lt"/>
                <a:ea typeface="+mn-ea"/>
                <a:cs typeface="+mn-cs"/>
                <a:sym typeface="Avenir Book"/>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mtClean="0">
                <a:latin typeface="Avenir Light" panose="020B0402020203020204" pitchFamily="34" charset="77"/>
              </a:rPr>
              <a:pPr/>
              <a:t>53</a:t>
            </a:fld>
            <a:endParaRPr>
              <a:latin typeface="Avenir Light" panose="020B0402020203020204" pitchFamily="34" charset="77"/>
            </a:endParaRPr>
          </a:p>
        </p:txBody>
      </p:sp>
      <mc:AlternateContent xmlns:mc="http://schemas.openxmlformats.org/markup-compatibility/2006" xmlns:a14="http://schemas.microsoft.com/office/drawing/2010/main">
        <mc:Choice Requires="a14">
          <p:sp>
            <p:nvSpPr>
              <p:cNvPr id="1759" name="Content Placeholder 2">
                <a:extLst>
                  <a:ext uri="{FF2B5EF4-FFF2-40B4-BE49-F238E27FC236}">
                    <a16:creationId xmlns:a16="http://schemas.microsoft.com/office/drawing/2014/main" id="{E6E4CF3E-C00F-4B66-C4B3-08429D5C0EA5}"/>
                  </a:ext>
                </a:extLst>
              </p:cNvPr>
              <p:cNvSpPr txBox="1">
                <a:spLocks/>
              </p:cNvSpPr>
              <p:nvPr/>
            </p:nvSpPr>
            <p:spPr>
              <a:xfrm>
                <a:off x="9250907" y="404164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𝑁</m:t>
                      </m:r>
                      <m:r>
                        <a:rPr lang="en-US" sz="4000" i="1" dirty="0" smtClean="0">
                          <a:latin typeface="Cambria Math" panose="02040503050406030204" pitchFamily="18" charset="0"/>
                        </a:rPr>
                        <m:t>=100</m:t>
                      </m:r>
                    </m:oMath>
                  </m:oMathPara>
                </a14:m>
                <a:endParaRPr lang="en-US" sz="4000" dirty="0">
                  <a:latin typeface="Avenir Light" panose="020B0402020203020204" pitchFamily="34" charset="77"/>
                </a:endParaRPr>
              </a:p>
            </p:txBody>
          </p:sp>
        </mc:Choice>
        <mc:Fallback xmlns="">
          <p:sp>
            <p:nvSpPr>
              <p:cNvPr id="1759" name="Content Placeholder 2">
                <a:extLst>
                  <a:ext uri="{FF2B5EF4-FFF2-40B4-BE49-F238E27FC236}">
                    <a16:creationId xmlns:a16="http://schemas.microsoft.com/office/drawing/2014/main" id="{E6E4CF3E-C00F-4B66-C4B3-08429D5C0EA5}"/>
                  </a:ext>
                </a:extLst>
              </p:cNvPr>
              <p:cNvSpPr txBox="1">
                <a:spLocks noRot="1" noChangeAspect="1" noMove="1" noResize="1" noEditPoints="1" noAdjustHandles="1" noChangeArrowheads="1" noChangeShapeType="1" noTextEdit="1"/>
              </p:cNvSpPr>
              <p:nvPr/>
            </p:nvSpPr>
            <p:spPr>
              <a:xfrm>
                <a:off x="9250907" y="4041648"/>
                <a:ext cx="2102893" cy="533400"/>
              </a:xfrm>
              <a:prstGeom prst="rect">
                <a:avLst/>
              </a:prstGeom>
              <a:blipFill>
                <a:blip r:embed="rId7"/>
                <a:stretch>
                  <a:fillRect l="-3593" r="-2994" b="-1627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60" name="Content Placeholder 2">
                <a:extLst>
                  <a:ext uri="{FF2B5EF4-FFF2-40B4-BE49-F238E27FC236}">
                    <a16:creationId xmlns:a16="http://schemas.microsoft.com/office/drawing/2014/main" id="{B8A4CD58-8540-03FC-8397-D60874B9F941}"/>
                  </a:ext>
                </a:extLst>
              </p:cNvPr>
              <p:cNvSpPr txBox="1">
                <a:spLocks/>
              </p:cNvSpPr>
              <p:nvPr/>
            </p:nvSpPr>
            <p:spPr>
              <a:xfrm>
                <a:off x="9161454" y="457504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𝑓</m:t>
                      </m:r>
                      <m:r>
                        <a:rPr lang="en-US" sz="4000" i="1" dirty="0" smtClean="0">
                          <a:latin typeface="Cambria Math" panose="02040503050406030204" pitchFamily="18" charset="0"/>
                        </a:rPr>
                        <m:t>=33</m:t>
                      </m:r>
                    </m:oMath>
                  </m:oMathPara>
                </a14:m>
                <a:endParaRPr lang="en-US" sz="4000">
                  <a:latin typeface="Avenir Light" panose="020B0402020203020204" pitchFamily="34" charset="77"/>
                </a:endParaRPr>
              </a:p>
            </p:txBody>
          </p:sp>
        </mc:Choice>
        <mc:Fallback xmlns="">
          <p:sp>
            <p:nvSpPr>
              <p:cNvPr id="1760" name="Content Placeholder 2">
                <a:extLst>
                  <a:ext uri="{FF2B5EF4-FFF2-40B4-BE49-F238E27FC236}">
                    <a16:creationId xmlns:a16="http://schemas.microsoft.com/office/drawing/2014/main" id="{B8A4CD58-8540-03FC-8397-D60874B9F941}"/>
                  </a:ext>
                </a:extLst>
              </p:cNvPr>
              <p:cNvSpPr txBox="1">
                <a:spLocks noRot="1" noChangeAspect="1" noMove="1" noResize="1" noEditPoints="1" noAdjustHandles="1" noChangeArrowheads="1" noChangeShapeType="1" noTextEdit="1"/>
              </p:cNvSpPr>
              <p:nvPr/>
            </p:nvSpPr>
            <p:spPr>
              <a:xfrm>
                <a:off x="9161454" y="4575048"/>
                <a:ext cx="2102893" cy="533400"/>
              </a:xfrm>
              <a:prstGeom prst="rect">
                <a:avLst/>
              </a:prstGeom>
              <a:blipFill>
                <a:blip r:embed="rId8"/>
                <a:stretch>
                  <a:fillRect t="-4651" b="-48837"/>
                </a:stretch>
              </a:blipFill>
            </p:spPr>
            <p:txBody>
              <a:bodyPr/>
              <a:lstStyle/>
              <a:p>
                <a:r>
                  <a:rPr lang="en-US">
                    <a:noFill/>
                  </a:rPr>
                  <a:t> </a:t>
                </a:r>
              </a:p>
            </p:txBody>
          </p:sp>
        </mc:Fallback>
      </mc:AlternateContent>
      <p:cxnSp>
        <p:nvCxnSpPr>
          <p:cNvPr id="1762" name="Straight Connector 1761">
            <a:extLst>
              <a:ext uri="{FF2B5EF4-FFF2-40B4-BE49-F238E27FC236}">
                <a16:creationId xmlns:a16="http://schemas.microsoft.com/office/drawing/2014/main" id="{AE67B15B-4335-0FFF-7131-53F3EAD36CC0}"/>
              </a:ext>
            </a:extLst>
          </p:cNvPr>
          <p:cNvCxnSpPr/>
          <p:nvPr/>
        </p:nvCxnSpPr>
        <p:spPr>
          <a:xfrm>
            <a:off x="8817407" y="5269132"/>
            <a:ext cx="2872409" cy="0"/>
          </a:xfrm>
          <a:prstGeom prst="line">
            <a:avLst/>
          </a:prstGeom>
          <a:ln w="38100">
            <a:solidFill>
              <a:schemeClr val="tx1">
                <a:lumMod val="65000"/>
                <a:lumOff val="35000"/>
              </a:schemeClr>
            </a:solidFill>
          </a:ln>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2" name="Content Placeholder 2">
                <a:extLst>
                  <a:ext uri="{FF2B5EF4-FFF2-40B4-BE49-F238E27FC236}">
                    <a16:creationId xmlns:a16="http://schemas.microsoft.com/office/drawing/2014/main" id="{6F0469BF-966C-A86C-2B40-23AFE16F5748}"/>
                  </a:ext>
                </a:extLst>
              </p:cNvPr>
              <p:cNvSpPr txBox="1">
                <a:spLocks/>
              </p:cNvSpPr>
              <p:nvPr/>
            </p:nvSpPr>
            <p:spPr>
              <a:xfrm>
                <a:off x="8992423" y="525792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solidFill>
                            <a:schemeClr val="accent6">
                              <a:lumMod val="50000"/>
                            </a:schemeClr>
                          </a:solidFill>
                          <a:latin typeface="Cambria Math" panose="02040503050406030204" pitchFamily="18" charset="0"/>
                        </a:rPr>
                        <m:t>𝑄</m:t>
                      </m:r>
                      <m:r>
                        <a:rPr lang="en-US" sz="4000" i="1" dirty="0" smtClean="0">
                          <a:solidFill>
                            <a:schemeClr val="accent6">
                              <a:lumMod val="50000"/>
                            </a:schemeClr>
                          </a:solidFill>
                          <a:latin typeface="Cambria Math" panose="02040503050406030204" pitchFamily="18" charset="0"/>
                        </a:rPr>
                        <m:t>=</m:t>
                      </m:r>
                      <m:r>
                        <a:rPr lang="en-US" sz="4000" b="0" i="1" dirty="0" smtClean="0">
                          <a:solidFill>
                            <a:schemeClr val="accent6">
                              <a:lumMod val="50000"/>
                            </a:schemeClr>
                          </a:solidFill>
                          <a:latin typeface="Cambria Math" panose="02040503050406030204" pitchFamily="18" charset="0"/>
                        </a:rPr>
                        <m:t>1</m:t>
                      </m:r>
                    </m:oMath>
                  </m:oMathPara>
                </a14:m>
                <a:endParaRPr lang="en-US" sz="4000" dirty="0">
                  <a:solidFill>
                    <a:schemeClr val="accent6">
                      <a:lumMod val="50000"/>
                    </a:schemeClr>
                  </a:solidFill>
                  <a:latin typeface="Avenir Light" panose="020B0402020203020204" pitchFamily="34" charset="77"/>
                </a:endParaRPr>
              </a:p>
            </p:txBody>
          </p:sp>
        </mc:Choice>
        <mc:Fallback xmlns="">
          <p:sp>
            <p:nvSpPr>
              <p:cNvPr id="2" name="Content Placeholder 2">
                <a:extLst>
                  <a:ext uri="{FF2B5EF4-FFF2-40B4-BE49-F238E27FC236}">
                    <a16:creationId xmlns:a16="http://schemas.microsoft.com/office/drawing/2014/main" id="{6F0469BF-966C-A86C-2B40-23AFE16F5748}"/>
                  </a:ext>
                </a:extLst>
              </p:cNvPr>
              <p:cNvSpPr txBox="1">
                <a:spLocks noRot="1" noChangeAspect="1" noMove="1" noResize="1" noEditPoints="1" noAdjustHandles="1" noChangeArrowheads="1" noChangeShapeType="1" noTextEdit="1"/>
              </p:cNvSpPr>
              <p:nvPr/>
            </p:nvSpPr>
            <p:spPr>
              <a:xfrm>
                <a:off x="8992423" y="5257928"/>
                <a:ext cx="2102893" cy="533400"/>
              </a:xfrm>
              <a:prstGeom prst="rect">
                <a:avLst/>
              </a:prstGeom>
              <a:blipFill>
                <a:blip r:embed="rId9"/>
                <a:stretch>
                  <a:fillRect t="-2326" b="-395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96" name="Content Placeholder 2">
                <a:extLst>
                  <a:ext uri="{FF2B5EF4-FFF2-40B4-BE49-F238E27FC236}">
                    <a16:creationId xmlns:a16="http://schemas.microsoft.com/office/drawing/2014/main" id="{AD3D116D-46B3-CB06-DD76-82397EC3FFE2}"/>
                  </a:ext>
                </a:extLst>
              </p:cNvPr>
              <p:cNvSpPr txBox="1">
                <a:spLocks/>
              </p:cNvSpPr>
              <p:nvPr/>
            </p:nvSpPr>
            <p:spPr>
              <a:xfrm>
                <a:off x="9161454" y="5259192"/>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solidFill>
                            <a:schemeClr val="accent6">
                              <a:lumMod val="50000"/>
                            </a:schemeClr>
                          </a:solidFill>
                          <a:latin typeface="Cambria Math" panose="02040503050406030204" pitchFamily="18" charset="0"/>
                        </a:rPr>
                        <m:t>𝑄</m:t>
                      </m:r>
                      <m:r>
                        <a:rPr lang="en-US" sz="4000" i="1" dirty="0" smtClean="0">
                          <a:solidFill>
                            <a:schemeClr val="accent6">
                              <a:lumMod val="50000"/>
                            </a:schemeClr>
                          </a:solidFill>
                          <a:latin typeface="Cambria Math" panose="02040503050406030204" pitchFamily="18" charset="0"/>
                        </a:rPr>
                        <m:t>=</m:t>
                      </m:r>
                      <m:r>
                        <a:rPr lang="en-US" sz="4000" b="0" i="1" dirty="0" smtClean="0">
                          <a:solidFill>
                            <a:schemeClr val="accent6">
                              <a:lumMod val="50000"/>
                            </a:schemeClr>
                          </a:solidFill>
                          <a:latin typeface="Cambria Math" panose="02040503050406030204" pitchFamily="18" charset="0"/>
                        </a:rPr>
                        <m:t>34</m:t>
                      </m:r>
                    </m:oMath>
                  </m:oMathPara>
                </a14:m>
                <a:endParaRPr lang="en-US" sz="4000" dirty="0">
                  <a:solidFill>
                    <a:schemeClr val="accent6">
                      <a:lumMod val="50000"/>
                    </a:schemeClr>
                  </a:solidFill>
                  <a:latin typeface="Avenir Light" panose="020B0402020203020204" pitchFamily="34" charset="77"/>
                </a:endParaRPr>
              </a:p>
            </p:txBody>
          </p:sp>
        </mc:Choice>
        <mc:Fallback xmlns="">
          <p:sp>
            <p:nvSpPr>
              <p:cNvPr id="1796" name="Content Placeholder 2">
                <a:extLst>
                  <a:ext uri="{FF2B5EF4-FFF2-40B4-BE49-F238E27FC236}">
                    <a16:creationId xmlns:a16="http://schemas.microsoft.com/office/drawing/2014/main" id="{AD3D116D-46B3-CB06-DD76-82397EC3FFE2}"/>
                  </a:ext>
                </a:extLst>
              </p:cNvPr>
              <p:cNvSpPr txBox="1">
                <a:spLocks noRot="1" noChangeAspect="1" noMove="1" noResize="1" noEditPoints="1" noAdjustHandles="1" noChangeArrowheads="1" noChangeShapeType="1" noTextEdit="1"/>
              </p:cNvSpPr>
              <p:nvPr/>
            </p:nvSpPr>
            <p:spPr>
              <a:xfrm>
                <a:off x="9161454" y="5259192"/>
                <a:ext cx="2102893" cy="533400"/>
              </a:xfrm>
              <a:prstGeom prst="rect">
                <a:avLst/>
              </a:prstGeom>
              <a:blipFill>
                <a:blip r:embed="rId10"/>
                <a:stretch>
                  <a:fillRect t="-2326" b="-39535"/>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DE077F53-86B4-2540-0B22-186651B3131F}"/>
              </a:ext>
            </a:extLst>
          </p:cNvPr>
          <p:cNvGrpSpPr/>
          <p:nvPr/>
        </p:nvGrpSpPr>
        <p:grpSpPr>
          <a:xfrm>
            <a:off x="1524000" y="1690688"/>
            <a:ext cx="4572000" cy="4572000"/>
            <a:chOff x="1524000" y="1690688"/>
            <a:chExt cx="4572000" cy="4572000"/>
          </a:xfrm>
        </p:grpSpPr>
        <p:sp>
          <p:nvSpPr>
            <p:cNvPr id="1797" name="Oval 1796">
              <a:extLst>
                <a:ext uri="{FF2B5EF4-FFF2-40B4-BE49-F238E27FC236}">
                  <a16:creationId xmlns:a16="http://schemas.microsoft.com/office/drawing/2014/main" id="{F01A3BC7-B2A8-3C33-F6D2-DA4426F523FC}"/>
                </a:ext>
              </a:extLst>
            </p:cNvPr>
            <p:cNvSpPr/>
            <p:nvPr/>
          </p:nvSpPr>
          <p:spPr>
            <a:xfrm>
              <a:off x="153344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98" name="Oval 1797">
              <a:extLst>
                <a:ext uri="{FF2B5EF4-FFF2-40B4-BE49-F238E27FC236}">
                  <a16:creationId xmlns:a16="http://schemas.microsoft.com/office/drawing/2014/main" id="{C001BD83-105A-A695-721A-AA280DB3A0F5}"/>
                </a:ext>
              </a:extLst>
            </p:cNvPr>
            <p:cNvSpPr/>
            <p:nvPr/>
          </p:nvSpPr>
          <p:spPr>
            <a:xfrm>
              <a:off x="153344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99" name="Oval 1798">
              <a:extLst>
                <a:ext uri="{FF2B5EF4-FFF2-40B4-BE49-F238E27FC236}">
                  <a16:creationId xmlns:a16="http://schemas.microsoft.com/office/drawing/2014/main" id="{FE94AA63-2C9E-2777-3AC4-D2253FF42FD4}"/>
                </a:ext>
              </a:extLst>
            </p:cNvPr>
            <p:cNvSpPr/>
            <p:nvPr/>
          </p:nvSpPr>
          <p:spPr>
            <a:xfrm>
              <a:off x="153344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0" name="Oval 1799">
              <a:extLst>
                <a:ext uri="{FF2B5EF4-FFF2-40B4-BE49-F238E27FC236}">
                  <a16:creationId xmlns:a16="http://schemas.microsoft.com/office/drawing/2014/main" id="{59242471-16FD-54AD-8CBF-A48EE43A2B1A}"/>
                </a:ext>
              </a:extLst>
            </p:cNvPr>
            <p:cNvSpPr/>
            <p:nvPr/>
          </p:nvSpPr>
          <p:spPr>
            <a:xfrm>
              <a:off x="1524000"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1" name="Oval 1800">
              <a:extLst>
                <a:ext uri="{FF2B5EF4-FFF2-40B4-BE49-F238E27FC236}">
                  <a16:creationId xmlns:a16="http://schemas.microsoft.com/office/drawing/2014/main" id="{BE9BB5C0-4D73-5E4E-4427-D34D54DF5F19}"/>
                </a:ext>
              </a:extLst>
            </p:cNvPr>
            <p:cNvSpPr/>
            <p:nvPr/>
          </p:nvSpPr>
          <p:spPr>
            <a:xfrm>
              <a:off x="1533447"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2" name="Oval 1801">
              <a:extLst>
                <a:ext uri="{FF2B5EF4-FFF2-40B4-BE49-F238E27FC236}">
                  <a16:creationId xmlns:a16="http://schemas.microsoft.com/office/drawing/2014/main" id="{6A1C54C9-7553-F5F8-881E-B5487AA875F8}"/>
                </a:ext>
              </a:extLst>
            </p:cNvPr>
            <p:cNvSpPr/>
            <p:nvPr/>
          </p:nvSpPr>
          <p:spPr>
            <a:xfrm>
              <a:off x="198683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3" name="Oval 1802">
              <a:extLst>
                <a:ext uri="{FF2B5EF4-FFF2-40B4-BE49-F238E27FC236}">
                  <a16:creationId xmlns:a16="http://schemas.microsoft.com/office/drawing/2014/main" id="{CF270FE7-8C9F-7E6F-6A4B-91F89EA7184C}"/>
                </a:ext>
              </a:extLst>
            </p:cNvPr>
            <p:cNvSpPr/>
            <p:nvPr/>
          </p:nvSpPr>
          <p:spPr>
            <a:xfrm>
              <a:off x="198683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4" name="Oval 1803">
              <a:extLst>
                <a:ext uri="{FF2B5EF4-FFF2-40B4-BE49-F238E27FC236}">
                  <a16:creationId xmlns:a16="http://schemas.microsoft.com/office/drawing/2014/main" id="{29AC07D7-A9B1-A280-9A0E-B2AD7155C15E}"/>
                </a:ext>
              </a:extLst>
            </p:cNvPr>
            <p:cNvSpPr/>
            <p:nvPr/>
          </p:nvSpPr>
          <p:spPr>
            <a:xfrm>
              <a:off x="198683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5" name="Oval 1804">
              <a:extLst>
                <a:ext uri="{FF2B5EF4-FFF2-40B4-BE49-F238E27FC236}">
                  <a16:creationId xmlns:a16="http://schemas.microsoft.com/office/drawing/2014/main" id="{C0E9DD69-6FC3-DC5D-CBED-08D273283BF7}"/>
                </a:ext>
              </a:extLst>
            </p:cNvPr>
            <p:cNvSpPr/>
            <p:nvPr/>
          </p:nvSpPr>
          <p:spPr>
            <a:xfrm>
              <a:off x="1977391"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6" name="Oval 1805">
              <a:extLst>
                <a:ext uri="{FF2B5EF4-FFF2-40B4-BE49-F238E27FC236}">
                  <a16:creationId xmlns:a16="http://schemas.microsoft.com/office/drawing/2014/main" id="{810B0C5F-9CB9-792D-BFBA-662704E80679}"/>
                </a:ext>
              </a:extLst>
            </p:cNvPr>
            <p:cNvSpPr/>
            <p:nvPr/>
          </p:nvSpPr>
          <p:spPr>
            <a:xfrm>
              <a:off x="198683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7" name="Oval 1806">
              <a:extLst>
                <a:ext uri="{FF2B5EF4-FFF2-40B4-BE49-F238E27FC236}">
                  <a16:creationId xmlns:a16="http://schemas.microsoft.com/office/drawing/2014/main" id="{278C1C0B-9A94-60DF-0785-E6775F69413A}"/>
                </a:ext>
              </a:extLst>
            </p:cNvPr>
            <p:cNvSpPr/>
            <p:nvPr/>
          </p:nvSpPr>
          <p:spPr>
            <a:xfrm>
              <a:off x="244967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8" name="Oval 1807">
              <a:extLst>
                <a:ext uri="{FF2B5EF4-FFF2-40B4-BE49-F238E27FC236}">
                  <a16:creationId xmlns:a16="http://schemas.microsoft.com/office/drawing/2014/main" id="{3C79D71D-5CC3-61FE-04C3-F130883704EF}"/>
                </a:ext>
              </a:extLst>
            </p:cNvPr>
            <p:cNvSpPr/>
            <p:nvPr/>
          </p:nvSpPr>
          <p:spPr>
            <a:xfrm>
              <a:off x="244967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09" name="Oval 1808">
              <a:extLst>
                <a:ext uri="{FF2B5EF4-FFF2-40B4-BE49-F238E27FC236}">
                  <a16:creationId xmlns:a16="http://schemas.microsoft.com/office/drawing/2014/main" id="{0B5001D1-F4DD-1FFF-A44D-8FFA72EF1F55}"/>
                </a:ext>
              </a:extLst>
            </p:cNvPr>
            <p:cNvSpPr/>
            <p:nvPr/>
          </p:nvSpPr>
          <p:spPr>
            <a:xfrm>
              <a:off x="244967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0" name="Oval 1809">
              <a:extLst>
                <a:ext uri="{FF2B5EF4-FFF2-40B4-BE49-F238E27FC236}">
                  <a16:creationId xmlns:a16="http://schemas.microsoft.com/office/drawing/2014/main" id="{D6F79BA6-C30C-4A94-E129-0528BFE0B392}"/>
                </a:ext>
              </a:extLst>
            </p:cNvPr>
            <p:cNvSpPr/>
            <p:nvPr/>
          </p:nvSpPr>
          <p:spPr>
            <a:xfrm>
              <a:off x="2440226"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1" name="Oval 1810">
              <a:extLst>
                <a:ext uri="{FF2B5EF4-FFF2-40B4-BE49-F238E27FC236}">
                  <a16:creationId xmlns:a16="http://schemas.microsoft.com/office/drawing/2014/main" id="{00A6F678-21B4-521D-CB6E-A31B4C239C6C}"/>
                </a:ext>
              </a:extLst>
            </p:cNvPr>
            <p:cNvSpPr/>
            <p:nvPr/>
          </p:nvSpPr>
          <p:spPr>
            <a:xfrm>
              <a:off x="244967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2" name="Oval 1811">
              <a:extLst>
                <a:ext uri="{FF2B5EF4-FFF2-40B4-BE49-F238E27FC236}">
                  <a16:creationId xmlns:a16="http://schemas.microsoft.com/office/drawing/2014/main" id="{826B3D0B-FE57-CCDF-6EF2-080FF4CD866B}"/>
                </a:ext>
              </a:extLst>
            </p:cNvPr>
            <p:cNvSpPr/>
            <p:nvPr/>
          </p:nvSpPr>
          <p:spPr>
            <a:xfrm>
              <a:off x="290306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3" name="Oval 1812">
              <a:extLst>
                <a:ext uri="{FF2B5EF4-FFF2-40B4-BE49-F238E27FC236}">
                  <a16:creationId xmlns:a16="http://schemas.microsoft.com/office/drawing/2014/main" id="{8A805521-70AF-5136-4ACC-2AFB6434271E}"/>
                </a:ext>
              </a:extLst>
            </p:cNvPr>
            <p:cNvSpPr/>
            <p:nvPr/>
          </p:nvSpPr>
          <p:spPr>
            <a:xfrm>
              <a:off x="290306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4" name="Oval 1813">
              <a:extLst>
                <a:ext uri="{FF2B5EF4-FFF2-40B4-BE49-F238E27FC236}">
                  <a16:creationId xmlns:a16="http://schemas.microsoft.com/office/drawing/2014/main" id="{7FD7D400-B096-0EF4-C7DD-8E37376278DE}"/>
                </a:ext>
              </a:extLst>
            </p:cNvPr>
            <p:cNvSpPr/>
            <p:nvPr/>
          </p:nvSpPr>
          <p:spPr>
            <a:xfrm>
              <a:off x="290306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5" name="Oval 1814">
              <a:extLst>
                <a:ext uri="{FF2B5EF4-FFF2-40B4-BE49-F238E27FC236}">
                  <a16:creationId xmlns:a16="http://schemas.microsoft.com/office/drawing/2014/main" id="{DB4DE7E0-8520-2FAA-9B06-A811A3524F55}"/>
                </a:ext>
              </a:extLst>
            </p:cNvPr>
            <p:cNvSpPr/>
            <p:nvPr/>
          </p:nvSpPr>
          <p:spPr>
            <a:xfrm>
              <a:off x="289361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6" name="Oval 1815">
              <a:extLst>
                <a:ext uri="{FF2B5EF4-FFF2-40B4-BE49-F238E27FC236}">
                  <a16:creationId xmlns:a16="http://schemas.microsoft.com/office/drawing/2014/main" id="{18042E4A-20D7-1A78-F86D-B66A3CF14228}"/>
                </a:ext>
              </a:extLst>
            </p:cNvPr>
            <p:cNvSpPr/>
            <p:nvPr/>
          </p:nvSpPr>
          <p:spPr>
            <a:xfrm>
              <a:off x="290306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7" name="Oval 1816">
              <a:extLst>
                <a:ext uri="{FF2B5EF4-FFF2-40B4-BE49-F238E27FC236}">
                  <a16:creationId xmlns:a16="http://schemas.microsoft.com/office/drawing/2014/main" id="{6B623662-C862-E9E7-7AF1-5E3245A35455}"/>
                </a:ext>
              </a:extLst>
            </p:cNvPr>
            <p:cNvSpPr/>
            <p:nvPr/>
          </p:nvSpPr>
          <p:spPr>
            <a:xfrm>
              <a:off x="335645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8" name="Oval 1817">
              <a:extLst>
                <a:ext uri="{FF2B5EF4-FFF2-40B4-BE49-F238E27FC236}">
                  <a16:creationId xmlns:a16="http://schemas.microsoft.com/office/drawing/2014/main" id="{680324D8-B083-33F7-5C0C-8278B7B6A199}"/>
                </a:ext>
              </a:extLst>
            </p:cNvPr>
            <p:cNvSpPr/>
            <p:nvPr/>
          </p:nvSpPr>
          <p:spPr>
            <a:xfrm>
              <a:off x="335645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19" name="Oval 1818">
              <a:extLst>
                <a:ext uri="{FF2B5EF4-FFF2-40B4-BE49-F238E27FC236}">
                  <a16:creationId xmlns:a16="http://schemas.microsoft.com/office/drawing/2014/main" id="{4741AEC7-2A49-1DD1-F360-4E4C8C446799}"/>
                </a:ext>
              </a:extLst>
            </p:cNvPr>
            <p:cNvSpPr/>
            <p:nvPr/>
          </p:nvSpPr>
          <p:spPr>
            <a:xfrm>
              <a:off x="335645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0" name="Oval 1819">
              <a:extLst>
                <a:ext uri="{FF2B5EF4-FFF2-40B4-BE49-F238E27FC236}">
                  <a16:creationId xmlns:a16="http://schemas.microsoft.com/office/drawing/2014/main" id="{9061122E-5CCF-056A-D9B4-4A16604069BB}"/>
                </a:ext>
              </a:extLst>
            </p:cNvPr>
            <p:cNvSpPr/>
            <p:nvPr/>
          </p:nvSpPr>
          <p:spPr>
            <a:xfrm>
              <a:off x="334700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1" name="Oval 1820">
              <a:extLst>
                <a:ext uri="{FF2B5EF4-FFF2-40B4-BE49-F238E27FC236}">
                  <a16:creationId xmlns:a16="http://schemas.microsoft.com/office/drawing/2014/main" id="{93FFBA92-323E-E8BD-B0A4-6CC41C2E8683}"/>
                </a:ext>
              </a:extLst>
            </p:cNvPr>
            <p:cNvSpPr/>
            <p:nvPr/>
          </p:nvSpPr>
          <p:spPr>
            <a:xfrm>
              <a:off x="335645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2" name="Oval 1821">
              <a:extLst>
                <a:ext uri="{FF2B5EF4-FFF2-40B4-BE49-F238E27FC236}">
                  <a16:creationId xmlns:a16="http://schemas.microsoft.com/office/drawing/2014/main" id="{2502AF95-32F6-339F-1A7B-D3F7CFC2A534}"/>
                </a:ext>
              </a:extLst>
            </p:cNvPr>
            <p:cNvSpPr/>
            <p:nvPr/>
          </p:nvSpPr>
          <p:spPr>
            <a:xfrm>
              <a:off x="381960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3" name="Oval 1822">
              <a:extLst>
                <a:ext uri="{FF2B5EF4-FFF2-40B4-BE49-F238E27FC236}">
                  <a16:creationId xmlns:a16="http://schemas.microsoft.com/office/drawing/2014/main" id="{61BB9CDA-AA81-CE59-3E27-D072C6C1C12D}"/>
                </a:ext>
              </a:extLst>
            </p:cNvPr>
            <p:cNvSpPr/>
            <p:nvPr/>
          </p:nvSpPr>
          <p:spPr>
            <a:xfrm>
              <a:off x="381960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4" name="Oval 1823">
              <a:extLst>
                <a:ext uri="{FF2B5EF4-FFF2-40B4-BE49-F238E27FC236}">
                  <a16:creationId xmlns:a16="http://schemas.microsoft.com/office/drawing/2014/main" id="{D7BC5847-6065-040A-B892-BDC178F5DC7E}"/>
                </a:ext>
              </a:extLst>
            </p:cNvPr>
            <p:cNvSpPr/>
            <p:nvPr/>
          </p:nvSpPr>
          <p:spPr>
            <a:xfrm>
              <a:off x="381960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5" name="Oval 1824">
              <a:extLst>
                <a:ext uri="{FF2B5EF4-FFF2-40B4-BE49-F238E27FC236}">
                  <a16:creationId xmlns:a16="http://schemas.microsoft.com/office/drawing/2014/main" id="{606DAAE6-E14D-439C-DDF9-F4ED6FC680AF}"/>
                </a:ext>
              </a:extLst>
            </p:cNvPr>
            <p:cNvSpPr/>
            <p:nvPr/>
          </p:nvSpPr>
          <p:spPr>
            <a:xfrm>
              <a:off x="3810161"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6" name="Oval 1825">
              <a:extLst>
                <a:ext uri="{FF2B5EF4-FFF2-40B4-BE49-F238E27FC236}">
                  <a16:creationId xmlns:a16="http://schemas.microsoft.com/office/drawing/2014/main" id="{C506957F-17A5-2FE7-6FC0-A7006FD9AA39}"/>
                </a:ext>
              </a:extLst>
            </p:cNvPr>
            <p:cNvSpPr/>
            <p:nvPr/>
          </p:nvSpPr>
          <p:spPr>
            <a:xfrm>
              <a:off x="381960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7" name="Oval 1826">
              <a:extLst>
                <a:ext uri="{FF2B5EF4-FFF2-40B4-BE49-F238E27FC236}">
                  <a16:creationId xmlns:a16="http://schemas.microsoft.com/office/drawing/2014/main" id="{1BE476B0-2A9E-3637-6979-3E7A06F57386}"/>
                </a:ext>
              </a:extLst>
            </p:cNvPr>
            <p:cNvSpPr/>
            <p:nvPr/>
          </p:nvSpPr>
          <p:spPr>
            <a:xfrm>
              <a:off x="4272996"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8" name="Oval 1827">
              <a:extLst>
                <a:ext uri="{FF2B5EF4-FFF2-40B4-BE49-F238E27FC236}">
                  <a16:creationId xmlns:a16="http://schemas.microsoft.com/office/drawing/2014/main" id="{49A8804E-C861-D10D-7271-316789046E42}"/>
                </a:ext>
              </a:extLst>
            </p:cNvPr>
            <p:cNvSpPr/>
            <p:nvPr/>
          </p:nvSpPr>
          <p:spPr>
            <a:xfrm>
              <a:off x="4272996"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29" name="Oval 1828">
              <a:extLst>
                <a:ext uri="{FF2B5EF4-FFF2-40B4-BE49-F238E27FC236}">
                  <a16:creationId xmlns:a16="http://schemas.microsoft.com/office/drawing/2014/main" id="{0DBAC49B-E87E-02A4-BC32-905C463412A8}"/>
                </a:ext>
              </a:extLst>
            </p:cNvPr>
            <p:cNvSpPr/>
            <p:nvPr/>
          </p:nvSpPr>
          <p:spPr>
            <a:xfrm>
              <a:off x="4272996"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0" name="Oval 1829">
              <a:extLst>
                <a:ext uri="{FF2B5EF4-FFF2-40B4-BE49-F238E27FC236}">
                  <a16:creationId xmlns:a16="http://schemas.microsoft.com/office/drawing/2014/main" id="{43AA1651-F3AB-3C41-09EE-ED4F1F924B5B}"/>
                </a:ext>
              </a:extLst>
            </p:cNvPr>
            <p:cNvSpPr/>
            <p:nvPr/>
          </p:nvSpPr>
          <p:spPr>
            <a:xfrm>
              <a:off x="4263550"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1" name="Oval 1830">
              <a:extLst>
                <a:ext uri="{FF2B5EF4-FFF2-40B4-BE49-F238E27FC236}">
                  <a16:creationId xmlns:a16="http://schemas.microsoft.com/office/drawing/2014/main" id="{A88144F8-B680-73A2-7577-740E84C07CB4}"/>
                </a:ext>
              </a:extLst>
            </p:cNvPr>
            <p:cNvSpPr/>
            <p:nvPr/>
          </p:nvSpPr>
          <p:spPr>
            <a:xfrm>
              <a:off x="4272996"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2" name="Oval 1831">
              <a:extLst>
                <a:ext uri="{FF2B5EF4-FFF2-40B4-BE49-F238E27FC236}">
                  <a16:creationId xmlns:a16="http://schemas.microsoft.com/office/drawing/2014/main" id="{66E677A1-6030-5E87-4815-11CDDC6E10B7}"/>
                </a:ext>
              </a:extLst>
            </p:cNvPr>
            <p:cNvSpPr/>
            <p:nvPr/>
          </p:nvSpPr>
          <p:spPr>
            <a:xfrm>
              <a:off x="473583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3" name="Oval 1832">
              <a:extLst>
                <a:ext uri="{FF2B5EF4-FFF2-40B4-BE49-F238E27FC236}">
                  <a16:creationId xmlns:a16="http://schemas.microsoft.com/office/drawing/2014/main" id="{FB653730-0A08-73DD-4FF8-F62758EC8CD9}"/>
                </a:ext>
              </a:extLst>
            </p:cNvPr>
            <p:cNvSpPr/>
            <p:nvPr/>
          </p:nvSpPr>
          <p:spPr>
            <a:xfrm>
              <a:off x="473583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4" name="Oval 1833">
              <a:extLst>
                <a:ext uri="{FF2B5EF4-FFF2-40B4-BE49-F238E27FC236}">
                  <a16:creationId xmlns:a16="http://schemas.microsoft.com/office/drawing/2014/main" id="{B61BF2D4-EA68-6953-487B-3C440ABB5A72}"/>
                </a:ext>
              </a:extLst>
            </p:cNvPr>
            <p:cNvSpPr/>
            <p:nvPr/>
          </p:nvSpPr>
          <p:spPr>
            <a:xfrm>
              <a:off x="473583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5" name="Oval 1834">
              <a:extLst>
                <a:ext uri="{FF2B5EF4-FFF2-40B4-BE49-F238E27FC236}">
                  <a16:creationId xmlns:a16="http://schemas.microsoft.com/office/drawing/2014/main" id="{03328934-4BDB-F993-2329-BC9BE1C7BB16}"/>
                </a:ext>
              </a:extLst>
            </p:cNvPr>
            <p:cNvSpPr/>
            <p:nvPr/>
          </p:nvSpPr>
          <p:spPr>
            <a:xfrm>
              <a:off x="4726386"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6" name="Oval 1835">
              <a:extLst>
                <a:ext uri="{FF2B5EF4-FFF2-40B4-BE49-F238E27FC236}">
                  <a16:creationId xmlns:a16="http://schemas.microsoft.com/office/drawing/2014/main" id="{C6134EFB-C743-F316-03A9-2201FCD339C6}"/>
                </a:ext>
              </a:extLst>
            </p:cNvPr>
            <p:cNvSpPr/>
            <p:nvPr/>
          </p:nvSpPr>
          <p:spPr>
            <a:xfrm>
              <a:off x="473583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7" name="Oval 1836">
              <a:extLst>
                <a:ext uri="{FF2B5EF4-FFF2-40B4-BE49-F238E27FC236}">
                  <a16:creationId xmlns:a16="http://schemas.microsoft.com/office/drawing/2014/main" id="{526D02A3-4F8E-8336-2699-22C2EE69AEE6}"/>
                </a:ext>
              </a:extLst>
            </p:cNvPr>
            <p:cNvSpPr/>
            <p:nvPr/>
          </p:nvSpPr>
          <p:spPr>
            <a:xfrm>
              <a:off x="5189221"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8" name="Oval 1837">
              <a:extLst>
                <a:ext uri="{FF2B5EF4-FFF2-40B4-BE49-F238E27FC236}">
                  <a16:creationId xmlns:a16="http://schemas.microsoft.com/office/drawing/2014/main" id="{04642C4D-8605-444C-844A-B5140CDBE351}"/>
                </a:ext>
              </a:extLst>
            </p:cNvPr>
            <p:cNvSpPr/>
            <p:nvPr/>
          </p:nvSpPr>
          <p:spPr>
            <a:xfrm>
              <a:off x="5189221"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39" name="Oval 1838">
              <a:extLst>
                <a:ext uri="{FF2B5EF4-FFF2-40B4-BE49-F238E27FC236}">
                  <a16:creationId xmlns:a16="http://schemas.microsoft.com/office/drawing/2014/main" id="{FA0B0817-C170-5583-9AFC-1631B5B5508F}"/>
                </a:ext>
              </a:extLst>
            </p:cNvPr>
            <p:cNvSpPr/>
            <p:nvPr/>
          </p:nvSpPr>
          <p:spPr>
            <a:xfrm>
              <a:off x="5189221"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0" name="Oval 1839">
              <a:extLst>
                <a:ext uri="{FF2B5EF4-FFF2-40B4-BE49-F238E27FC236}">
                  <a16:creationId xmlns:a16="http://schemas.microsoft.com/office/drawing/2014/main" id="{4D35ADE8-CC3F-2B8C-AC1B-9B2EC1CB59EC}"/>
                </a:ext>
              </a:extLst>
            </p:cNvPr>
            <p:cNvSpPr/>
            <p:nvPr/>
          </p:nvSpPr>
          <p:spPr>
            <a:xfrm>
              <a:off x="517977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1" name="Oval 1840">
              <a:extLst>
                <a:ext uri="{FF2B5EF4-FFF2-40B4-BE49-F238E27FC236}">
                  <a16:creationId xmlns:a16="http://schemas.microsoft.com/office/drawing/2014/main" id="{03AA5345-653A-D560-8A0D-B1F23C45A573}"/>
                </a:ext>
              </a:extLst>
            </p:cNvPr>
            <p:cNvSpPr/>
            <p:nvPr/>
          </p:nvSpPr>
          <p:spPr>
            <a:xfrm>
              <a:off x="5189221"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2" name="Oval 1841">
              <a:extLst>
                <a:ext uri="{FF2B5EF4-FFF2-40B4-BE49-F238E27FC236}">
                  <a16:creationId xmlns:a16="http://schemas.microsoft.com/office/drawing/2014/main" id="{C643C1D2-59AD-2282-FAE6-D18D2E7E04AF}"/>
                </a:ext>
              </a:extLst>
            </p:cNvPr>
            <p:cNvSpPr/>
            <p:nvPr/>
          </p:nvSpPr>
          <p:spPr>
            <a:xfrm>
              <a:off x="5642610" y="1690688"/>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3" name="Oval 1842">
              <a:extLst>
                <a:ext uri="{FF2B5EF4-FFF2-40B4-BE49-F238E27FC236}">
                  <a16:creationId xmlns:a16="http://schemas.microsoft.com/office/drawing/2014/main" id="{47F7E10B-3D0D-F482-E43A-87878E701DD8}"/>
                </a:ext>
              </a:extLst>
            </p:cNvPr>
            <p:cNvSpPr/>
            <p:nvPr/>
          </p:nvSpPr>
          <p:spPr>
            <a:xfrm>
              <a:off x="5642610" y="214091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4" name="Oval 1843">
              <a:extLst>
                <a:ext uri="{FF2B5EF4-FFF2-40B4-BE49-F238E27FC236}">
                  <a16:creationId xmlns:a16="http://schemas.microsoft.com/office/drawing/2014/main" id="{A391515E-2A5B-E3DD-F82F-C28DE69306F6}"/>
                </a:ext>
              </a:extLst>
            </p:cNvPr>
            <p:cNvSpPr/>
            <p:nvPr/>
          </p:nvSpPr>
          <p:spPr>
            <a:xfrm>
              <a:off x="5642610" y="259114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5" name="Oval 1844">
              <a:extLst>
                <a:ext uri="{FF2B5EF4-FFF2-40B4-BE49-F238E27FC236}">
                  <a16:creationId xmlns:a16="http://schemas.microsoft.com/office/drawing/2014/main" id="{12971B6B-72D0-7910-1816-A598D7EB9D26}"/>
                </a:ext>
              </a:extLst>
            </p:cNvPr>
            <p:cNvSpPr/>
            <p:nvPr/>
          </p:nvSpPr>
          <p:spPr>
            <a:xfrm>
              <a:off x="5633165" y="3054464"/>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6" name="Oval 1845">
              <a:extLst>
                <a:ext uri="{FF2B5EF4-FFF2-40B4-BE49-F238E27FC236}">
                  <a16:creationId xmlns:a16="http://schemas.microsoft.com/office/drawing/2014/main" id="{9EBCFC65-5802-A31E-4FDC-EC9EBD0C0F63}"/>
                </a:ext>
              </a:extLst>
            </p:cNvPr>
            <p:cNvSpPr/>
            <p:nvPr/>
          </p:nvSpPr>
          <p:spPr>
            <a:xfrm>
              <a:off x="5642610" y="351777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7" name="Oval 1846">
              <a:extLst>
                <a:ext uri="{FF2B5EF4-FFF2-40B4-BE49-F238E27FC236}">
                  <a16:creationId xmlns:a16="http://schemas.microsoft.com/office/drawing/2014/main" id="{1B061B9F-F601-4CA1-145D-DC8C216E4C96}"/>
                </a:ext>
              </a:extLst>
            </p:cNvPr>
            <p:cNvSpPr/>
            <p:nvPr/>
          </p:nvSpPr>
          <p:spPr>
            <a:xfrm>
              <a:off x="153344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8" name="Oval 1847">
              <a:extLst>
                <a:ext uri="{FF2B5EF4-FFF2-40B4-BE49-F238E27FC236}">
                  <a16:creationId xmlns:a16="http://schemas.microsoft.com/office/drawing/2014/main" id="{48B51A4D-C791-A7CE-C850-B42BE2DBA768}"/>
                </a:ext>
              </a:extLst>
            </p:cNvPr>
            <p:cNvSpPr/>
            <p:nvPr/>
          </p:nvSpPr>
          <p:spPr>
            <a:xfrm>
              <a:off x="153344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49" name="Oval 1848">
              <a:extLst>
                <a:ext uri="{FF2B5EF4-FFF2-40B4-BE49-F238E27FC236}">
                  <a16:creationId xmlns:a16="http://schemas.microsoft.com/office/drawing/2014/main" id="{F7F33538-B6BB-AF31-2234-7D3120BD7F16}"/>
                </a:ext>
              </a:extLst>
            </p:cNvPr>
            <p:cNvSpPr/>
            <p:nvPr/>
          </p:nvSpPr>
          <p:spPr>
            <a:xfrm>
              <a:off x="153344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0" name="Oval 1849">
              <a:extLst>
                <a:ext uri="{FF2B5EF4-FFF2-40B4-BE49-F238E27FC236}">
                  <a16:creationId xmlns:a16="http://schemas.microsoft.com/office/drawing/2014/main" id="{BFC0B249-04B3-925D-8F56-9B2DE2FD3F5F}"/>
                </a:ext>
              </a:extLst>
            </p:cNvPr>
            <p:cNvSpPr/>
            <p:nvPr/>
          </p:nvSpPr>
          <p:spPr>
            <a:xfrm>
              <a:off x="1524000"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1" name="Oval 1850">
              <a:extLst>
                <a:ext uri="{FF2B5EF4-FFF2-40B4-BE49-F238E27FC236}">
                  <a16:creationId xmlns:a16="http://schemas.microsoft.com/office/drawing/2014/main" id="{72B0BE5F-66F7-EFA3-B230-813E8D0D8AFE}"/>
                </a:ext>
              </a:extLst>
            </p:cNvPr>
            <p:cNvSpPr/>
            <p:nvPr/>
          </p:nvSpPr>
          <p:spPr>
            <a:xfrm>
              <a:off x="1533447"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2" name="Oval 1851">
              <a:extLst>
                <a:ext uri="{FF2B5EF4-FFF2-40B4-BE49-F238E27FC236}">
                  <a16:creationId xmlns:a16="http://schemas.microsoft.com/office/drawing/2014/main" id="{70639C33-9DF9-77A6-A17B-267FD7BF1625}"/>
                </a:ext>
              </a:extLst>
            </p:cNvPr>
            <p:cNvSpPr/>
            <p:nvPr/>
          </p:nvSpPr>
          <p:spPr>
            <a:xfrm>
              <a:off x="198683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3" name="Oval 1852">
              <a:extLst>
                <a:ext uri="{FF2B5EF4-FFF2-40B4-BE49-F238E27FC236}">
                  <a16:creationId xmlns:a16="http://schemas.microsoft.com/office/drawing/2014/main" id="{6EB07800-E06B-66CA-B2D3-AA7D6A56D092}"/>
                </a:ext>
              </a:extLst>
            </p:cNvPr>
            <p:cNvSpPr/>
            <p:nvPr/>
          </p:nvSpPr>
          <p:spPr>
            <a:xfrm>
              <a:off x="198683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4" name="Oval 1853">
              <a:extLst>
                <a:ext uri="{FF2B5EF4-FFF2-40B4-BE49-F238E27FC236}">
                  <a16:creationId xmlns:a16="http://schemas.microsoft.com/office/drawing/2014/main" id="{C15AA9B5-7B91-1E31-64FA-A34EAF184016}"/>
                </a:ext>
              </a:extLst>
            </p:cNvPr>
            <p:cNvSpPr/>
            <p:nvPr/>
          </p:nvSpPr>
          <p:spPr>
            <a:xfrm>
              <a:off x="198683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5" name="Oval 1854">
              <a:extLst>
                <a:ext uri="{FF2B5EF4-FFF2-40B4-BE49-F238E27FC236}">
                  <a16:creationId xmlns:a16="http://schemas.microsoft.com/office/drawing/2014/main" id="{EC019BF4-D57C-0337-5CBF-1F22B68F3C29}"/>
                </a:ext>
              </a:extLst>
            </p:cNvPr>
            <p:cNvSpPr/>
            <p:nvPr/>
          </p:nvSpPr>
          <p:spPr>
            <a:xfrm>
              <a:off x="1977391"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48" name="Oval 1747">
              <a:extLst>
                <a:ext uri="{FF2B5EF4-FFF2-40B4-BE49-F238E27FC236}">
                  <a16:creationId xmlns:a16="http://schemas.microsoft.com/office/drawing/2014/main" id="{40170793-0B4D-9C50-71CE-394CD6420977}"/>
                </a:ext>
              </a:extLst>
            </p:cNvPr>
            <p:cNvSpPr/>
            <p:nvPr/>
          </p:nvSpPr>
          <p:spPr>
            <a:xfrm>
              <a:off x="198683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2" name="Oval 1751">
              <a:extLst>
                <a:ext uri="{FF2B5EF4-FFF2-40B4-BE49-F238E27FC236}">
                  <a16:creationId xmlns:a16="http://schemas.microsoft.com/office/drawing/2014/main" id="{A482623F-694E-223D-1537-ECAB693A9FD9}"/>
                </a:ext>
              </a:extLst>
            </p:cNvPr>
            <p:cNvSpPr/>
            <p:nvPr/>
          </p:nvSpPr>
          <p:spPr>
            <a:xfrm>
              <a:off x="244967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3" name="Oval 1752">
              <a:extLst>
                <a:ext uri="{FF2B5EF4-FFF2-40B4-BE49-F238E27FC236}">
                  <a16:creationId xmlns:a16="http://schemas.microsoft.com/office/drawing/2014/main" id="{96BD005F-42BE-6B97-76CD-84FA86255D07}"/>
                </a:ext>
              </a:extLst>
            </p:cNvPr>
            <p:cNvSpPr/>
            <p:nvPr/>
          </p:nvSpPr>
          <p:spPr>
            <a:xfrm>
              <a:off x="244967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4" name="Oval 1753">
              <a:extLst>
                <a:ext uri="{FF2B5EF4-FFF2-40B4-BE49-F238E27FC236}">
                  <a16:creationId xmlns:a16="http://schemas.microsoft.com/office/drawing/2014/main" id="{97BBCC13-23D5-EF7A-1DC5-57AC8C959F9E}"/>
                </a:ext>
              </a:extLst>
            </p:cNvPr>
            <p:cNvSpPr/>
            <p:nvPr/>
          </p:nvSpPr>
          <p:spPr>
            <a:xfrm>
              <a:off x="244967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5" name="Oval 1754">
              <a:extLst>
                <a:ext uri="{FF2B5EF4-FFF2-40B4-BE49-F238E27FC236}">
                  <a16:creationId xmlns:a16="http://schemas.microsoft.com/office/drawing/2014/main" id="{B930A09D-0A7E-0260-9804-6BBA890C6ADA}"/>
                </a:ext>
              </a:extLst>
            </p:cNvPr>
            <p:cNvSpPr/>
            <p:nvPr/>
          </p:nvSpPr>
          <p:spPr>
            <a:xfrm>
              <a:off x="2440226"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6" name="Oval 1755">
              <a:extLst>
                <a:ext uri="{FF2B5EF4-FFF2-40B4-BE49-F238E27FC236}">
                  <a16:creationId xmlns:a16="http://schemas.microsoft.com/office/drawing/2014/main" id="{C0A892BE-4D3B-2AD1-B92A-CFFD8905CCD4}"/>
                </a:ext>
              </a:extLst>
            </p:cNvPr>
            <p:cNvSpPr/>
            <p:nvPr/>
          </p:nvSpPr>
          <p:spPr>
            <a:xfrm>
              <a:off x="244967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7" name="Oval 1756">
              <a:extLst>
                <a:ext uri="{FF2B5EF4-FFF2-40B4-BE49-F238E27FC236}">
                  <a16:creationId xmlns:a16="http://schemas.microsoft.com/office/drawing/2014/main" id="{0B6084E4-7D3E-0CA7-7809-CB98207DCA17}"/>
                </a:ext>
              </a:extLst>
            </p:cNvPr>
            <p:cNvSpPr/>
            <p:nvPr/>
          </p:nvSpPr>
          <p:spPr>
            <a:xfrm>
              <a:off x="290306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58" name="Oval 1757">
              <a:extLst>
                <a:ext uri="{FF2B5EF4-FFF2-40B4-BE49-F238E27FC236}">
                  <a16:creationId xmlns:a16="http://schemas.microsoft.com/office/drawing/2014/main" id="{6C08B86A-346D-4465-3A4A-5784EBD78438}"/>
                </a:ext>
              </a:extLst>
            </p:cNvPr>
            <p:cNvSpPr/>
            <p:nvPr/>
          </p:nvSpPr>
          <p:spPr>
            <a:xfrm>
              <a:off x="290306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1" name="Oval 1760">
              <a:extLst>
                <a:ext uri="{FF2B5EF4-FFF2-40B4-BE49-F238E27FC236}">
                  <a16:creationId xmlns:a16="http://schemas.microsoft.com/office/drawing/2014/main" id="{A9E37AAB-9B33-26B4-3676-B85CE140DA2A}"/>
                </a:ext>
              </a:extLst>
            </p:cNvPr>
            <p:cNvSpPr/>
            <p:nvPr/>
          </p:nvSpPr>
          <p:spPr>
            <a:xfrm>
              <a:off x="290306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3" name="Oval 1762">
              <a:extLst>
                <a:ext uri="{FF2B5EF4-FFF2-40B4-BE49-F238E27FC236}">
                  <a16:creationId xmlns:a16="http://schemas.microsoft.com/office/drawing/2014/main" id="{74523369-7DD1-CD1A-AC35-4D6BCF45A329}"/>
                </a:ext>
              </a:extLst>
            </p:cNvPr>
            <p:cNvSpPr/>
            <p:nvPr/>
          </p:nvSpPr>
          <p:spPr>
            <a:xfrm>
              <a:off x="289361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4" name="Oval 1763">
              <a:extLst>
                <a:ext uri="{FF2B5EF4-FFF2-40B4-BE49-F238E27FC236}">
                  <a16:creationId xmlns:a16="http://schemas.microsoft.com/office/drawing/2014/main" id="{CA399622-C3A6-64A3-D81E-35187274EF2C}"/>
                </a:ext>
              </a:extLst>
            </p:cNvPr>
            <p:cNvSpPr/>
            <p:nvPr/>
          </p:nvSpPr>
          <p:spPr>
            <a:xfrm>
              <a:off x="290306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5" name="Oval 1764">
              <a:extLst>
                <a:ext uri="{FF2B5EF4-FFF2-40B4-BE49-F238E27FC236}">
                  <a16:creationId xmlns:a16="http://schemas.microsoft.com/office/drawing/2014/main" id="{A75BC343-E66E-43A7-92E9-14F1636CD103}"/>
                </a:ext>
              </a:extLst>
            </p:cNvPr>
            <p:cNvSpPr/>
            <p:nvPr/>
          </p:nvSpPr>
          <p:spPr>
            <a:xfrm>
              <a:off x="335645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6" name="Oval 1765">
              <a:extLst>
                <a:ext uri="{FF2B5EF4-FFF2-40B4-BE49-F238E27FC236}">
                  <a16:creationId xmlns:a16="http://schemas.microsoft.com/office/drawing/2014/main" id="{33092CB1-AEA2-59AD-99DA-E528F7B8B44E}"/>
                </a:ext>
              </a:extLst>
            </p:cNvPr>
            <p:cNvSpPr/>
            <p:nvPr/>
          </p:nvSpPr>
          <p:spPr>
            <a:xfrm>
              <a:off x="335645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7" name="Oval 1766">
              <a:extLst>
                <a:ext uri="{FF2B5EF4-FFF2-40B4-BE49-F238E27FC236}">
                  <a16:creationId xmlns:a16="http://schemas.microsoft.com/office/drawing/2014/main" id="{ED80EEF7-4741-B3C6-E7E2-A030F0E1AF3C}"/>
                </a:ext>
              </a:extLst>
            </p:cNvPr>
            <p:cNvSpPr/>
            <p:nvPr/>
          </p:nvSpPr>
          <p:spPr>
            <a:xfrm>
              <a:off x="335645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8" name="Oval 1767">
              <a:extLst>
                <a:ext uri="{FF2B5EF4-FFF2-40B4-BE49-F238E27FC236}">
                  <a16:creationId xmlns:a16="http://schemas.microsoft.com/office/drawing/2014/main" id="{3C008686-773B-8B80-F1AB-213F24371CA8}"/>
                </a:ext>
              </a:extLst>
            </p:cNvPr>
            <p:cNvSpPr/>
            <p:nvPr/>
          </p:nvSpPr>
          <p:spPr>
            <a:xfrm>
              <a:off x="334700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69" name="Oval 1768">
              <a:extLst>
                <a:ext uri="{FF2B5EF4-FFF2-40B4-BE49-F238E27FC236}">
                  <a16:creationId xmlns:a16="http://schemas.microsoft.com/office/drawing/2014/main" id="{52B34E72-87DA-2310-2D20-72E625F8E195}"/>
                </a:ext>
              </a:extLst>
            </p:cNvPr>
            <p:cNvSpPr/>
            <p:nvPr/>
          </p:nvSpPr>
          <p:spPr>
            <a:xfrm>
              <a:off x="335645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0" name="Oval 1769">
              <a:extLst>
                <a:ext uri="{FF2B5EF4-FFF2-40B4-BE49-F238E27FC236}">
                  <a16:creationId xmlns:a16="http://schemas.microsoft.com/office/drawing/2014/main" id="{9DEE4138-04D2-BABF-29E9-6D9CC8E65903}"/>
                </a:ext>
              </a:extLst>
            </p:cNvPr>
            <p:cNvSpPr/>
            <p:nvPr/>
          </p:nvSpPr>
          <p:spPr>
            <a:xfrm>
              <a:off x="381960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1" name="Oval 1770">
              <a:extLst>
                <a:ext uri="{FF2B5EF4-FFF2-40B4-BE49-F238E27FC236}">
                  <a16:creationId xmlns:a16="http://schemas.microsoft.com/office/drawing/2014/main" id="{3A908772-8768-0E1C-61FE-70BA10E0A61A}"/>
                </a:ext>
              </a:extLst>
            </p:cNvPr>
            <p:cNvSpPr/>
            <p:nvPr/>
          </p:nvSpPr>
          <p:spPr>
            <a:xfrm>
              <a:off x="381960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2" name="Oval 1771">
              <a:extLst>
                <a:ext uri="{FF2B5EF4-FFF2-40B4-BE49-F238E27FC236}">
                  <a16:creationId xmlns:a16="http://schemas.microsoft.com/office/drawing/2014/main" id="{82D9AD97-3FCD-7EE9-7F9F-148F803CB8D2}"/>
                </a:ext>
              </a:extLst>
            </p:cNvPr>
            <p:cNvSpPr/>
            <p:nvPr/>
          </p:nvSpPr>
          <p:spPr>
            <a:xfrm>
              <a:off x="381960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3" name="Oval 1772">
              <a:extLst>
                <a:ext uri="{FF2B5EF4-FFF2-40B4-BE49-F238E27FC236}">
                  <a16:creationId xmlns:a16="http://schemas.microsoft.com/office/drawing/2014/main" id="{69F4C869-4779-0C0E-75A3-BE970271D26F}"/>
                </a:ext>
              </a:extLst>
            </p:cNvPr>
            <p:cNvSpPr/>
            <p:nvPr/>
          </p:nvSpPr>
          <p:spPr>
            <a:xfrm>
              <a:off x="3810161"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4" name="Oval 1773">
              <a:extLst>
                <a:ext uri="{FF2B5EF4-FFF2-40B4-BE49-F238E27FC236}">
                  <a16:creationId xmlns:a16="http://schemas.microsoft.com/office/drawing/2014/main" id="{2333469F-0B75-7249-8A94-9F8C81453F39}"/>
                </a:ext>
              </a:extLst>
            </p:cNvPr>
            <p:cNvSpPr/>
            <p:nvPr/>
          </p:nvSpPr>
          <p:spPr>
            <a:xfrm>
              <a:off x="381960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5" name="Oval 1774">
              <a:extLst>
                <a:ext uri="{FF2B5EF4-FFF2-40B4-BE49-F238E27FC236}">
                  <a16:creationId xmlns:a16="http://schemas.microsoft.com/office/drawing/2014/main" id="{C7C651B2-7F63-AE06-F1D3-249B97F73801}"/>
                </a:ext>
              </a:extLst>
            </p:cNvPr>
            <p:cNvSpPr/>
            <p:nvPr/>
          </p:nvSpPr>
          <p:spPr>
            <a:xfrm>
              <a:off x="4272996"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6" name="Oval 1775">
              <a:extLst>
                <a:ext uri="{FF2B5EF4-FFF2-40B4-BE49-F238E27FC236}">
                  <a16:creationId xmlns:a16="http://schemas.microsoft.com/office/drawing/2014/main" id="{3200B8CA-6B65-F715-5C2A-3663509949EC}"/>
                </a:ext>
              </a:extLst>
            </p:cNvPr>
            <p:cNvSpPr/>
            <p:nvPr/>
          </p:nvSpPr>
          <p:spPr>
            <a:xfrm>
              <a:off x="4272996"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7" name="Oval 1776">
              <a:extLst>
                <a:ext uri="{FF2B5EF4-FFF2-40B4-BE49-F238E27FC236}">
                  <a16:creationId xmlns:a16="http://schemas.microsoft.com/office/drawing/2014/main" id="{F9D70CC3-AAA0-7EB8-DE91-3FBD1F57BAA4}"/>
                </a:ext>
              </a:extLst>
            </p:cNvPr>
            <p:cNvSpPr/>
            <p:nvPr/>
          </p:nvSpPr>
          <p:spPr>
            <a:xfrm>
              <a:off x="4272996"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8" name="Oval 1777">
              <a:extLst>
                <a:ext uri="{FF2B5EF4-FFF2-40B4-BE49-F238E27FC236}">
                  <a16:creationId xmlns:a16="http://schemas.microsoft.com/office/drawing/2014/main" id="{8B636787-C6FB-5FEF-8A1F-3C51203A1F2B}"/>
                </a:ext>
              </a:extLst>
            </p:cNvPr>
            <p:cNvSpPr/>
            <p:nvPr/>
          </p:nvSpPr>
          <p:spPr>
            <a:xfrm>
              <a:off x="4263550"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79" name="Oval 1778">
              <a:extLst>
                <a:ext uri="{FF2B5EF4-FFF2-40B4-BE49-F238E27FC236}">
                  <a16:creationId xmlns:a16="http://schemas.microsoft.com/office/drawing/2014/main" id="{CE4F491C-72D8-87C7-11E6-A3C80713CD1A}"/>
                </a:ext>
              </a:extLst>
            </p:cNvPr>
            <p:cNvSpPr/>
            <p:nvPr/>
          </p:nvSpPr>
          <p:spPr>
            <a:xfrm>
              <a:off x="4272996"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0" name="Oval 1779">
              <a:extLst>
                <a:ext uri="{FF2B5EF4-FFF2-40B4-BE49-F238E27FC236}">
                  <a16:creationId xmlns:a16="http://schemas.microsoft.com/office/drawing/2014/main" id="{AE8A5F52-BE3D-AFF8-BA06-C59FFFB7012E}"/>
                </a:ext>
              </a:extLst>
            </p:cNvPr>
            <p:cNvSpPr/>
            <p:nvPr/>
          </p:nvSpPr>
          <p:spPr>
            <a:xfrm>
              <a:off x="473583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1" name="Oval 1780">
              <a:extLst>
                <a:ext uri="{FF2B5EF4-FFF2-40B4-BE49-F238E27FC236}">
                  <a16:creationId xmlns:a16="http://schemas.microsoft.com/office/drawing/2014/main" id="{7E3C1184-384A-5D6F-D17F-EF42C0E1F142}"/>
                </a:ext>
              </a:extLst>
            </p:cNvPr>
            <p:cNvSpPr/>
            <p:nvPr/>
          </p:nvSpPr>
          <p:spPr>
            <a:xfrm>
              <a:off x="473583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2" name="Oval 1781">
              <a:extLst>
                <a:ext uri="{FF2B5EF4-FFF2-40B4-BE49-F238E27FC236}">
                  <a16:creationId xmlns:a16="http://schemas.microsoft.com/office/drawing/2014/main" id="{5E9284CD-2CC9-2109-D815-4F04934E7E01}"/>
                </a:ext>
              </a:extLst>
            </p:cNvPr>
            <p:cNvSpPr/>
            <p:nvPr/>
          </p:nvSpPr>
          <p:spPr>
            <a:xfrm>
              <a:off x="473583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3" name="Oval 1782">
              <a:extLst>
                <a:ext uri="{FF2B5EF4-FFF2-40B4-BE49-F238E27FC236}">
                  <a16:creationId xmlns:a16="http://schemas.microsoft.com/office/drawing/2014/main" id="{A0855174-6189-4492-75DA-2A7FF254C9E3}"/>
                </a:ext>
              </a:extLst>
            </p:cNvPr>
            <p:cNvSpPr/>
            <p:nvPr/>
          </p:nvSpPr>
          <p:spPr>
            <a:xfrm>
              <a:off x="4726386"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4" name="Oval 1783">
              <a:extLst>
                <a:ext uri="{FF2B5EF4-FFF2-40B4-BE49-F238E27FC236}">
                  <a16:creationId xmlns:a16="http://schemas.microsoft.com/office/drawing/2014/main" id="{03012DBC-AFFF-0A40-117E-D9989C344554}"/>
                </a:ext>
              </a:extLst>
            </p:cNvPr>
            <p:cNvSpPr/>
            <p:nvPr/>
          </p:nvSpPr>
          <p:spPr>
            <a:xfrm>
              <a:off x="473583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5" name="Oval 1784">
              <a:extLst>
                <a:ext uri="{FF2B5EF4-FFF2-40B4-BE49-F238E27FC236}">
                  <a16:creationId xmlns:a16="http://schemas.microsoft.com/office/drawing/2014/main" id="{51D35B76-1854-4C81-DEA8-2F87904EAC70}"/>
                </a:ext>
              </a:extLst>
            </p:cNvPr>
            <p:cNvSpPr/>
            <p:nvPr/>
          </p:nvSpPr>
          <p:spPr>
            <a:xfrm>
              <a:off x="5189221"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6" name="Oval 1785">
              <a:extLst>
                <a:ext uri="{FF2B5EF4-FFF2-40B4-BE49-F238E27FC236}">
                  <a16:creationId xmlns:a16="http://schemas.microsoft.com/office/drawing/2014/main" id="{B195B0CB-EBC2-EE4E-11C5-DDCA7979955C}"/>
                </a:ext>
              </a:extLst>
            </p:cNvPr>
            <p:cNvSpPr/>
            <p:nvPr/>
          </p:nvSpPr>
          <p:spPr>
            <a:xfrm>
              <a:off x="5189221"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7" name="Oval 1786">
              <a:extLst>
                <a:ext uri="{FF2B5EF4-FFF2-40B4-BE49-F238E27FC236}">
                  <a16:creationId xmlns:a16="http://schemas.microsoft.com/office/drawing/2014/main" id="{F94F19D6-6D02-F9D6-EC8A-4E580E4AE0A3}"/>
                </a:ext>
              </a:extLst>
            </p:cNvPr>
            <p:cNvSpPr/>
            <p:nvPr/>
          </p:nvSpPr>
          <p:spPr>
            <a:xfrm>
              <a:off x="5189221"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88" name="Oval 1787">
              <a:extLst>
                <a:ext uri="{FF2B5EF4-FFF2-40B4-BE49-F238E27FC236}">
                  <a16:creationId xmlns:a16="http://schemas.microsoft.com/office/drawing/2014/main" id="{E8A13CA5-183B-8E82-DFF3-672B2AB4AA4A}"/>
                </a:ext>
              </a:extLst>
            </p:cNvPr>
            <p:cNvSpPr/>
            <p:nvPr/>
          </p:nvSpPr>
          <p:spPr>
            <a:xfrm>
              <a:off x="517977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790" name="Oval 1789">
              <a:extLst>
                <a:ext uri="{FF2B5EF4-FFF2-40B4-BE49-F238E27FC236}">
                  <a16:creationId xmlns:a16="http://schemas.microsoft.com/office/drawing/2014/main" id="{94B50F0F-DF0B-543E-6291-1BD876826866}"/>
                </a:ext>
              </a:extLst>
            </p:cNvPr>
            <p:cNvSpPr/>
            <p:nvPr/>
          </p:nvSpPr>
          <p:spPr>
            <a:xfrm>
              <a:off x="5189221"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6" name="Oval 1855">
              <a:extLst>
                <a:ext uri="{FF2B5EF4-FFF2-40B4-BE49-F238E27FC236}">
                  <a16:creationId xmlns:a16="http://schemas.microsoft.com/office/drawing/2014/main" id="{AE55818E-ED8F-F2D8-757F-2CEDDA4A40FC}"/>
                </a:ext>
              </a:extLst>
            </p:cNvPr>
            <p:cNvSpPr/>
            <p:nvPr/>
          </p:nvSpPr>
          <p:spPr>
            <a:xfrm>
              <a:off x="5642610" y="398536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7" name="Oval 1856">
              <a:extLst>
                <a:ext uri="{FF2B5EF4-FFF2-40B4-BE49-F238E27FC236}">
                  <a16:creationId xmlns:a16="http://schemas.microsoft.com/office/drawing/2014/main" id="{5D11B1E8-CBA4-B6DA-8FC3-442E3710EC9B}"/>
                </a:ext>
              </a:extLst>
            </p:cNvPr>
            <p:cNvSpPr/>
            <p:nvPr/>
          </p:nvSpPr>
          <p:spPr>
            <a:xfrm>
              <a:off x="5642610" y="443559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8" name="Oval 1857">
              <a:extLst>
                <a:ext uri="{FF2B5EF4-FFF2-40B4-BE49-F238E27FC236}">
                  <a16:creationId xmlns:a16="http://schemas.microsoft.com/office/drawing/2014/main" id="{EF3164D3-6C03-F5D9-1E93-79031D156071}"/>
                </a:ext>
              </a:extLst>
            </p:cNvPr>
            <p:cNvSpPr/>
            <p:nvPr/>
          </p:nvSpPr>
          <p:spPr>
            <a:xfrm>
              <a:off x="5642610" y="4885829"/>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59" name="Oval 1858">
              <a:extLst>
                <a:ext uri="{FF2B5EF4-FFF2-40B4-BE49-F238E27FC236}">
                  <a16:creationId xmlns:a16="http://schemas.microsoft.com/office/drawing/2014/main" id="{5CDD4B27-F7E8-3CEE-77CA-F02B376C8919}"/>
                </a:ext>
              </a:extLst>
            </p:cNvPr>
            <p:cNvSpPr/>
            <p:nvPr/>
          </p:nvSpPr>
          <p:spPr>
            <a:xfrm>
              <a:off x="5633165" y="5349143"/>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0" name="Oval 1859">
              <a:extLst>
                <a:ext uri="{FF2B5EF4-FFF2-40B4-BE49-F238E27FC236}">
                  <a16:creationId xmlns:a16="http://schemas.microsoft.com/office/drawing/2014/main" id="{16CE74CF-3B0F-091C-8E45-C99FAC5BEA18}"/>
                </a:ext>
              </a:extLst>
            </p:cNvPr>
            <p:cNvSpPr/>
            <p:nvPr/>
          </p:nvSpPr>
          <p:spPr>
            <a:xfrm>
              <a:off x="5642610" y="5812457"/>
              <a:ext cx="453390" cy="450231"/>
            </a:xfrm>
            <a:prstGeom prst="ellipse">
              <a:avLst/>
            </a:prstGeom>
            <a:solidFill>
              <a:schemeClr val="accent4">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sp>
        <p:nvSpPr>
          <p:cNvPr id="1861" name="Oval 1860">
            <a:extLst>
              <a:ext uri="{FF2B5EF4-FFF2-40B4-BE49-F238E27FC236}">
                <a16:creationId xmlns:a16="http://schemas.microsoft.com/office/drawing/2014/main" id="{214296EB-00F3-43BE-FC6D-705B87AA0146}"/>
              </a:ext>
            </a:extLst>
          </p:cNvPr>
          <p:cNvSpPr/>
          <p:nvPr/>
        </p:nvSpPr>
        <p:spPr>
          <a:xfrm>
            <a:off x="1986836" y="214091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2" name="Oval 1861">
            <a:extLst>
              <a:ext uri="{FF2B5EF4-FFF2-40B4-BE49-F238E27FC236}">
                <a16:creationId xmlns:a16="http://schemas.microsoft.com/office/drawing/2014/main" id="{43C41EFF-3426-B732-D564-51FAB5EFB7F3}"/>
              </a:ext>
            </a:extLst>
          </p:cNvPr>
          <p:cNvSpPr/>
          <p:nvPr/>
        </p:nvSpPr>
        <p:spPr>
          <a:xfrm>
            <a:off x="1977391" y="3054464"/>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3" name="Oval 1862">
            <a:extLst>
              <a:ext uri="{FF2B5EF4-FFF2-40B4-BE49-F238E27FC236}">
                <a16:creationId xmlns:a16="http://schemas.microsoft.com/office/drawing/2014/main" id="{462ECFBD-843B-878F-1673-018BDAE626FD}"/>
              </a:ext>
            </a:extLst>
          </p:cNvPr>
          <p:cNvSpPr/>
          <p:nvPr/>
        </p:nvSpPr>
        <p:spPr>
          <a:xfrm>
            <a:off x="2903061" y="1690688"/>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4" name="Oval 1863">
            <a:extLst>
              <a:ext uri="{FF2B5EF4-FFF2-40B4-BE49-F238E27FC236}">
                <a16:creationId xmlns:a16="http://schemas.microsoft.com/office/drawing/2014/main" id="{593A021F-5603-B44B-55DB-6E3AA49006C9}"/>
              </a:ext>
            </a:extLst>
          </p:cNvPr>
          <p:cNvSpPr/>
          <p:nvPr/>
        </p:nvSpPr>
        <p:spPr>
          <a:xfrm>
            <a:off x="2903061" y="351777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5" name="Oval 1864">
            <a:extLst>
              <a:ext uri="{FF2B5EF4-FFF2-40B4-BE49-F238E27FC236}">
                <a16:creationId xmlns:a16="http://schemas.microsoft.com/office/drawing/2014/main" id="{C36B6CA2-1B23-22F9-CA71-786F602A87E8}"/>
              </a:ext>
            </a:extLst>
          </p:cNvPr>
          <p:cNvSpPr/>
          <p:nvPr/>
        </p:nvSpPr>
        <p:spPr>
          <a:xfrm>
            <a:off x="3356451" y="259114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6" name="Oval 1865">
            <a:extLst>
              <a:ext uri="{FF2B5EF4-FFF2-40B4-BE49-F238E27FC236}">
                <a16:creationId xmlns:a16="http://schemas.microsoft.com/office/drawing/2014/main" id="{4ADBDFDE-1029-BA1B-0FDD-1732E5837043}"/>
              </a:ext>
            </a:extLst>
          </p:cNvPr>
          <p:cNvSpPr/>
          <p:nvPr/>
        </p:nvSpPr>
        <p:spPr>
          <a:xfrm>
            <a:off x="3819606" y="259114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7" name="Oval 1866">
            <a:extLst>
              <a:ext uri="{FF2B5EF4-FFF2-40B4-BE49-F238E27FC236}">
                <a16:creationId xmlns:a16="http://schemas.microsoft.com/office/drawing/2014/main" id="{69BA8464-02CA-73E0-2836-08831C24E022}"/>
              </a:ext>
            </a:extLst>
          </p:cNvPr>
          <p:cNvSpPr/>
          <p:nvPr/>
        </p:nvSpPr>
        <p:spPr>
          <a:xfrm>
            <a:off x="4272996" y="214091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8" name="Oval 1867">
            <a:extLst>
              <a:ext uri="{FF2B5EF4-FFF2-40B4-BE49-F238E27FC236}">
                <a16:creationId xmlns:a16="http://schemas.microsoft.com/office/drawing/2014/main" id="{A23A53BD-F1F0-B64F-EC3F-27B819990642}"/>
              </a:ext>
            </a:extLst>
          </p:cNvPr>
          <p:cNvSpPr/>
          <p:nvPr/>
        </p:nvSpPr>
        <p:spPr>
          <a:xfrm>
            <a:off x="5179775" y="3054464"/>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69" name="Oval 1868">
            <a:extLst>
              <a:ext uri="{FF2B5EF4-FFF2-40B4-BE49-F238E27FC236}">
                <a16:creationId xmlns:a16="http://schemas.microsoft.com/office/drawing/2014/main" id="{63DF93C8-4782-2943-2D66-722224F99535}"/>
              </a:ext>
            </a:extLst>
          </p:cNvPr>
          <p:cNvSpPr/>
          <p:nvPr/>
        </p:nvSpPr>
        <p:spPr>
          <a:xfrm>
            <a:off x="5642610" y="1690688"/>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0" name="Oval 1869">
            <a:extLst>
              <a:ext uri="{FF2B5EF4-FFF2-40B4-BE49-F238E27FC236}">
                <a16:creationId xmlns:a16="http://schemas.microsoft.com/office/drawing/2014/main" id="{16EF69EB-8D05-7BC7-209B-12EE418089EB}"/>
              </a:ext>
            </a:extLst>
          </p:cNvPr>
          <p:cNvSpPr/>
          <p:nvPr/>
        </p:nvSpPr>
        <p:spPr>
          <a:xfrm>
            <a:off x="1986836" y="581245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1" name="Oval 1870">
            <a:extLst>
              <a:ext uri="{FF2B5EF4-FFF2-40B4-BE49-F238E27FC236}">
                <a16:creationId xmlns:a16="http://schemas.microsoft.com/office/drawing/2014/main" id="{622725A6-E38C-14AA-D34C-7BBD4C23B065}"/>
              </a:ext>
            </a:extLst>
          </p:cNvPr>
          <p:cNvSpPr/>
          <p:nvPr/>
        </p:nvSpPr>
        <p:spPr>
          <a:xfrm>
            <a:off x="2449671" y="443559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2" name="Oval 1871">
            <a:extLst>
              <a:ext uri="{FF2B5EF4-FFF2-40B4-BE49-F238E27FC236}">
                <a16:creationId xmlns:a16="http://schemas.microsoft.com/office/drawing/2014/main" id="{9CC8845E-1878-2F49-3CFF-D87D46AB285F}"/>
              </a:ext>
            </a:extLst>
          </p:cNvPr>
          <p:cNvSpPr/>
          <p:nvPr/>
        </p:nvSpPr>
        <p:spPr>
          <a:xfrm>
            <a:off x="3347005" y="5349143"/>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3" name="Oval 1872">
            <a:extLst>
              <a:ext uri="{FF2B5EF4-FFF2-40B4-BE49-F238E27FC236}">
                <a16:creationId xmlns:a16="http://schemas.microsoft.com/office/drawing/2014/main" id="{4088C455-D45A-1F8D-F93D-DF5567421F08}"/>
              </a:ext>
            </a:extLst>
          </p:cNvPr>
          <p:cNvSpPr/>
          <p:nvPr/>
        </p:nvSpPr>
        <p:spPr>
          <a:xfrm>
            <a:off x="3819606" y="443559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4" name="Oval 1873">
            <a:extLst>
              <a:ext uri="{FF2B5EF4-FFF2-40B4-BE49-F238E27FC236}">
                <a16:creationId xmlns:a16="http://schemas.microsoft.com/office/drawing/2014/main" id="{C63FA5DC-5825-28F8-2B02-47C28B741D66}"/>
              </a:ext>
            </a:extLst>
          </p:cNvPr>
          <p:cNvSpPr/>
          <p:nvPr/>
        </p:nvSpPr>
        <p:spPr>
          <a:xfrm>
            <a:off x="4735831" y="581245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5" name="Oval 1874">
            <a:extLst>
              <a:ext uri="{FF2B5EF4-FFF2-40B4-BE49-F238E27FC236}">
                <a16:creationId xmlns:a16="http://schemas.microsoft.com/office/drawing/2014/main" id="{08378468-681D-2673-8201-3A1A1243738A}"/>
              </a:ext>
            </a:extLst>
          </p:cNvPr>
          <p:cNvSpPr/>
          <p:nvPr/>
        </p:nvSpPr>
        <p:spPr>
          <a:xfrm>
            <a:off x="5189221" y="398536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1876" name="Oval 1875">
            <a:extLst>
              <a:ext uri="{FF2B5EF4-FFF2-40B4-BE49-F238E27FC236}">
                <a16:creationId xmlns:a16="http://schemas.microsoft.com/office/drawing/2014/main" id="{CAD590C0-5D32-5612-9871-D0D2729D0799}"/>
              </a:ext>
            </a:extLst>
          </p:cNvPr>
          <p:cNvSpPr/>
          <p:nvPr/>
        </p:nvSpPr>
        <p:spPr>
          <a:xfrm>
            <a:off x="5642610" y="488582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grpSp>
        <p:nvGrpSpPr>
          <p:cNvPr id="33" name="Group 32">
            <a:extLst>
              <a:ext uri="{FF2B5EF4-FFF2-40B4-BE49-F238E27FC236}">
                <a16:creationId xmlns:a16="http://schemas.microsoft.com/office/drawing/2014/main" id="{C2108EBA-351B-436D-BCFA-1CE49E967EA8}"/>
              </a:ext>
            </a:extLst>
          </p:cNvPr>
          <p:cNvGrpSpPr/>
          <p:nvPr/>
        </p:nvGrpSpPr>
        <p:grpSpPr>
          <a:xfrm>
            <a:off x="8637975" y="5812457"/>
            <a:ext cx="1919439" cy="650972"/>
            <a:chOff x="8637975" y="5812457"/>
            <a:chExt cx="1919439" cy="650972"/>
          </a:xfrm>
        </p:grpSpPr>
        <mc:AlternateContent xmlns:mc="http://schemas.openxmlformats.org/markup-compatibility/2006" xmlns:a14="http://schemas.microsoft.com/office/drawing/2010/main">
          <mc:Choice Requires="a14">
            <p:sp>
              <p:nvSpPr>
                <p:cNvPr id="9" name="Content Placeholder 2">
                  <a:extLst>
                    <a:ext uri="{FF2B5EF4-FFF2-40B4-BE49-F238E27FC236}">
                      <a16:creationId xmlns:a16="http://schemas.microsoft.com/office/drawing/2014/main" id="{792496B7-5B49-5983-1409-1456BDB3F4C9}"/>
                    </a:ext>
                  </a:extLst>
                </p:cNvPr>
                <p:cNvSpPr txBox="1">
                  <a:spLocks/>
                </p:cNvSpPr>
                <p:nvPr/>
              </p:nvSpPr>
              <p:spPr>
                <a:xfrm>
                  <a:off x="8637975" y="5812457"/>
                  <a:ext cx="1919439"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14:m>
                    <m:oMathPara xmlns:m="http://schemas.openxmlformats.org/officeDocument/2006/math">
                      <m:oMathParaPr>
                        <m:jc m:val="centerGroup"/>
                      </m:oMathParaPr>
                      <m:oMath xmlns:m="http://schemas.openxmlformats.org/officeDocument/2006/math">
                        <m:r>
                          <a:rPr lang="en-US" sz="3600" b="0" i="1" dirty="0" smtClean="0">
                            <a:latin typeface="Cambria Math" panose="02040503050406030204" pitchFamily="18" charset="0"/>
                          </a:rPr>
                          <m:t>𝑃</m:t>
                        </m:r>
                        <m:d>
                          <m:dPr>
                            <m:begChr m:val="["/>
                            <m:endChr m:val="]"/>
                            <m:ctrlPr>
                              <a:rPr lang="en-US" sz="3600" b="0" i="1" dirty="0" smtClean="0">
                                <a:latin typeface="Cambria Math" panose="02040503050406030204" pitchFamily="18" charset="0"/>
                                <a:ea typeface="Calibri"/>
                                <a:cs typeface="Calibri"/>
                              </a:rPr>
                            </m:ctrlPr>
                          </m:dPr>
                          <m:e/>
                        </m:d>
                        <m:r>
                          <a:rPr lang="en-US" sz="3600" b="0" i="1" dirty="0" smtClean="0">
                            <a:latin typeface="Cambria Math" panose="02040503050406030204" pitchFamily="18" charset="0"/>
                            <a:ea typeface="Calibri"/>
                            <a:cs typeface="Calibri"/>
                          </a:rPr>
                          <m:t>= </m:t>
                        </m:r>
                      </m:oMath>
                    </m:oMathPara>
                  </a14:m>
                  <a:endParaRPr lang="en-US" sz="4000" dirty="0">
                    <a:latin typeface="Avenir Light" panose="020B0402020203020204" pitchFamily="34" charset="77"/>
                  </a:endParaRPr>
                </a:p>
              </p:txBody>
            </p:sp>
          </mc:Choice>
          <mc:Fallback xmlns="">
            <p:sp>
              <p:nvSpPr>
                <p:cNvPr id="9" name="Content Placeholder 2">
                  <a:extLst>
                    <a:ext uri="{FF2B5EF4-FFF2-40B4-BE49-F238E27FC236}">
                      <a16:creationId xmlns:a16="http://schemas.microsoft.com/office/drawing/2014/main" id="{792496B7-5B49-5983-1409-1456BDB3F4C9}"/>
                    </a:ext>
                  </a:extLst>
                </p:cNvPr>
                <p:cNvSpPr txBox="1">
                  <a:spLocks noRot="1" noChangeAspect="1" noMove="1" noResize="1" noEditPoints="1" noAdjustHandles="1" noChangeArrowheads="1" noChangeShapeType="1" noTextEdit="1"/>
                </p:cNvSpPr>
                <p:nvPr/>
              </p:nvSpPr>
              <p:spPr>
                <a:xfrm>
                  <a:off x="8637975" y="5812457"/>
                  <a:ext cx="1919439" cy="533400"/>
                </a:xfrm>
                <a:prstGeom prst="rect">
                  <a:avLst/>
                </a:prstGeom>
                <a:blipFill>
                  <a:blip r:embed="rId11"/>
                  <a:stretch>
                    <a:fillRect t="-9302" r="-3947" b="-3953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009C92F-69AA-F0D6-C6B3-372A9AC07D02}"/>
                </a:ext>
              </a:extLst>
            </p:cNvPr>
            <p:cNvSpPr txBox="1"/>
            <p:nvPr/>
          </p:nvSpPr>
          <p:spPr>
            <a:xfrm>
              <a:off x="9170060" y="5878654"/>
              <a:ext cx="318764" cy="584775"/>
            </a:xfrm>
            <a:prstGeom prst="rect">
              <a:avLst/>
            </a:prstGeom>
            <a:noFill/>
          </p:spPr>
          <p:txBody>
            <a:bodyPr wrap="square" rtlCol="0">
              <a:spAutoFit/>
            </a:bodyPr>
            <a:lstStyle/>
            <a:p>
              <a:r>
                <a:rPr lang="en-US" sz="3200" dirty="0">
                  <a:latin typeface="Calibri"/>
                  <a:ea typeface="Calibri"/>
                  <a:cs typeface="Calibri"/>
                </a:rPr>
                <a:t>✅</a:t>
              </a:r>
              <a:endParaRPr lang="en-US" sz="3200" dirty="0"/>
            </a:p>
          </p:txBody>
        </p:sp>
      </p:grpSp>
      <mc:AlternateContent xmlns:mc="http://schemas.openxmlformats.org/markup-compatibility/2006" xmlns:a14="http://schemas.microsoft.com/office/drawing/2010/main">
        <mc:Choice Requires="a14">
          <p:sp>
            <p:nvSpPr>
              <p:cNvPr id="18" name="Content Placeholder 2">
                <a:extLst>
                  <a:ext uri="{FF2B5EF4-FFF2-40B4-BE49-F238E27FC236}">
                    <a16:creationId xmlns:a16="http://schemas.microsoft.com/office/drawing/2014/main" id="{6A5AA35D-A881-7ABA-9DA6-654E4891E73F}"/>
                  </a:ext>
                </a:extLst>
              </p:cNvPr>
              <p:cNvSpPr txBox="1">
                <a:spLocks/>
              </p:cNvSpPr>
              <p:nvPr/>
            </p:nvSpPr>
            <p:spPr>
              <a:xfrm>
                <a:off x="10298953" y="5801044"/>
                <a:ext cx="1182572" cy="5333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i="1" dirty="0" smtClean="0">
                          <a:latin typeface="Cambria Math" panose="02040503050406030204" pitchFamily="18" charset="0"/>
                        </a:rPr>
                        <m:t>6</m:t>
                      </m:r>
                      <m:r>
                        <a:rPr lang="en-US" sz="4000" b="0" i="1" dirty="0" smtClean="0">
                          <a:latin typeface="Cambria Math" panose="02040503050406030204" pitchFamily="18" charset="0"/>
                        </a:rPr>
                        <m:t>7%</m:t>
                      </m:r>
                    </m:oMath>
                  </m:oMathPara>
                </a14:m>
                <a:endParaRPr lang="en-US" sz="4000" dirty="0">
                  <a:latin typeface="Avenir Light" panose="020B0402020203020204" pitchFamily="34" charset="77"/>
                </a:endParaRPr>
              </a:p>
            </p:txBody>
          </p:sp>
        </mc:Choice>
        <mc:Fallback xmlns="">
          <p:sp>
            <p:nvSpPr>
              <p:cNvPr id="18" name="Content Placeholder 2">
                <a:extLst>
                  <a:ext uri="{FF2B5EF4-FFF2-40B4-BE49-F238E27FC236}">
                    <a16:creationId xmlns:a16="http://schemas.microsoft.com/office/drawing/2014/main" id="{6A5AA35D-A881-7ABA-9DA6-654E4891E73F}"/>
                  </a:ext>
                </a:extLst>
              </p:cNvPr>
              <p:cNvSpPr txBox="1">
                <a:spLocks noRot="1" noChangeAspect="1" noMove="1" noResize="1" noEditPoints="1" noAdjustHandles="1" noChangeArrowheads="1" noChangeShapeType="1" noTextEdit="1"/>
              </p:cNvSpPr>
              <p:nvPr/>
            </p:nvSpPr>
            <p:spPr>
              <a:xfrm>
                <a:off x="10298953" y="5801044"/>
                <a:ext cx="1182572" cy="533354"/>
              </a:xfrm>
              <a:prstGeom prst="rect">
                <a:avLst/>
              </a:prstGeom>
              <a:blipFill>
                <a:blip r:embed="rId12"/>
                <a:stretch>
                  <a:fillRect l="-6383" r="-9574" b="-255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Content Placeholder 2">
                <a:extLst>
                  <a:ext uri="{FF2B5EF4-FFF2-40B4-BE49-F238E27FC236}">
                    <a16:creationId xmlns:a16="http://schemas.microsoft.com/office/drawing/2014/main" id="{7E746FAD-F6DE-F464-7392-C0B5B97F2E3D}"/>
                  </a:ext>
                </a:extLst>
              </p:cNvPr>
              <p:cNvSpPr txBox="1">
                <a:spLocks/>
              </p:cNvSpPr>
              <p:nvPr/>
            </p:nvSpPr>
            <p:spPr>
              <a:xfrm>
                <a:off x="8988658" y="5249112"/>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solidFill>
                            <a:schemeClr val="accent6">
                              <a:lumMod val="50000"/>
                            </a:schemeClr>
                          </a:solidFill>
                          <a:latin typeface="Cambria Math" panose="02040503050406030204" pitchFamily="18" charset="0"/>
                        </a:rPr>
                        <m:t>𝑄</m:t>
                      </m:r>
                      <m:r>
                        <a:rPr lang="en-US" sz="4000" i="1" dirty="0" smtClean="0">
                          <a:solidFill>
                            <a:schemeClr val="accent6">
                              <a:lumMod val="50000"/>
                            </a:schemeClr>
                          </a:solidFill>
                          <a:latin typeface="Cambria Math" panose="02040503050406030204" pitchFamily="18" charset="0"/>
                        </a:rPr>
                        <m:t>=</m:t>
                      </m:r>
                      <m:r>
                        <a:rPr lang="en-US" sz="4000" b="0" i="1" dirty="0" smtClean="0">
                          <a:solidFill>
                            <a:schemeClr val="accent6">
                              <a:lumMod val="50000"/>
                            </a:schemeClr>
                          </a:solidFill>
                          <a:latin typeface="Cambria Math" panose="02040503050406030204" pitchFamily="18" charset="0"/>
                        </a:rPr>
                        <m:t>2</m:t>
                      </m:r>
                    </m:oMath>
                  </m:oMathPara>
                </a14:m>
                <a:endParaRPr lang="en-US" sz="4000" dirty="0">
                  <a:solidFill>
                    <a:schemeClr val="accent6">
                      <a:lumMod val="50000"/>
                    </a:schemeClr>
                  </a:solidFill>
                  <a:latin typeface="Avenir Light" panose="020B0402020203020204" pitchFamily="34" charset="77"/>
                </a:endParaRPr>
              </a:p>
            </p:txBody>
          </p:sp>
        </mc:Choice>
        <mc:Fallback xmlns="">
          <p:sp>
            <p:nvSpPr>
              <p:cNvPr id="19" name="Content Placeholder 2">
                <a:extLst>
                  <a:ext uri="{FF2B5EF4-FFF2-40B4-BE49-F238E27FC236}">
                    <a16:creationId xmlns:a16="http://schemas.microsoft.com/office/drawing/2014/main" id="{7E746FAD-F6DE-F464-7392-C0B5B97F2E3D}"/>
                  </a:ext>
                </a:extLst>
              </p:cNvPr>
              <p:cNvSpPr txBox="1">
                <a:spLocks noRot="1" noChangeAspect="1" noMove="1" noResize="1" noEditPoints="1" noAdjustHandles="1" noChangeArrowheads="1" noChangeShapeType="1" noTextEdit="1"/>
              </p:cNvSpPr>
              <p:nvPr/>
            </p:nvSpPr>
            <p:spPr>
              <a:xfrm>
                <a:off x="8988658" y="5249112"/>
                <a:ext cx="2102893" cy="533400"/>
              </a:xfrm>
              <a:prstGeom prst="rect">
                <a:avLst/>
              </a:prstGeom>
              <a:blipFill>
                <a:blip r:embed="rId13"/>
                <a:stretch>
                  <a:fillRect b="-418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ontent Placeholder 2">
                <a:extLst>
                  <a:ext uri="{FF2B5EF4-FFF2-40B4-BE49-F238E27FC236}">
                    <a16:creationId xmlns:a16="http://schemas.microsoft.com/office/drawing/2014/main" id="{A2A028B6-6F36-57C7-8CEF-DE298972A654}"/>
                  </a:ext>
                </a:extLst>
              </p:cNvPr>
              <p:cNvSpPr txBox="1">
                <a:spLocks/>
              </p:cNvSpPr>
              <p:nvPr/>
            </p:nvSpPr>
            <p:spPr>
              <a:xfrm>
                <a:off x="9161454" y="5257928"/>
                <a:ext cx="2102893" cy="533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sz="4000" b="0" i="1" dirty="0" smtClean="0">
                          <a:solidFill>
                            <a:schemeClr val="accent6">
                              <a:lumMod val="50000"/>
                            </a:schemeClr>
                          </a:solidFill>
                          <a:latin typeface="Cambria Math" panose="02040503050406030204" pitchFamily="18" charset="0"/>
                        </a:rPr>
                        <m:t>𝑄</m:t>
                      </m:r>
                      <m:r>
                        <a:rPr lang="en-US" sz="4000" i="1" dirty="0" smtClean="0">
                          <a:solidFill>
                            <a:schemeClr val="accent6">
                              <a:lumMod val="50000"/>
                            </a:schemeClr>
                          </a:solidFill>
                          <a:latin typeface="Cambria Math" panose="02040503050406030204" pitchFamily="18" charset="0"/>
                        </a:rPr>
                        <m:t>=</m:t>
                      </m:r>
                      <m:r>
                        <a:rPr lang="en-US" sz="4000" b="0" i="1" dirty="0" smtClean="0">
                          <a:solidFill>
                            <a:schemeClr val="accent6">
                              <a:lumMod val="50000"/>
                            </a:schemeClr>
                          </a:solidFill>
                          <a:latin typeface="Cambria Math" panose="02040503050406030204" pitchFamily="18" charset="0"/>
                        </a:rPr>
                        <m:t>18</m:t>
                      </m:r>
                    </m:oMath>
                  </m:oMathPara>
                </a14:m>
                <a:endParaRPr lang="en-US" sz="4000" dirty="0">
                  <a:solidFill>
                    <a:schemeClr val="accent6">
                      <a:lumMod val="50000"/>
                    </a:schemeClr>
                  </a:solidFill>
                  <a:latin typeface="Avenir Light" panose="020B0402020203020204" pitchFamily="34" charset="77"/>
                </a:endParaRPr>
              </a:p>
            </p:txBody>
          </p:sp>
        </mc:Choice>
        <mc:Fallback xmlns="">
          <p:sp>
            <p:nvSpPr>
              <p:cNvPr id="27" name="Content Placeholder 2">
                <a:extLst>
                  <a:ext uri="{FF2B5EF4-FFF2-40B4-BE49-F238E27FC236}">
                    <a16:creationId xmlns:a16="http://schemas.microsoft.com/office/drawing/2014/main" id="{A2A028B6-6F36-57C7-8CEF-DE298972A654}"/>
                  </a:ext>
                </a:extLst>
              </p:cNvPr>
              <p:cNvSpPr txBox="1">
                <a:spLocks noRot="1" noChangeAspect="1" noMove="1" noResize="1" noEditPoints="1" noAdjustHandles="1" noChangeArrowheads="1" noChangeShapeType="1" noTextEdit="1"/>
              </p:cNvSpPr>
              <p:nvPr/>
            </p:nvSpPr>
            <p:spPr>
              <a:xfrm>
                <a:off x="9161454" y="5257928"/>
                <a:ext cx="2102893" cy="533400"/>
              </a:xfrm>
              <a:prstGeom prst="rect">
                <a:avLst/>
              </a:prstGeom>
              <a:blipFill>
                <a:blip r:embed="rId14"/>
                <a:stretch>
                  <a:fillRect t="-2326" b="-39535"/>
                </a:stretch>
              </a:blipFill>
            </p:spPr>
            <p:txBody>
              <a:bodyPr/>
              <a:lstStyle/>
              <a:p>
                <a:r>
                  <a:rPr lang="en-US">
                    <a:noFill/>
                  </a:rPr>
                  <a:t> </a:t>
                </a:r>
              </a:p>
            </p:txBody>
          </p:sp>
        </mc:Fallback>
      </mc:AlternateContent>
      <p:sp>
        <p:nvSpPr>
          <p:cNvPr id="31" name="Oval 30">
            <a:extLst>
              <a:ext uri="{FF2B5EF4-FFF2-40B4-BE49-F238E27FC236}">
                <a16:creationId xmlns:a16="http://schemas.microsoft.com/office/drawing/2014/main" id="{1FCF5A79-B9E0-066C-AFD2-F8384E741608}"/>
              </a:ext>
            </a:extLst>
          </p:cNvPr>
          <p:cNvSpPr/>
          <p:nvPr/>
        </p:nvSpPr>
        <p:spPr>
          <a:xfrm>
            <a:off x="4282441" y="3526457"/>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
        <p:nvSpPr>
          <p:cNvPr id="32" name="Oval 31">
            <a:extLst>
              <a:ext uri="{FF2B5EF4-FFF2-40B4-BE49-F238E27FC236}">
                <a16:creationId xmlns:a16="http://schemas.microsoft.com/office/drawing/2014/main" id="{6EAB3E44-3335-7949-DBF9-5DA8C2044DFB}"/>
              </a:ext>
            </a:extLst>
          </p:cNvPr>
          <p:cNvSpPr/>
          <p:nvPr/>
        </p:nvSpPr>
        <p:spPr>
          <a:xfrm>
            <a:off x="1532912" y="4885829"/>
            <a:ext cx="453390" cy="450231"/>
          </a:xfrm>
          <a:prstGeom prst="ellipse">
            <a:avLst/>
          </a:prstGeom>
          <a:solidFill>
            <a:schemeClr val="accent2"/>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2">
                  <a:lumMod val="90000"/>
                </a:schemeClr>
              </a:solidFill>
            </a:endParaRPr>
          </a:p>
        </p:txBody>
      </p:sp>
    </p:spTree>
    <p:custDataLst>
      <p:tags r:id="rId1"/>
    </p:custDataLst>
    <p:extLst>
      <p:ext uri="{BB962C8B-B14F-4D97-AF65-F5344CB8AC3E}">
        <p14:creationId xmlns:p14="http://schemas.microsoft.com/office/powerpoint/2010/main" val="266844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67"/>
                                        </p:tgtEl>
                                        <p:attrNameLst>
                                          <p:attrName>style.visibility</p:attrName>
                                        </p:attrNameLst>
                                      </p:cBhvr>
                                      <p:to>
                                        <p:strVal val="visible"/>
                                      </p:to>
                                    </p:set>
                                    <p:animEffect transition="in" filter="fade">
                                      <p:cBhvr>
                                        <p:cTn id="7" dur="300"/>
                                        <p:tgtEl>
                                          <p:spTgt spid="186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300"/>
                                        <p:tgtEl>
                                          <p:spTgt spid="2"/>
                                        </p:tgtEl>
                                      </p:cBhvr>
                                    </p:animEffect>
                                    <p:anim calcmode="lin" valueType="num">
                                      <p:cBhvr>
                                        <p:cTn id="11" dur="300" fill="hold"/>
                                        <p:tgtEl>
                                          <p:spTgt spid="2"/>
                                        </p:tgtEl>
                                        <p:attrNameLst>
                                          <p:attrName>ppt_x</p:attrName>
                                        </p:attrNameLst>
                                      </p:cBhvr>
                                      <p:tavLst>
                                        <p:tav tm="0">
                                          <p:val>
                                            <p:strVal val="#ppt_x"/>
                                          </p:val>
                                        </p:tav>
                                        <p:tav tm="100000">
                                          <p:val>
                                            <p:strVal val="#ppt_x"/>
                                          </p:val>
                                        </p:tav>
                                      </p:tavLst>
                                    </p:anim>
                                    <p:anim calcmode="lin" valueType="num">
                                      <p:cBhvr>
                                        <p:cTn id="12" dur="300" fill="hold"/>
                                        <p:tgtEl>
                                          <p:spTgt spid="2"/>
                                        </p:tgtEl>
                                        <p:attrNameLst>
                                          <p:attrName>ppt_y</p:attrName>
                                        </p:attrNameLst>
                                      </p:cBhvr>
                                      <p:tavLst>
                                        <p:tav tm="0">
                                          <p:val>
                                            <p:strVal val="#ppt_y+.1"/>
                                          </p:val>
                                        </p:tav>
                                        <p:tav tm="100000">
                                          <p:val>
                                            <p:strVal val="#ppt_y"/>
                                          </p:val>
                                        </p:tav>
                                      </p:tavLst>
                                    </p:anim>
                                  </p:childTnLst>
                                </p:cTn>
                              </p:par>
                              <p:par>
                                <p:cTn id="13" presetID="47" presetClass="exit" presetSubtype="0" fill="hold" grpId="0" nodeType="withEffect">
                                  <p:stCondLst>
                                    <p:cond delay="0"/>
                                  </p:stCondLst>
                                  <p:childTnLst>
                                    <p:animEffect transition="out" filter="fade">
                                      <p:cBhvr>
                                        <p:cTn id="14" dur="300"/>
                                        <p:tgtEl>
                                          <p:spTgt spid="1796"/>
                                        </p:tgtEl>
                                      </p:cBhvr>
                                    </p:animEffect>
                                    <p:anim calcmode="lin" valueType="num">
                                      <p:cBhvr>
                                        <p:cTn id="15" dur="300"/>
                                        <p:tgtEl>
                                          <p:spTgt spid="1796"/>
                                        </p:tgtEl>
                                        <p:attrNameLst>
                                          <p:attrName>ppt_x</p:attrName>
                                        </p:attrNameLst>
                                      </p:cBhvr>
                                      <p:tavLst>
                                        <p:tav tm="0">
                                          <p:val>
                                            <p:strVal val="ppt_x"/>
                                          </p:val>
                                        </p:tav>
                                        <p:tav tm="100000">
                                          <p:val>
                                            <p:strVal val="ppt_x"/>
                                          </p:val>
                                        </p:tav>
                                      </p:tavLst>
                                    </p:anim>
                                    <p:anim calcmode="lin" valueType="num">
                                      <p:cBhvr>
                                        <p:cTn id="16" dur="300"/>
                                        <p:tgtEl>
                                          <p:spTgt spid="1796"/>
                                        </p:tgtEl>
                                        <p:attrNameLst>
                                          <p:attrName>ppt_y</p:attrName>
                                        </p:attrNameLst>
                                      </p:cBhvr>
                                      <p:tavLst>
                                        <p:tav tm="0">
                                          <p:val>
                                            <p:strVal val="ppt_y"/>
                                          </p:val>
                                        </p:tav>
                                        <p:tav tm="100000">
                                          <p:val>
                                            <p:strVal val="ppt_y-.1"/>
                                          </p:val>
                                        </p:tav>
                                      </p:tavLst>
                                    </p:anim>
                                    <p:set>
                                      <p:cBhvr>
                                        <p:cTn id="17" dur="1" fill="hold">
                                          <p:stCondLst>
                                            <p:cond delay="299"/>
                                          </p:stCondLst>
                                        </p:cTn>
                                        <p:tgtEl>
                                          <p:spTgt spid="179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300"/>
                                        <p:tgtEl>
                                          <p:spTgt spid="18"/>
                                        </p:tgtEl>
                                      </p:cBhvr>
                                    </p:animEffect>
                                    <p:anim calcmode="lin" valueType="num">
                                      <p:cBhvr>
                                        <p:cTn id="23" dur="300" fill="hold"/>
                                        <p:tgtEl>
                                          <p:spTgt spid="18"/>
                                        </p:tgtEl>
                                        <p:attrNameLst>
                                          <p:attrName>ppt_x</p:attrName>
                                        </p:attrNameLst>
                                      </p:cBhvr>
                                      <p:tavLst>
                                        <p:tav tm="0">
                                          <p:val>
                                            <p:strVal val="#ppt_x"/>
                                          </p:val>
                                        </p:tav>
                                        <p:tav tm="100000">
                                          <p:val>
                                            <p:strVal val="#ppt_x"/>
                                          </p:val>
                                        </p:tav>
                                      </p:tavLst>
                                    </p:anim>
                                    <p:anim calcmode="lin" valueType="num">
                                      <p:cBhvr>
                                        <p:cTn id="24" dur="3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300"/>
                                        <p:tgtEl>
                                          <p:spTgt spid="33"/>
                                        </p:tgtEl>
                                      </p:cBhvr>
                                    </p:animEffect>
                                    <p:anim calcmode="lin" valueType="num">
                                      <p:cBhvr>
                                        <p:cTn id="28" dur="300" fill="hold"/>
                                        <p:tgtEl>
                                          <p:spTgt spid="33"/>
                                        </p:tgtEl>
                                        <p:attrNameLst>
                                          <p:attrName>ppt_x</p:attrName>
                                        </p:attrNameLst>
                                      </p:cBhvr>
                                      <p:tavLst>
                                        <p:tav tm="0">
                                          <p:val>
                                            <p:strVal val="#ppt_x"/>
                                          </p:val>
                                        </p:tav>
                                        <p:tav tm="100000">
                                          <p:val>
                                            <p:strVal val="#ppt_x"/>
                                          </p:val>
                                        </p:tav>
                                      </p:tavLst>
                                    </p:anim>
                                    <p:anim calcmode="lin" valueType="num">
                                      <p:cBhvr>
                                        <p:cTn id="29" dur="3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871"/>
                                        </p:tgtEl>
                                        <p:attrNameLst>
                                          <p:attrName>style.visibility</p:attrName>
                                        </p:attrNameLst>
                                      </p:cBhvr>
                                      <p:to>
                                        <p:strVal val="visible"/>
                                      </p:to>
                                    </p:set>
                                    <p:animEffect transition="in" filter="fade">
                                      <p:cBhvr>
                                        <p:cTn id="34" dur="300"/>
                                        <p:tgtEl>
                                          <p:spTgt spid="1871"/>
                                        </p:tgtEl>
                                      </p:cBhvr>
                                    </p:animEffect>
                                  </p:childTnLst>
                                </p:cTn>
                              </p:par>
                              <p:par>
                                <p:cTn id="35" presetID="42"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300"/>
                                        <p:tgtEl>
                                          <p:spTgt spid="19"/>
                                        </p:tgtEl>
                                      </p:cBhvr>
                                    </p:animEffect>
                                    <p:anim calcmode="lin" valueType="num">
                                      <p:cBhvr>
                                        <p:cTn id="38" dur="300" fill="hold"/>
                                        <p:tgtEl>
                                          <p:spTgt spid="19"/>
                                        </p:tgtEl>
                                        <p:attrNameLst>
                                          <p:attrName>ppt_x</p:attrName>
                                        </p:attrNameLst>
                                      </p:cBhvr>
                                      <p:tavLst>
                                        <p:tav tm="0">
                                          <p:val>
                                            <p:strVal val="#ppt_x"/>
                                          </p:val>
                                        </p:tav>
                                        <p:tav tm="100000">
                                          <p:val>
                                            <p:strVal val="#ppt_x"/>
                                          </p:val>
                                        </p:tav>
                                      </p:tavLst>
                                    </p:anim>
                                    <p:anim calcmode="lin" valueType="num">
                                      <p:cBhvr>
                                        <p:cTn id="39" dur="3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300"/>
                                        <p:tgtEl>
                                          <p:spTgt spid="22"/>
                                        </p:tgtEl>
                                      </p:cBhvr>
                                    </p:animEffect>
                                    <p:anim calcmode="lin" valueType="num">
                                      <p:cBhvr>
                                        <p:cTn id="43" dur="300" fill="hold"/>
                                        <p:tgtEl>
                                          <p:spTgt spid="22"/>
                                        </p:tgtEl>
                                        <p:attrNameLst>
                                          <p:attrName>ppt_x</p:attrName>
                                        </p:attrNameLst>
                                      </p:cBhvr>
                                      <p:tavLst>
                                        <p:tav tm="0">
                                          <p:val>
                                            <p:strVal val="#ppt_x"/>
                                          </p:val>
                                        </p:tav>
                                        <p:tav tm="100000">
                                          <p:val>
                                            <p:strVal val="#ppt_x"/>
                                          </p:val>
                                        </p:tav>
                                      </p:tavLst>
                                    </p:anim>
                                    <p:anim calcmode="lin" valueType="num">
                                      <p:cBhvr>
                                        <p:cTn id="44" dur="300" fill="hold"/>
                                        <p:tgtEl>
                                          <p:spTgt spid="22"/>
                                        </p:tgtEl>
                                        <p:attrNameLst>
                                          <p:attrName>ppt_y</p:attrName>
                                        </p:attrNameLst>
                                      </p:cBhvr>
                                      <p:tavLst>
                                        <p:tav tm="0">
                                          <p:val>
                                            <p:strVal val="#ppt_y+.1"/>
                                          </p:val>
                                        </p:tav>
                                        <p:tav tm="100000">
                                          <p:val>
                                            <p:strVal val="#ppt_y"/>
                                          </p:val>
                                        </p:tav>
                                      </p:tavLst>
                                    </p:anim>
                                  </p:childTnLst>
                                </p:cTn>
                              </p:par>
                              <p:par>
                                <p:cTn id="45" presetID="47" presetClass="exit" presetSubtype="0" fill="hold" grpId="1" nodeType="withEffect">
                                  <p:stCondLst>
                                    <p:cond delay="0"/>
                                  </p:stCondLst>
                                  <p:childTnLst>
                                    <p:animEffect transition="out" filter="fade">
                                      <p:cBhvr>
                                        <p:cTn id="46" dur="300"/>
                                        <p:tgtEl>
                                          <p:spTgt spid="2"/>
                                        </p:tgtEl>
                                      </p:cBhvr>
                                    </p:animEffect>
                                    <p:anim calcmode="lin" valueType="num">
                                      <p:cBhvr>
                                        <p:cTn id="47" dur="300"/>
                                        <p:tgtEl>
                                          <p:spTgt spid="2"/>
                                        </p:tgtEl>
                                        <p:attrNameLst>
                                          <p:attrName>ppt_x</p:attrName>
                                        </p:attrNameLst>
                                      </p:cBhvr>
                                      <p:tavLst>
                                        <p:tav tm="0">
                                          <p:val>
                                            <p:strVal val="ppt_x"/>
                                          </p:val>
                                        </p:tav>
                                        <p:tav tm="100000">
                                          <p:val>
                                            <p:strVal val="ppt_x"/>
                                          </p:val>
                                        </p:tav>
                                      </p:tavLst>
                                    </p:anim>
                                    <p:anim calcmode="lin" valueType="num">
                                      <p:cBhvr>
                                        <p:cTn id="48" dur="300"/>
                                        <p:tgtEl>
                                          <p:spTgt spid="2"/>
                                        </p:tgtEl>
                                        <p:attrNameLst>
                                          <p:attrName>ppt_y</p:attrName>
                                        </p:attrNameLst>
                                      </p:cBhvr>
                                      <p:tavLst>
                                        <p:tav tm="0">
                                          <p:val>
                                            <p:strVal val="ppt_y"/>
                                          </p:val>
                                        </p:tav>
                                        <p:tav tm="100000">
                                          <p:val>
                                            <p:strVal val="ppt_y-.1"/>
                                          </p:val>
                                        </p:tav>
                                      </p:tavLst>
                                    </p:anim>
                                    <p:set>
                                      <p:cBhvr>
                                        <p:cTn id="49" dur="1" fill="hold">
                                          <p:stCondLst>
                                            <p:cond delay="299"/>
                                          </p:stCondLst>
                                        </p:cTn>
                                        <p:tgtEl>
                                          <p:spTgt spid="2"/>
                                        </p:tgtEl>
                                        <p:attrNameLst>
                                          <p:attrName>style.visibility</p:attrName>
                                        </p:attrNameLst>
                                      </p:cBhvr>
                                      <p:to>
                                        <p:strVal val="hidden"/>
                                      </p:to>
                                    </p:set>
                                  </p:childTnLst>
                                </p:cTn>
                              </p:par>
                              <p:par>
                                <p:cTn id="50" presetID="47" presetClass="exit" presetSubtype="0" fill="hold" grpId="1" nodeType="withEffect">
                                  <p:stCondLst>
                                    <p:cond delay="0"/>
                                  </p:stCondLst>
                                  <p:childTnLst>
                                    <p:animEffect transition="out" filter="fade">
                                      <p:cBhvr>
                                        <p:cTn id="51" dur="300"/>
                                        <p:tgtEl>
                                          <p:spTgt spid="18"/>
                                        </p:tgtEl>
                                      </p:cBhvr>
                                    </p:animEffect>
                                    <p:anim calcmode="lin" valueType="num">
                                      <p:cBhvr>
                                        <p:cTn id="52" dur="300"/>
                                        <p:tgtEl>
                                          <p:spTgt spid="18"/>
                                        </p:tgtEl>
                                        <p:attrNameLst>
                                          <p:attrName>ppt_x</p:attrName>
                                        </p:attrNameLst>
                                      </p:cBhvr>
                                      <p:tavLst>
                                        <p:tav tm="0">
                                          <p:val>
                                            <p:strVal val="ppt_x"/>
                                          </p:val>
                                        </p:tav>
                                        <p:tav tm="100000">
                                          <p:val>
                                            <p:strVal val="ppt_x"/>
                                          </p:val>
                                        </p:tav>
                                      </p:tavLst>
                                    </p:anim>
                                    <p:anim calcmode="lin" valueType="num">
                                      <p:cBhvr>
                                        <p:cTn id="53" dur="300"/>
                                        <p:tgtEl>
                                          <p:spTgt spid="18"/>
                                        </p:tgtEl>
                                        <p:attrNameLst>
                                          <p:attrName>ppt_y</p:attrName>
                                        </p:attrNameLst>
                                      </p:cBhvr>
                                      <p:tavLst>
                                        <p:tav tm="0">
                                          <p:val>
                                            <p:strVal val="ppt_y"/>
                                          </p:val>
                                        </p:tav>
                                        <p:tav tm="100000">
                                          <p:val>
                                            <p:strVal val="ppt_y-.1"/>
                                          </p:val>
                                        </p:tav>
                                      </p:tavLst>
                                    </p:anim>
                                    <p:set>
                                      <p:cBhvr>
                                        <p:cTn id="54" dur="1" fill="hold">
                                          <p:stCondLst>
                                            <p:cond delay="299"/>
                                          </p:stCondLst>
                                        </p:cTn>
                                        <p:tgtEl>
                                          <p:spTgt spid="1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876"/>
                                        </p:tgtEl>
                                        <p:attrNameLst>
                                          <p:attrName>style.visibility</p:attrName>
                                        </p:attrNameLst>
                                      </p:cBhvr>
                                      <p:to>
                                        <p:strVal val="visible"/>
                                      </p:to>
                                    </p:set>
                                    <p:animEffect transition="in" filter="fade">
                                      <p:cBhvr>
                                        <p:cTn id="59" dur="300"/>
                                        <p:tgtEl>
                                          <p:spTgt spid="187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64"/>
                                        </p:tgtEl>
                                        <p:attrNameLst>
                                          <p:attrName>style.visibility</p:attrName>
                                        </p:attrNameLst>
                                      </p:cBhvr>
                                      <p:to>
                                        <p:strVal val="visible"/>
                                      </p:to>
                                    </p:set>
                                    <p:animEffect transition="in" filter="fade">
                                      <p:cBhvr>
                                        <p:cTn id="62" dur="300"/>
                                        <p:tgtEl>
                                          <p:spTgt spid="186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68"/>
                                        </p:tgtEl>
                                        <p:attrNameLst>
                                          <p:attrName>style.visibility</p:attrName>
                                        </p:attrNameLst>
                                      </p:cBhvr>
                                      <p:to>
                                        <p:strVal val="visible"/>
                                      </p:to>
                                    </p:set>
                                    <p:animEffect transition="in" filter="fade">
                                      <p:cBhvr>
                                        <p:cTn id="65" dur="300"/>
                                        <p:tgtEl>
                                          <p:spTgt spid="186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872"/>
                                        </p:tgtEl>
                                        <p:attrNameLst>
                                          <p:attrName>style.visibility</p:attrName>
                                        </p:attrNameLst>
                                      </p:cBhvr>
                                      <p:to>
                                        <p:strVal val="visible"/>
                                      </p:to>
                                    </p:set>
                                    <p:animEffect transition="in" filter="fade">
                                      <p:cBhvr>
                                        <p:cTn id="68" dur="300"/>
                                        <p:tgtEl>
                                          <p:spTgt spid="187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873"/>
                                        </p:tgtEl>
                                        <p:attrNameLst>
                                          <p:attrName>style.visibility</p:attrName>
                                        </p:attrNameLst>
                                      </p:cBhvr>
                                      <p:to>
                                        <p:strVal val="visible"/>
                                      </p:to>
                                    </p:set>
                                    <p:animEffect transition="in" filter="fade">
                                      <p:cBhvr>
                                        <p:cTn id="71" dur="300"/>
                                        <p:tgtEl>
                                          <p:spTgt spid="187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861"/>
                                        </p:tgtEl>
                                        <p:attrNameLst>
                                          <p:attrName>style.visibility</p:attrName>
                                        </p:attrNameLst>
                                      </p:cBhvr>
                                      <p:to>
                                        <p:strVal val="visible"/>
                                      </p:to>
                                    </p:set>
                                    <p:animEffect transition="in" filter="fade">
                                      <p:cBhvr>
                                        <p:cTn id="74" dur="300"/>
                                        <p:tgtEl>
                                          <p:spTgt spid="1861"/>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865"/>
                                        </p:tgtEl>
                                        <p:attrNameLst>
                                          <p:attrName>style.visibility</p:attrName>
                                        </p:attrNameLst>
                                      </p:cBhvr>
                                      <p:to>
                                        <p:strVal val="visible"/>
                                      </p:to>
                                    </p:set>
                                    <p:animEffect transition="in" filter="fade">
                                      <p:cBhvr>
                                        <p:cTn id="77" dur="300"/>
                                        <p:tgtEl>
                                          <p:spTgt spid="186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869"/>
                                        </p:tgtEl>
                                        <p:attrNameLst>
                                          <p:attrName>style.visibility</p:attrName>
                                        </p:attrNameLst>
                                      </p:cBhvr>
                                      <p:to>
                                        <p:strVal val="visible"/>
                                      </p:to>
                                    </p:set>
                                    <p:animEffect transition="in" filter="fade">
                                      <p:cBhvr>
                                        <p:cTn id="80" dur="300"/>
                                        <p:tgtEl>
                                          <p:spTgt spid="1869"/>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874"/>
                                        </p:tgtEl>
                                        <p:attrNameLst>
                                          <p:attrName>style.visibility</p:attrName>
                                        </p:attrNameLst>
                                      </p:cBhvr>
                                      <p:to>
                                        <p:strVal val="visible"/>
                                      </p:to>
                                    </p:set>
                                    <p:animEffect transition="in" filter="fade">
                                      <p:cBhvr>
                                        <p:cTn id="83" dur="300"/>
                                        <p:tgtEl>
                                          <p:spTgt spid="187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862"/>
                                        </p:tgtEl>
                                        <p:attrNameLst>
                                          <p:attrName>style.visibility</p:attrName>
                                        </p:attrNameLst>
                                      </p:cBhvr>
                                      <p:to>
                                        <p:strVal val="visible"/>
                                      </p:to>
                                    </p:set>
                                    <p:animEffect transition="in" filter="fade">
                                      <p:cBhvr>
                                        <p:cTn id="86" dur="300"/>
                                        <p:tgtEl>
                                          <p:spTgt spid="1862"/>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866"/>
                                        </p:tgtEl>
                                        <p:attrNameLst>
                                          <p:attrName>style.visibility</p:attrName>
                                        </p:attrNameLst>
                                      </p:cBhvr>
                                      <p:to>
                                        <p:strVal val="visible"/>
                                      </p:to>
                                    </p:set>
                                    <p:animEffect transition="in" filter="fade">
                                      <p:cBhvr>
                                        <p:cTn id="89" dur="300"/>
                                        <p:tgtEl>
                                          <p:spTgt spid="186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870"/>
                                        </p:tgtEl>
                                        <p:attrNameLst>
                                          <p:attrName>style.visibility</p:attrName>
                                        </p:attrNameLst>
                                      </p:cBhvr>
                                      <p:to>
                                        <p:strVal val="visible"/>
                                      </p:to>
                                    </p:set>
                                    <p:animEffect transition="in" filter="fade">
                                      <p:cBhvr>
                                        <p:cTn id="92" dur="300"/>
                                        <p:tgtEl>
                                          <p:spTgt spid="187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875"/>
                                        </p:tgtEl>
                                        <p:attrNameLst>
                                          <p:attrName>style.visibility</p:attrName>
                                        </p:attrNameLst>
                                      </p:cBhvr>
                                      <p:to>
                                        <p:strVal val="visible"/>
                                      </p:to>
                                    </p:set>
                                    <p:animEffect transition="in" filter="fade">
                                      <p:cBhvr>
                                        <p:cTn id="95" dur="300"/>
                                        <p:tgtEl>
                                          <p:spTgt spid="1875"/>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63"/>
                                        </p:tgtEl>
                                        <p:attrNameLst>
                                          <p:attrName>style.visibility</p:attrName>
                                        </p:attrNameLst>
                                      </p:cBhvr>
                                      <p:to>
                                        <p:strVal val="visible"/>
                                      </p:to>
                                    </p:set>
                                    <p:animEffect transition="in" filter="fade">
                                      <p:cBhvr>
                                        <p:cTn id="98" dur="300"/>
                                        <p:tgtEl>
                                          <p:spTgt spid="1863"/>
                                        </p:tgtEl>
                                      </p:cBhvr>
                                    </p:animEffect>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300"/>
                                        <p:tgtEl>
                                          <p:spTgt spid="27"/>
                                        </p:tgtEl>
                                      </p:cBhvr>
                                    </p:animEffect>
                                    <p:anim calcmode="lin" valueType="num">
                                      <p:cBhvr>
                                        <p:cTn id="102" dur="300" fill="hold"/>
                                        <p:tgtEl>
                                          <p:spTgt spid="27"/>
                                        </p:tgtEl>
                                        <p:attrNameLst>
                                          <p:attrName>ppt_x</p:attrName>
                                        </p:attrNameLst>
                                      </p:cBhvr>
                                      <p:tavLst>
                                        <p:tav tm="0">
                                          <p:val>
                                            <p:strVal val="#ppt_x"/>
                                          </p:val>
                                        </p:tav>
                                        <p:tav tm="100000">
                                          <p:val>
                                            <p:strVal val="#ppt_x"/>
                                          </p:val>
                                        </p:tav>
                                      </p:tavLst>
                                    </p:anim>
                                    <p:anim calcmode="lin" valueType="num">
                                      <p:cBhvr>
                                        <p:cTn id="103" dur="3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300"/>
                                        <p:tgtEl>
                                          <p:spTgt spid="30"/>
                                        </p:tgtEl>
                                      </p:cBhvr>
                                    </p:animEffect>
                                    <p:anim calcmode="lin" valueType="num">
                                      <p:cBhvr>
                                        <p:cTn id="107" dur="300" fill="hold"/>
                                        <p:tgtEl>
                                          <p:spTgt spid="30"/>
                                        </p:tgtEl>
                                        <p:attrNameLst>
                                          <p:attrName>ppt_x</p:attrName>
                                        </p:attrNameLst>
                                      </p:cBhvr>
                                      <p:tavLst>
                                        <p:tav tm="0">
                                          <p:val>
                                            <p:strVal val="#ppt_x"/>
                                          </p:val>
                                        </p:tav>
                                        <p:tav tm="100000">
                                          <p:val>
                                            <p:strVal val="#ppt_x"/>
                                          </p:val>
                                        </p:tav>
                                      </p:tavLst>
                                    </p:anim>
                                    <p:anim calcmode="lin" valueType="num">
                                      <p:cBhvr>
                                        <p:cTn id="108" dur="300" fill="hold"/>
                                        <p:tgtEl>
                                          <p:spTgt spid="30"/>
                                        </p:tgtEl>
                                        <p:attrNameLst>
                                          <p:attrName>ppt_y</p:attrName>
                                        </p:attrNameLst>
                                      </p:cBhvr>
                                      <p:tavLst>
                                        <p:tav tm="0">
                                          <p:val>
                                            <p:strVal val="#ppt_y+.1"/>
                                          </p:val>
                                        </p:tav>
                                        <p:tav tm="100000">
                                          <p:val>
                                            <p:strVal val="#ppt_y"/>
                                          </p:val>
                                        </p:tav>
                                      </p:tavLst>
                                    </p:anim>
                                  </p:childTnLst>
                                </p:cTn>
                              </p:par>
                              <p:par>
                                <p:cTn id="109" presetID="47" presetClass="exit" presetSubtype="0" fill="hold" grpId="1" nodeType="withEffect">
                                  <p:stCondLst>
                                    <p:cond delay="0"/>
                                  </p:stCondLst>
                                  <p:childTnLst>
                                    <p:animEffect transition="out" filter="fade">
                                      <p:cBhvr>
                                        <p:cTn id="110" dur="300"/>
                                        <p:tgtEl>
                                          <p:spTgt spid="19"/>
                                        </p:tgtEl>
                                      </p:cBhvr>
                                    </p:animEffect>
                                    <p:anim calcmode="lin" valueType="num">
                                      <p:cBhvr>
                                        <p:cTn id="111" dur="300"/>
                                        <p:tgtEl>
                                          <p:spTgt spid="19"/>
                                        </p:tgtEl>
                                        <p:attrNameLst>
                                          <p:attrName>ppt_x</p:attrName>
                                        </p:attrNameLst>
                                      </p:cBhvr>
                                      <p:tavLst>
                                        <p:tav tm="0">
                                          <p:val>
                                            <p:strVal val="ppt_x"/>
                                          </p:val>
                                        </p:tav>
                                        <p:tav tm="100000">
                                          <p:val>
                                            <p:strVal val="ppt_x"/>
                                          </p:val>
                                        </p:tav>
                                      </p:tavLst>
                                    </p:anim>
                                    <p:anim calcmode="lin" valueType="num">
                                      <p:cBhvr>
                                        <p:cTn id="112" dur="300"/>
                                        <p:tgtEl>
                                          <p:spTgt spid="19"/>
                                        </p:tgtEl>
                                        <p:attrNameLst>
                                          <p:attrName>ppt_y</p:attrName>
                                        </p:attrNameLst>
                                      </p:cBhvr>
                                      <p:tavLst>
                                        <p:tav tm="0">
                                          <p:val>
                                            <p:strVal val="ppt_y"/>
                                          </p:val>
                                        </p:tav>
                                        <p:tav tm="100000">
                                          <p:val>
                                            <p:strVal val="ppt_y-.1"/>
                                          </p:val>
                                        </p:tav>
                                      </p:tavLst>
                                    </p:anim>
                                    <p:set>
                                      <p:cBhvr>
                                        <p:cTn id="113" dur="1" fill="hold">
                                          <p:stCondLst>
                                            <p:cond delay="299"/>
                                          </p:stCondLst>
                                        </p:cTn>
                                        <p:tgtEl>
                                          <p:spTgt spid="19"/>
                                        </p:tgtEl>
                                        <p:attrNameLst>
                                          <p:attrName>style.visibility</p:attrName>
                                        </p:attrNameLst>
                                      </p:cBhvr>
                                      <p:to>
                                        <p:strVal val="hidden"/>
                                      </p:to>
                                    </p:set>
                                  </p:childTnLst>
                                </p:cTn>
                              </p:par>
                              <p:par>
                                <p:cTn id="114" presetID="47" presetClass="exit" presetSubtype="0" fill="hold" grpId="1" nodeType="withEffect">
                                  <p:stCondLst>
                                    <p:cond delay="0"/>
                                  </p:stCondLst>
                                  <p:childTnLst>
                                    <p:animEffect transition="out" filter="fade">
                                      <p:cBhvr>
                                        <p:cTn id="115" dur="300"/>
                                        <p:tgtEl>
                                          <p:spTgt spid="22"/>
                                        </p:tgtEl>
                                      </p:cBhvr>
                                    </p:animEffect>
                                    <p:anim calcmode="lin" valueType="num">
                                      <p:cBhvr>
                                        <p:cTn id="116" dur="300"/>
                                        <p:tgtEl>
                                          <p:spTgt spid="22"/>
                                        </p:tgtEl>
                                        <p:attrNameLst>
                                          <p:attrName>ppt_x</p:attrName>
                                        </p:attrNameLst>
                                      </p:cBhvr>
                                      <p:tavLst>
                                        <p:tav tm="0">
                                          <p:val>
                                            <p:strVal val="ppt_x"/>
                                          </p:val>
                                        </p:tav>
                                        <p:tav tm="100000">
                                          <p:val>
                                            <p:strVal val="ppt_x"/>
                                          </p:val>
                                        </p:tav>
                                      </p:tavLst>
                                    </p:anim>
                                    <p:anim calcmode="lin" valueType="num">
                                      <p:cBhvr>
                                        <p:cTn id="117" dur="300"/>
                                        <p:tgtEl>
                                          <p:spTgt spid="22"/>
                                        </p:tgtEl>
                                        <p:attrNameLst>
                                          <p:attrName>ppt_y</p:attrName>
                                        </p:attrNameLst>
                                      </p:cBhvr>
                                      <p:tavLst>
                                        <p:tav tm="0">
                                          <p:val>
                                            <p:strVal val="ppt_y"/>
                                          </p:val>
                                        </p:tav>
                                        <p:tav tm="100000">
                                          <p:val>
                                            <p:strVal val="ppt_y-.1"/>
                                          </p:val>
                                        </p:tav>
                                      </p:tavLst>
                                    </p:anim>
                                    <p:set>
                                      <p:cBhvr>
                                        <p:cTn id="118" dur="1" fill="hold">
                                          <p:stCondLst>
                                            <p:cond delay="299"/>
                                          </p:stCondLst>
                                        </p:cTn>
                                        <p:tgtEl>
                                          <p:spTgt spid="22"/>
                                        </p:tgtEl>
                                        <p:attrNameLst>
                                          <p:attrName>style.visibility</p:attrName>
                                        </p:attrNameLst>
                                      </p:cBhvr>
                                      <p:to>
                                        <p:strVal val="hidden"/>
                                      </p:to>
                                    </p:set>
                                  </p:childTnLst>
                                </p:cTn>
                              </p:par>
                              <p:par>
                                <p:cTn id="119" presetID="10" presetClass="entr" presetSubtype="0" fill="hold" grpId="0" nodeType="withEffect">
                                  <p:stCondLst>
                                    <p:cond delay="0"/>
                                  </p:stCondLst>
                                  <p:childTnLst>
                                    <p:set>
                                      <p:cBhvr>
                                        <p:cTn id="120" dur="1" fill="hold">
                                          <p:stCondLst>
                                            <p:cond delay="0"/>
                                          </p:stCondLst>
                                        </p:cTn>
                                        <p:tgtEl>
                                          <p:spTgt spid="31"/>
                                        </p:tgtEl>
                                        <p:attrNameLst>
                                          <p:attrName>style.visibility</p:attrName>
                                        </p:attrNameLst>
                                      </p:cBhvr>
                                      <p:to>
                                        <p:strVal val="visible"/>
                                      </p:to>
                                    </p:set>
                                    <p:animEffect transition="in" filter="fade">
                                      <p:cBhvr>
                                        <p:cTn id="121" dur="300"/>
                                        <p:tgtEl>
                                          <p:spTgt spid="31"/>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fade">
                                      <p:cBhvr>
                                        <p:cTn id="124" dur="3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2" grpId="0"/>
      <p:bldP spid="22" grpId="1"/>
      <p:bldP spid="2" grpId="0"/>
      <p:bldP spid="2" grpId="1"/>
      <p:bldP spid="1796" grpId="0"/>
      <p:bldP spid="1861" grpId="0" animBg="1"/>
      <p:bldP spid="1862" grpId="0" animBg="1"/>
      <p:bldP spid="1863" grpId="0" animBg="1"/>
      <p:bldP spid="1864" grpId="0" animBg="1"/>
      <p:bldP spid="1865" grpId="0" animBg="1"/>
      <p:bldP spid="1866" grpId="0" animBg="1"/>
      <p:bldP spid="1867" grpId="0" animBg="1"/>
      <p:bldP spid="1868" grpId="0" animBg="1"/>
      <p:bldP spid="1869" grpId="0" animBg="1"/>
      <p:bldP spid="1870" grpId="0" animBg="1"/>
      <p:bldP spid="1871" grpId="0" animBg="1"/>
      <p:bldP spid="1872" grpId="0" animBg="1"/>
      <p:bldP spid="1873" grpId="0" animBg="1"/>
      <p:bldP spid="1874" grpId="0" animBg="1"/>
      <p:bldP spid="1875" grpId="0" animBg="1"/>
      <p:bldP spid="1876" grpId="0" animBg="1"/>
      <p:bldP spid="18" grpId="0"/>
      <p:bldP spid="18" grpId="1"/>
      <p:bldP spid="19" grpId="0"/>
      <p:bldP spid="19" grpId="1"/>
      <p:bldP spid="27" grpId="0"/>
      <p:bldP spid="31" grpId="0" animBg="1"/>
      <p:bldP spid="32" grpId="0" animBg="1"/>
    </p:bldLst>
  </p:timing>
  <p:extLst>
    <p:ext uri="{6950BFC3-D8DA-4A85-94F7-54DA5524770B}">
      <p188:commentRel xmlns:p188="http://schemas.microsoft.com/office/powerpoint/2018/8/main" r:id="rId4"/>
    </p:ext>
  </p:extLs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7AAD6-9DC7-162C-BD81-61FE47CB820F}"/>
              </a:ext>
            </a:extLst>
          </p:cNvPr>
          <p:cNvSpPr>
            <a:spLocks noGrp="1"/>
          </p:cNvSpPr>
          <p:nvPr>
            <p:ph type="title"/>
          </p:nvPr>
        </p:nvSpPr>
        <p:spPr/>
        <p:txBody>
          <a:bodyPr/>
          <a:lstStyle/>
          <a:p>
            <a:r>
              <a:rPr lang="en-US" dirty="0">
                <a:latin typeface="Avenir Light" panose="020B0402020203020204" pitchFamily="34" charset="77"/>
              </a:rPr>
              <a:t>Probabilistic Consensus for Real World!</a:t>
            </a:r>
          </a:p>
        </p:txBody>
      </p:sp>
      <p:sp>
        <p:nvSpPr>
          <p:cNvPr id="3" name="Content Placeholder 2">
            <a:extLst>
              <a:ext uri="{FF2B5EF4-FFF2-40B4-BE49-F238E27FC236}">
                <a16:creationId xmlns:a16="http://schemas.microsoft.com/office/drawing/2014/main" id="{652A3EB4-A861-749C-E5B9-EFC73F0DF08A}"/>
              </a:ext>
            </a:extLst>
          </p:cNvPr>
          <p:cNvSpPr>
            <a:spLocks noGrp="1"/>
          </p:cNvSpPr>
          <p:nvPr>
            <p:ph idx="1"/>
          </p:nvPr>
        </p:nvSpPr>
        <p:spPr/>
        <p:txBody>
          <a:bodyPr vert="horz" lIns="91440" tIns="45720" rIns="91440" bIns="45720" rtlCol="0" anchor="t">
            <a:normAutofit/>
          </a:bodyPr>
          <a:lstStyle/>
          <a:p>
            <a:pPr marL="0" indent="0">
              <a:buNone/>
            </a:pPr>
            <a:r>
              <a:rPr lang="en-US" dirty="0">
                <a:latin typeface="Avenir Light"/>
              </a:rPr>
              <a:t>Current fault models fail to accurately capture reality</a:t>
            </a:r>
          </a:p>
          <a:p>
            <a:pPr marL="0" indent="0">
              <a:buNone/>
            </a:pPr>
            <a:endParaRPr lang="en-US" dirty="0">
              <a:latin typeface="Avenir Light"/>
            </a:endParaRPr>
          </a:p>
          <a:p>
            <a:pPr marL="0" indent="0">
              <a:buNone/>
            </a:pPr>
            <a:r>
              <a:rPr lang="en-US" dirty="0">
                <a:latin typeface="Avenir Light"/>
              </a:rPr>
              <a:t>Today, consensus is probabilistic – like it or not!</a:t>
            </a:r>
            <a:endParaRPr lang="en-US" dirty="0">
              <a:latin typeface="Avenir Light" panose="020B0402020203020204" pitchFamily="34" charset="77"/>
            </a:endParaRPr>
          </a:p>
          <a:p>
            <a:pPr marL="0" indent="0">
              <a:buNone/>
            </a:pPr>
            <a:endParaRPr lang="en-US" dirty="0">
              <a:latin typeface="Avenir Light"/>
            </a:endParaRPr>
          </a:p>
          <a:p>
            <a:pPr marL="0" indent="0">
              <a:buNone/>
            </a:pPr>
            <a:r>
              <a:rPr lang="en-US" dirty="0">
                <a:latin typeface="Avenir Light"/>
              </a:rPr>
              <a:t>Accurate fault curves for better fault modeling</a:t>
            </a:r>
          </a:p>
          <a:p>
            <a:pPr marL="0" indent="0">
              <a:buNone/>
            </a:pPr>
            <a:endParaRPr lang="en-US" dirty="0">
              <a:latin typeface="Avenir Light" panose="020B0402020203020204" pitchFamily="34" charset="77"/>
            </a:endParaRPr>
          </a:p>
          <a:p>
            <a:pPr marL="0" indent="0">
              <a:buNone/>
            </a:pPr>
            <a:r>
              <a:rPr lang="en-US" dirty="0">
                <a:latin typeface="Avenir Light"/>
              </a:rPr>
              <a:t>Probability-native consensus protocols</a:t>
            </a:r>
          </a:p>
          <a:p>
            <a:pPr marL="0" indent="0">
              <a:buNone/>
            </a:pPr>
            <a:r>
              <a:rPr lang="en-US" sz="2400" dirty="0">
                <a:latin typeface="Avenir Light"/>
              </a:rPr>
              <a:t> More </a:t>
            </a:r>
            <a:r>
              <a:rPr lang="en-US" sz="2400" dirty="0">
                <a:latin typeface="Avenir Book"/>
              </a:rPr>
              <a:t>efficient, cost-effective, and sustainable, and reliable</a:t>
            </a:r>
            <a:endParaRPr lang="en-US" sz="2400" dirty="0">
              <a:latin typeface="Avenir Light" panose="020B0402020203020204" pitchFamily="34" charset="77"/>
            </a:endParaRPr>
          </a:p>
          <a:p>
            <a:pPr marL="0" indent="0">
              <a:buNone/>
            </a:pPr>
            <a:endParaRPr lang="en-US" dirty="0">
              <a:latin typeface="Avenir Light" panose="020B0402020203020204" pitchFamily="34" charset="77"/>
            </a:endParaRPr>
          </a:p>
        </p:txBody>
      </p:sp>
    </p:spTree>
    <p:extLst>
      <p:ext uri="{BB962C8B-B14F-4D97-AF65-F5344CB8AC3E}">
        <p14:creationId xmlns:p14="http://schemas.microsoft.com/office/powerpoint/2010/main" val="3308928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50"/>
                                        <p:tgtEl>
                                          <p:spTgt spid="3">
                                            <p:txEl>
                                              <p:pRg st="0" end="0"/>
                                            </p:txEl>
                                          </p:spTgt>
                                        </p:tgtEl>
                                      </p:cBhvr>
                                    </p:animEffect>
                                    <p:anim calcmode="lin" valueType="num">
                                      <p:cBhvr>
                                        <p:cTn id="8" dur="25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5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250"/>
                                        <p:tgtEl>
                                          <p:spTgt spid="3">
                                            <p:txEl>
                                              <p:pRg st="2" end="2"/>
                                            </p:txEl>
                                          </p:spTgt>
                                        </p:tgtEl>
                                      </p:cBhvr>
                                    </p:animEffect>
                                    <p:anim calcmode="lin" valueType="num">
                                      <p:cBhvr>
                                        <p:cTn id="15" dur="25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25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250"/>
                                        <p:tgtEl>
                                          <p:spTgt spid="3">
                                            <p:txEl>
                                              <p:pRg st="4" end="4"/>
                                            </p:txEl>
                                          </p:spTgt>
                                        </p:tgtEl>
                                      </p:cBhvr>
                                    </p:animEffect>
                                    <p:anim calcmode="lin" valueType="num">
                                      <p:cBhvr>
                                        <p:cTn id="22" dur="25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25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250"/>
                                        <p:tgtEl>
                                          <p:spTgt spid="3">
                                            <p:txEl>
                                              <p:pRg st="6" end="6"/>
                                            </p:txEl>
                                          </p:spTgt>
                                        </p:tgtEl>
                                      </p:cBhvr>
                                    </p:animEffect>
                                    <p:anim calcmode="lin" valueType="num">
                                      <p:cBhvr>
                                        <p:cTn id="29" dur="25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250" fill="hold"/>
                                        <p:tgtEl>
                                          <p:spTgt spid="3">
                                            <p:txEl>
                                              <p:pRg st="6" end="6"/>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fade">
                                      <p:cBhvr>
                                        <p:cTn id="33" dur="250"/>
                                        <p:tgtEl>
                                          <p:spTgt spid="3">
                                            <p:txEl>
                                              <p:pRg st="7" end="7"/>
                                            </p:txEl>
                                          </p:spTgt>
                                        </p:tgtEl>
                                      </p:cBhvr>
                                    </p:animEffect>
                                    <p:anim calcmode="lin" valueType="num">
                                      <p:cBhvr>
                                        <p:cTn id="34" dur="25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5" dur="25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extLst>
    <p:ext uri="{6950BFC3-D8DA-4A85-94F7-54DA5524770B}">
      <p188:commentRel xmlns:p188="http://schemas.microsoft.com/office/powerpoint/2018/8/main" r:id="rId3"/>
    </p:ext>
  </p:extLs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B1A6E-E6E1-2683-F7FE-5CA1FB6004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F4E71-206F-2914-49CB-3A24D686B5C1}"/>
              </a:ext>
            </a:extLst>
          </p:cNvPr>
          <p:cNvSpPr>
            <a:spLocks noGrp="1"/>
          </p:cNvSpPr>
          <p:nvPr>
            <p:ph type="title"/>
          </p:nvPr>
        </p:nvSpPr>
        <p:spPr/>
        <p:txBody>
          <a:bodyPr/>
          <a:lstStyle/>
          <a:p>
            <a:r>
              <a:rPr lang="en-US" dirty="0">
                <a:latin typeface="Avenir Light" panose="020B0402020203020204" pitchFamily="34" charset="77"/>
              </a:rPr>
              <a:t>Probabilistic Consensus</a:t>
            </a:r>
            <a:r>
              <a:rPr lang="en-US" dirty="0">
                <a:latin typeface="Avenir Book"/>
              </a:rPr>
              <a:t>: Ongoing efforts</a:t>
            </a:r>
            <a:endParaRPr lang="en-US" dirty="0"/>
          </a:p>
        </p:txBody>
      </p:sp>
      <p:sp>
        <p:nvSpPr>
          <p:cNvPr id="3" name="Content Placeholder 2">
            <a:extLst>
              <a:ext uri="{FF2B5EF4-FFF2-40B4-BE49-F238E27FC236}">
                <a16:creationId xmlns:a16="http://schemas.microsoft.com/office/drawing/2014/main" id="{8A4C93A4-2AAC-79A8-9E2F-ECAE3DE95E86}"/>
              </a:ext>
            </a:extLst>
          </p:cNvPr>
          <p:cNvSpPr>
            <a:spLocks noGrp="1"/>
          </p:cNvSpPr>
          <p:nvPr>
            <p:ph idx="1"/>
          </p:nvPr>
        </p:nvSpPr>
        <p:spPr/>
        <p:txBody>
          <a:bodyPr>
            <a:normAutofit/>
          </a:bodyPr>
          <a:lstStyle/>
          <a:p>
            <a:pPr marL="0" indent="0">
              <a:buNone/>
            </a:pPr>
            <a:r>
              <a:rPr lang="en-US" dirty="0"/>
              <a:t>Realistic application-level guarantees and inherent tradeoffs</a:t>
            </a:r>
          </a:p>
          <a:p>
            <a:pPr marL="0" indent="0">
              <a:buNone/>
            </a:pPr>
            <a:r>
              <a:rPr lang="en-US" dirty="0"/>
              <a:t>	Five consensus replicas or 3 replicas with 2 active backups</a:t>
            </a:r>
          </a:p>
          <a:p>
            <a:pPr marL="0" indent="0">
              <a:buNone/>
            </a:pPr>
            <a:r>
              <a:rPr lang="en-US" dirty="0"/>
              <a:t>	Availability vs durability with % failure probability</a:t>
            </a:r>
          </a:p>
          <a:p>
            <a:pPr marL="0" indent="0">
              <a:buNone/>
            </a:pPr>
            <a:endParaRPr lang="en-US" dirty="0"/>
          </a:p>
          <a:p>
            <a:pPr marL="0" indent="0">
              <a:buNone/>
            </a:pPr>
            <a:r>
              <a:rPr lang="en-US" dirty="0"/>
              <a:t>Probability-native consensus protocol</a:t>
            </a:r>
          </a:p>
        </p:txBody>
      </p:sp>
      <p:pic>
        <p:nvPicPr>
          <p:cNvPr id="4" name="Picture 3" descr="A qr code on a white background&#10;&#10;AI-generated content may be incorrect.">
            <a:extLst>
              <a:ext uri="{FF2B5EF4-FFF2-40B4-BE49-F238E27FC236}">
                <a16:creationId xmlns:a16="http://schemas.microsoft.com/office/drawing/2014/main" id="{6F4A5FB0-017E-F1CC-8613-12A426FAC9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31729" y="3657600"/>
            <a:ext cx="2146844" cy="1996327"/>
          </a:xfrm>
          <a:prstGeom prst="rect">
            <a:avLst/>
          </a:prstGeom>
        </p:spPr>
      </p:pic>
    </p:spTree>
    <p:extLst>
      <p:ext uri="{BB962C8B-B14F-4D97-AF65-F5344CB8AC3E}">
        <p14:creationId xmlns:p14="http://schemas.microsoft.com/office/powerpoint/2010/main" val="38184835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67A6-9B60-0A83-2BDB-D24007657B79}"/>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4F1780BB-0F76-5679-517E-EE1EDFD1A3BB}"/>
              </a:ext>
            </a:extLst>
          </p:cNvPr>
          <p:cNvSpPr txBox="1">
            <a:spLocks/>
          </p:cNvSpPr>
          <p:nvPr/>
        </p:nvSpPr>
        <p:spPr>
          <a:xfrm>
            <a:off x="838200" y="36512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endParaRPr lang="en-US" sz="4000" dirty="0">
              <a:latin typeface="Avenir Light" panose="020B0402020203020204" pitchFamily="34" charset="77"/>
            </a:endParaRPr>
          </a:p>
        </p:txBody>
      </p:sp>
      <p:sp>
        <p:nvSpPr>
          <p:cNvPr id="10" name="Title 1">
            <a:extLst>
              <a:ext uri="{FF2B5EF4-FFF2-40B4-BE49-F238E27FC236}">
                <a16:creationId xmlns:a16="http://schemas.microsoft.com/office/drawing/2014/main" id="{79602C24-EE75-53CC-4E03-B0D5E6D9D12D}"/>
              </a:ext>
            </a:extLst>
          </p:cNvPr>
          <p:cNvSpPr txBox="1">
            <a:spLocks/>
          </p:cNvSpPr>
          <p:nvPr/>
        </p:nvSpPr>
        <p:spPr>
          <a:xfrm>
            <a:off x="837169" y="391726"/>
            <a:ext cx="10515600" cy="1325563"/>
          </a:xfrm>
          <a:custGeom>
            <a:avLst/>
            <a:gdLst>
              <a:gd name="connsiteX0" fmla="*/ 0 w 10515600"/>
              <a:gd name="connsiteY0" fmla="*/ 0 h 1325563"/>
              <a:gd name="connsiteX1" fmla="*/ 867537 w 10515600"/>
              <a:gd name="connsiteY1" fmla="*/ 0 h 1325563"/>
              <a:gd name="connsiteX2" fmla="*/ 1209294 w 10515600"/>
              <a:gd name="connsiteY2" fmla="*/ 0 h 1325563"/>
              <a:gd name="connsiteX3" fmla="*/ 1971675 w 10515600"/>
              <a:gd name="connsiteY3" fmla="*/ 0 h 1325563"/>
              <a:gd name="connsiteX4" fmla="*/ 2313432 w 10515600"/>
              <a:gd name="connsiteY4" fmla="*/ 0 h 1325563"/>
              <a:gd name="connsiteX5" fmla="*/ 2865501 w 10515600"/>
              <a:gd name="connsiteY5" fmla="*/ 0 h 1325563"/>
              <a:gd name="connsiteX6" fmla="*/ 3417570 w 10515600"/>
              <a:gd name="connsiteY6" fmla="*/ 0 h 1325563"/>
              <a:gd name="connsiteX7" fmla="*/ 4179951 w 10515600"/>
              <a:gd name="connsiteY7" fmla="*/ 0 h 1325563"/>
              <a:gd name="connsiteX8" fmla="*/ 5047488 w 10515600"/>
              <a:gd name="connsiteY8" fmla="*/ 0 h 1325563"/>
              <a:gd name="connsiteX9" fmla="*/ 5599557 w 10515600"/>
              <a:gd name="connsiteY9" fmla="*/ 0 h 1325563"/>
              <a:gd name="connsiteX10" fmla="*/ 6046470 w 10515600"/>
              <a:gd name="connsiteY10" fmla="*/ 0 h 1325563"/>
              <a:gd name="connsiteX11" fmla="*/ 6808851 w 10515600"/>
              <a:gd name="connsiteY11" fmla="*/ 0 h 1325563"/>
              <a:gd name="connsiteX12" fmla="*/ 7255764 w 10515600"/>
              <a:gd name="connsiteY12" fmla="*/ 0 h 1325563"/>
              <a:gd name="connsiteX13" fmla="*/ 8018145 w 10515600"/>
              <a:gd name="connsiteY13" fmla="*/ 0 h 1325563"/>
              <a:gd name="connsiteX14" fmla="*/ 8780526 w 10515600"/>
              <a:gd name="connsiteY14" fmla="*/ 0 h 1325563"/>
              <a:gd name="connsiteX15" fmla="*/ 9648063 w 10515600"/>
              <a:gd name="connsiteY15" fmla="*/ 0 h 1325563"/>
              <a:gd name="connsiteX16" fmla="*/ 10515600 w 10515600"/>
              <a:gd name="connsiteY16" fmla="*/ 0 h 1325563"/>
              <a:gd name="connsiteX17" fmla="*/ 10515600 w 10515600"/>
              <a:gd name="connsiteY17" fmla="*/ 649526 h 1325563"/>
              <a:gd name="connsiteX18" fmla="*/ 10515600 w 10515600"/>
              <a:gd name="connsiteY18" fmla="*/ 1325563 h 1325563"/>
              <a:gd name="connsiteX19" fmla="*/ 9753219 w 10515600"/>
              <a:gd name="connsiteY19" fmla="*/ 1325563 h 1325563"/>
              <a:gd name="connsiteX20" fmla="*/ 8990838 w 10515600"/>
              <a:gd name="connsiteY20" fmla="*/ 1325563 h 1325563"/>
              <a:gd name="connsiteX21" fmla="*/ 8649081 w 10515600"/>
              <a:gd name="connsiteY21" fmla="*/ 1325563 h 1325563"/>
              <a:gd name="connsiteX22" fmla="*/ 8307324 w 10515600"/>
              <a:gd name="connsiteY22" fmla="*/ 1325563 h 1325563"/>
              <a:gd name="connsiteX23" fmla="*/ 7860411 w 10515600"/>
              <a:gd name="connsiteY23" fmla="*/ 1325563 h 1325563"/>
              <a:gd name="connsiteX24" fmla="*/ 7203186 w 10515600"/>
              <a:gd name="connsiteY24" fmla="*/ 1325563 h 1325563"/>
              <a:gd name="connsiteX25" fmla="*/ 6545961 w 10515600"/>
              <a:gd name="connsiteY25" fmla="*/ 1325563 h 1325563"/>
              <a:gd name="connsiteX26" fmla="*/ 5678424 w 10515600"/>
              <a:gd name="connsiteY26" fmla="*/ 1325563 h 1325563"/>
              <a:gd name="connsiteX27" fmla="*/ 4810887 w 10515600"/>
              <a:gd name="connsiteY27" fmla="*/ 1325563 h 1325563"/>
              <a:gd name="connsiteX28" fmla="*/ 4469130 w 10515600"/>
              <a:gd name="connsiteY28" fmla="*/ 1325563 h 1325563"/>
              <a:gd name="connsiteX29" fmla="*/ 3917061 w 10515600"/>
              <a:gd name="connsiteY29" fmla="*/ 1325563 h 1325563"/>
              <a:gd name="connsiteX30" fmla="*/ 3259836 w 10515600"/>
              <a:gd name="connsiteY30" fmla="*/ 1325563 h 1325563"/>
              <a:gd name="connsiteX31" fmla="*/ 2392299 w 10515600"/>
              <a:gd name="connsiteY31" fmla="*/ 1325563 h 1325563"/>
              <a:gd name="connsiteX32" fmla="*/ 2050542 w 10515600"/>
              <a:gd name="connsiteY32" fmla="*/ 1325563 h 1325563"/>
              <a:gd name="connsiteX33" fmla="*/ 1708785 w 10515600"/>
              <a:gd name="connsiteY33" fmla="*/ 1325563 h 1325563"/>
              <a:gd name="connsiteX34" fmla="*/ 1051560 w 10515600"/>
              <a:gd name="connsiteY34" fmla="*/ 1325563 h 1325563"/>
              <a:gd name="connsiteX35" fmla="*/ 604647 w 10515600"/>
              <a:gd name="connsiteY35" fmla="*/ 1325563 h 1325563"/>
              <a:gd name="connsiteX36" fmla="*/ 0 w 10515600"/>
              <a:gd name="connsiteY36" fmla="*/ 1325563 h 1325563"/>
              <a:gd name="connsiteX37" fmla="*/ 0 w 10515600"/>
              <a:gd name="connsiteY37" fmla="*/ 662782 h 1325563"/>
              <a:gd name="connsiteX38" fmla="*/ 0 w 10515600"/>
              <a:gd name="connsiteY38"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15600" h="1325563" fill="none" extrusionOk="0">
                <a:moveTo>
                  <a:pt x="0" y="0"/>
                </a:moveTo>
                <a:cubicBezTo>
                  <a:pt x="414732" y="38846"/>
                  <a:pt x="634625" y="7974"/>
                  <a:pt x="867537" y="0"/>
                </a:cubicBezTo>
                <a:cubicBezTo>
                  <a:pt x="1100449" y="-7974"/>
                  <a:pt x="1046891" y="16970"/>
                  <a:pt x="1209294" y="0"/>
                </a:cubicBezTo>
                <a:cubicBezTo>
                  <a:pt x="1371697" y="-16970"/>
                  <a:pt x="1769621" y="13320"/>
                  <a:pt x="1971675" y="0"/>
                </a:cubicBezTo>
                <a:cubicBezTo>
                  <a:pt x="2173729" y="-13320"/>
                  <a:pt x="2225061" y="-8258"/>
                  <a:pt x="2313432" y="0"/>
                </a:cubicBezTo>
                <a:cubicBezTo>
                  <a:pt x="2401803" y="8258"/>
                  <a:pt x="2697427" y="-19180"/>
                  <a:pt x="2865501" y="0"/>
                </a:cubicBezTo>
                <a:cubicBezTo>
                  <a:pt x="3033575" y="19180"/>
                  <a:pt x="3222134" y="21193"/>
                  <a:pt x="3417570" y="0"/>
                </a:cubicBezTo>
                <a:cubicBezTo>
                  <a:pt x="3613006" y="-21193"/>
                  <a:pt x="3924508" y="-37145"/>
                  <a:pt x="4179951" y="0"/>
                </a:cubicBezTo>
                <a:cubicBezTo>
                  <a:pt x="4435394" y="37145"/>
                  <a:pt x="4648700" y="13044"/>
                  <a:pt x="5047488" y="0"/>
                </a:cubicBezTo>
                <a:cubicBezTo>
                  <a:pt x="5446276" y="-13044"/>
                  <a:pt x="5472648" y="-17397"/>
                  <a:pt x="5599557" y="0"/>
                </a:cubicBezTo>
                <a:cubicBezTo>
                  <a:pt x="5726466" y="17397"/>
                  <a:pt x="5831964" y="-8747"/>
                  <a:pt x="6046470" y="0"/>
                </a:cubicBezTo>
                <a:cubicBezTo>
                  <a:pt x="6260976" y="8747"/>
                  <a:pt x="6497783" y="-25361"/>
                  <a:pt x="6808851" y="0"/>
                </a:cubicBezTo>
                <a:cubicBezTo>
                  <a:pt x="7119919" y="25361"/>
                  <a:pt x="7143597" y="8670"/>
                  <a:pt x="7255764" y="0"/>
                </a:cubicBezTo>
                <a:cubicBezTo>
                  <a:pt x="7367931" y="-8670"/>
                  <a:pt x="7778905" y="-13205"/>
                  <a:pt x="8018145" y="0"/>
                </a:cubicBezTo>
                <a:cubicBezTo>
                  <a:pt x="8257385" y="13205"/>
                  <a:pt x="8432063" y="631"/>
                  <a:pt x="8780526" y="0"/>
                </a:cubicBezTo>
                <a:cubicBezTo>
                  <a:pt x="9128989" y="-631"/>
                  <a:pt x="9408708" y="26408"/>
                  <a:pt x="9648063" y="0"/>
                </a:cubicBezTo>
                <a:cubicBezTo>
                  <a:pt x="9887418" y="-26408"/>
                  <a:pt x="10325841" y="24707"/>
                  <a:pt x="10515600" y="0"/>
                </a:cubicBezTo>
                <a:cubicBezTo>
                  <a:pt x="10493601" y="283176"/>
                  <a:pt x="10483441" y="354022"/>
                  <a:pt x="10515600" y="649526"/>
                </a:cubicBezTo>
                <a:cubicBezTo>
                  <a:pt x="10547759" y="945030"/>
                  <a:pt x="10484214" y="1053393"/>
                  <a:pt x="10515600" y="1325563"/>
                </a:cubicBezTo>
                <a:cubicBezTo>
                  <a:pt x="10145693" y="1307613"/>
                  <a:pt x="10089953" y="1339805"/>
                  <a:pt x="9753219" y="1325563"/>
                </a:cubicBezTo>
                <a:cubicBezTo>
                  <a:pt x="9416485" y="1311321"/>
                  <a:pt x="9259088" y="1348606"/>
                  <a:pt x="8990838" y="1325563"/>
                </a:cubicBezTo>
                <a:cubicBezTo>
                  <a:pt x="8722588" y="1302520"/>
                  <a:pt x="8791519" y="1341977"/>
                  <a:pt x="8649081" y="1325563"/>
                </a:cubicBezTo>
                <a:cubicBezTo>
                  <a:pt x="8506643" y="1309149"/>
                  <a:pt x="8384916" y="1326083"/>
                  <a:pt x="8307324" y="1325563"/>
                </a:cubicBezTo>
                <a:cubicBezTo>
                  <a:pt x="8229732" y="1325043"/>
                  <a:pt x="8065827" y="1318940"/>
                  <a:pt x="7860411" y="1325563"/>
                </a:cubicBezTo>
                <a:cubicBezTo>
                  <a:pt x="7654995" y="1332186"/>
                  <a:pt x="7478772" y="1330230"/>
                  <a:pt x="7203186" y="1325563"/>
                </a:cubicBezTo>
                <a:cubicBezTo>
                  <a:pt x="6927600" y="1320896"/>
                  <a:pt x="6788612" y="1354565"/>
                  <a:pt x="6545961" y="1325563"/>
                </a:cubicBezTo>
                <a:cubicBezTo>
                  <a:pt x="6303311" y="1296561"/>
                  <a:pt x="5894367" y="1301933"/>
                  <a:pt x="5678424" y="1325563"/>
                </a:cubicBezTo>
                <a:cubicBezTo>
                  <a:pt x="5462481" y="1349193"/>
                  <a:pt x="5111975" y="1288015"/>
                  <a:pt x="4810887" y="1325563"/>
                </a:cubicBezTo>
                <a:cubicBezTo>
                  <a:pt x="4509799" y="1363111"/>
                  <a:pt x="4603047" y="1321681"/>
                  <a:pt x="4469130" y="1325563"/>
                </a:cubicBezTo>
                <a:cubicBezTo>
                  <a:pt x="4335213" y="1329445"/>
                  <a:pt x="4103546" y="1316601"/>
                  <a:pt x="3917061" y="1325563"/>
                </a:cubicBezTo>
                <a:cubicBezTo>
                  <a:pt x="3730576" y="1334525"/>
                  <a:pt x="3457997" y="1316857"/>
                  <a:pt x="3259836" y="1325563"/>
                </a:cubicBezTo>
                <a:cubicBezTo>
                  <a:pt x="3061675" y="1334269"/>
                  <a:pt x="2657674" y="1359552"/>
                  <a:pt x="2392299" y="1325563"/>
                </a:cubicBezTo>
                <a:cubicBezTo>
                  <a:pt x="2126924" y="1291574"/>
                  <a:pt x="2185903" y="1340558"/>
                  <a:pt x="2050542" y="1325563"/>
                </a:cubicBezTo>
                <a:cubicBezTo>
                  <a:pt x="1915181" y="1310568"/>
                  <a:pt x="1808505" y="1336683"/>
                  <a:pt x="1708785" y="1325563"/>
                </a:cubicBezTo>
                <a:cubicBezTo>
                  <a:pt x="1609065" y="1314443"/>
                  <a:pt x="1327733" y="1295587"/>
                  <a:pt x="1051560" y="1325563"/>
                </a:cubicBezTo>
                <a:cubicBezTo>
                  <a:pt x="775388" y="1355539"/>
                  <a:pt x="787004" y="1307525"/>
                  <a:pt x="604647" y="1325563"/>
                </a:cubicBezTo>
                <a:cubicBezTo>
                  <a:pt x="422290" y="1343601"/>
                  <a:pt x="187530" y="1319917"/>
                  <a:pt x="0" y="1325563"/>
                </a:cubicBezTo>
                <a:cubicBezTo>
                  <a:pt x="24018" y="1049554"/>
                  <a:pt x="894" y="981584"/>
                  <a:pt x="0" y="662782"/>
                </a:cubicBezTo>
                <a:cubicBezTo>
                  <a:pt x="-894" y="343980"/>
                  <a:pt x="-109" y="173827"/>
                  <a:pt x="0" y="0"/>
                </a:cubicBezTo>
                <a:close/>
              </a:path>
              <a:path w="10515600" h="1325563" stroke="0" extrusionOk="0">
                <a:moveTo>
                  <a:pt x="0" y="0"/>
                </a:moveTo>
                <a:cubicBezTo>
                  <a:pt x="262117" y="-2612"/>
                  <a:pt x="486260" y="-24916"/>
                  <a:pt x="762381" y="0"/>
                </a:cubicBezTo>
                <a:cubicBezTo>
                  <a:pt x="1038502" y="24916"/>
                  <a:pt x="1126580" y="-24529"/>
                  <a:pt x="1314450" y="0"/>
                </a:cubicBezTo>
                <a:cubicBezTo>
                  <a:pt x="1502320" y="24529"/>
                  <a:pt x="1808530" y="13043"/>
                  <a:pt x="1971675" y="0"/>
                </a:cubicBezTo>
                <a:cubicBezTo>
                  <a:pt x="2134821" y="-13043"/>
                  <a:pt x="2244737" y="-5119"/>
                  <a:pt x="2418588" y="0"/>
                </a:cubicBezTo>
                <a:cubicBezTo>
                  <a:pt x="2592439" y="5119"/>
                  <a:pt x="2815249" y="-3941"/>
                  <a:pt x="3075813" y="0"/>
                </a:cubicBezTo>
                <a:cubicBezTo>
                  <a:pt x="3336377" y="3941"/>
                  <a:pt x="3378037" y="-14418"/>
                  <a:pt x="3522726" y="0"/>
                </a:cubicBezTo>
                <a:cubicBezTo>
                  <a:pt x="3667415" y="14418"/>
                  <a:pt x="3997018" y="18407"/>
                  <a:pt x="4179951" y="0"/>
                </a:cubicBezTo>
                <a:cubicBezTo>
                  <a:pt x="4362884" y="-18407"/>
                  <a:pt x="4580154" y="4097"/>
                  <a:pt x="4732020" y="0"/>
                </a:cubicBezTo>
                <a:cubicBezTo>
                  <a:pt x="4883886" y="-4097"/>
                  <a:pt x="4959119" y="-6251"/>
                  <a:pt x="5178933" y="0"/>
                </a:cubicBezTo>
                <a:cubicBezTo>
                  <a:pt x="5398747" y="6251"/>
                  <a:pt x="5602510" y="-23658"/>
                  <a:pt x="5941314" y="0"/>
                </a:cubicBezTo>
                <a:cubicBezTo>
                  <a:pt x="6280118" y="23658"/>
                  <a:pt x="6375193" y="32601"/>
                  <a:pt x="6808851" y="0"/>
                </a:cubicBezTo>
                <a:cubicBezTo>
                  <a:pt x="7242509" y="-32601"/>
                  <a:pt x="7337749" y="-6378"/>
                  <a:pt x="7676388" y="0"/>
                </a:cubicBezTo>
                <a:cubicBezTo>
                  <a:pt x="8015027" y="6378"/>
                  <a:pt x="8011229" y="-23761"/>
                  <a:pt x="8228457" y="0"/>
                </a:cubicBezTo>
                <a:cubicBezTo>
                  <a:pt x="8445685" y="23761"/>
                  <a:pt x="8558215" y="-22780"/>
                  <a:pt x="8780526" y="0"/>
                </a:cubicBezTo>
                <a:cubicBezTo>
                  <a:pt x="9002837" y="22780"/>
                  <a:pt x="9462632" y="6403"/>
                  <a:pt x="9648063" y="0"/>
                </a:cubicBezTo>
                <a:cubicBezTo>
                  <a:pt x="9833494" y="-6403"/>
                  <a:pt x="10248663" y="24743"/>
                  <a:pt x="10515600" y="0"/>
                </a:cubicBezTo>
                <a:cubicBezTo>
                  <a:pt x="10487833" y="325417"/>
                  <a:pt x="10497814" y="517017"/>
                  <a:pt x="10515600" y="676037"/>
                </a:cubicBezTo>
                <a:cubicBezTo>
                  <a:pt x="10533386" y="835057"/>
                  <a:pt x="10513926" y="1064788"/>
                  <a:pt x="10515600" y="1325563"/>
                </a:cubicBezTo>
                <a:cubicBezTo>
                  <a:pt x="10241972" y="1365816"/>
                  <a:pt x="10047982" y="1323561"/>
                  <a:pt x="9648063" y="1325563"/>
                </a:cubicBezTo>
                <a:cubicBezTo>
                  <a:pt x="9248144" y="1327565"/>
                  <a:pt x="9357072" y="1298277"/>
                  <a:pt x="9095994" y="1325563"/>
                </a:cubicBezTo>
                <a:cubicBezTo>
                  <a:pt x="8834916" y="1352849"/>
                  <a:pt x="8629119" y="1285972"/>
                  <a:pt x="8228457" y="1325563"/>
                </a:cubicBezTo>
                <a:cubicBezTo>
                  <a:pt x="7827795" y="1365154"/>
                  <a:pt x="7893968" y="1334571"/>
                  <a:pt x="7781544" y="1325563"/>
                </a:cubicBezTo>
                <a:cubicBezTo>
                  <a:pt x="7669120" y="1316555"/>
                  <a:pt x="7521492" y="1330721"/>
                  <a:pt x="7334631" y="1325563"/>
                </a:cubicBezTo>
                <a:cubicBezTo>
                  <a:pt x="7147770" y="1320405"/>
                  <a:pt x="6952334" y="1301784"/>
                  <a:pt x="6677406" y="1325563"/>
                </a:cubicBezTo>
                <a:cubicBezTo>
                  <a:pt x="6402478" y="1349342"/>
                  <a:pt x="6251698" y="1310228"/>
                  <a:pt x="6125337" y="1325563"/>
                </a:cubicBezTo>
                <a:cubicBezTo>
                  <a:pt x="5998976" y="1340898"/>
                  <a:pt x="5684123" y="1311878"/>
                  <a:pt x="5362956" y="1325563"/>
                </a:cubicBezTo>
                <a:cubicBezTo>
                  <a:pt x="5041789" y="1339248"/>
                  <a:pt x="4876090" y="1325900"/>
                  <a:pt x="4600575" y="1325563"/>
                </a:cubicBezTo>
                <a:cubicBezTo>
                  <a:pt x="4325060" y="1325226"/>
                  <a:pt x="4034462" y="1319281"/>
                  <a:pt x="3733038" y="1325563"/>
                </a:cubicBezTo>
                <a:cubicBezTo>
                  <a:pt x="3431614" y="1331845"/>
                  <a:pt x="3183003" y="1344372"/>
                  <a:pt x="2865501" y="1325563"/>
                </a:cubicBezTo>
                <a:cubicBezTo>
                  <a:pt x="2547999" y="1306754"/>
                  <a:pt x="2611757" y="1304358"/>
                  <a:pt x="2418588" y="1325563"/>
                </a:cubicBezTo>
                <a:cubicBezTo>
                  <a:pt x="2225419" y="1346768"/>
                  <a:pt x="1761314" y="1328568"/>
                  <a:pt x="1551051" y="1325563"/>
                </a:cubicBezTo>
                <a:cubicBezTo>
                  <a:pt x="1340788" y="1322558"/>
                  <a:pt x="1264452" y="1317871"/>
                  <a:pt x="998982" y="1325563"/>
                </a:cubicBezTo>
                <a:cubicBezTo>
                  <a:pt x="733512" y="1333255"/>
                  <a:pt x="797533" y="1327722"/>
                  <a:pt x="657225" y="1325563"/>
                </a:cubicBezTo>
                <a:cubicBezTo>
                  <a:pt x="516917" y="1323404"/>
                  <a:pt x="210762" y="1336596"/>
                  <a:pt x="0" y="1325563"/>
                </a:cubicBezTo>
                <a:cubicBezTo>
                  <a:pt x="18652" y="1164873"/>
                  <a:pt x="15774" y="994876"/>
                  <a:pt x="0" y="702548"/>
                </a:cubicBezTo>
                <a:cubicBezTo>
                  <a:pt x="-15774" y="410220"/>
                  <a:pt x="-11772" y="223597"/>
                  <a:pt x="0" y="0"/>
                </a:cubicBezTo>
                <a:close/>
              </a:path>
            </a:pathLst>
          </a:custGeom>
          <a:ln w="28575">
            <a:no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Replication aka Consensus</a:t>
            </a:r>
          </a:p>
        </p:txBody>
      </p:sp>
      <p:sp>
        <p:nvSpPr>
          <p:cNvPr id="12" name="Title 1">
            <a:extLst>
              <a:ext uri="{FF2B5EF4-FFF2-40B4-BE49-F238E27FC236}">
                <a16:creationId xmlns:a16="http://schemas.microsoft.com/office/drawing/2014/main" id="{BC4C0351-A43D-E6E0-16C3-B6578833AFFF}"/>
              </a:ext>
            </a:extLst>
          </p:cNvPr>
          <p:cNvSpPr txBox="1">
            <a:spLocks/>
          </p:cNvSpPr>
          <p:nvPr/>
        </p:nvSpPr>
        <p:spPr>
          <a:xfrm>
            <a:off x="837169"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Abstractions</a:t>
            </a:r>
          </a:p>
        </p:txBody>
      </p:sp>
      <p:sp>
        <p:nvSpPr>
          <p:cNvPr id="13" name="Title 1">
            <a:extLst>
              <a:ext uri="{FF2B5EF4-FFF2-40B4-BE49-F238E27FC236}">
                <a16:creationId xmlns:a16="http://schemas.microsoft.com/office/drawing/2014/main" id="{B10C7E1F-5B50-D485-43B4-89A2FD304ABE}"/>
              </a:ext>
            </a:extLst>
          </p:cNvPr>
          <p:cNvSpPr txBox="1">
            <a:spLocks/>
          </p:cNvSpPr>
          <p:nvPr/>
        </p:nvSpPr>
        <p:spPr>
          <a:xfrm>
            <a:off x="3536090"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Guarantees</a:t>
            </a:r>
          </a:p>
        </p:txBody>
      </p:sp>
      <p:sp>
        <p:nvSpPr>
          <p:cNvPr id="14" name="Title 1">
            <a:extLst>
              <a:ext uri="{FF2B5EF4-FFF2-40B4-BE49-F238E27FC236}">
                <a16:creationId xmlns:a16="http://schemas.microsoft.com/office/drawing/2014/main" id="{33E74E34-A791-AA60-1E72-B0CBE5D05D24}"/>
              </a:ext>
            </a:extLst>
          </p:cNvPr>
          <p:cNvSpPr txBox="1">
            <a:spLocks/>
          </p:cNvSpPr>
          <p:nvPr/>
        </p:nvSpPr>
        <p:spPr>
          <a:xfrm>
            <a:off x="6233981" y="2622057"/>
            <a:ext cx="5117757" cy="1325563"/>
          </a:xfrm>
          <a:custGeom>
            <a:avLst/>
            <a:gdLst>
              <a:gd name="connsiteX0" fmla="*/ 0 w 5117757"/>
              <a:gd name="connsiteY0" fmla="*/ 0 h 1325563"/>
              <a:gd name="connsiteX1" fmla="*/ 537364 w 5117757"/>
              <a:gd name="connsiteY1" fmla="*/ 0 h 1325563"/>
              <a:gd name="connsiteX2" fmla="*/ 1125907 w 5117757"/>
              <a:gd name="connsiteY2" fmla="*/ 0 h 1325563"/>
              <a:gd name="connsiteX3" fmla="*/ 1663271 w 5117757"/>
              <a:gd name="connsiteY3" fmla="*/ 0 h 1325563"/>
              <a:gd name="connsiteX4" fmla="*/ 2354168 w 5117757"/>
              <a:gd name="connsiteY4" fmla="*/ 0 h 1325563"/>
              <a:gd name="connsiteX5" fmla="*/ 2993888 w 5117757"/>
              <a:gd name="connsiteY5" fmla="*/ 0 h 1325563"/>
              <a:gd name="connsiteX6" fmla="*/ 3633607 w 5117757"/>
              <a:gd name="connsiteY6" fmla="*/ 0 h 1325563"/>
              <a:gd name="connsiteX7" fmla="*/ 4375682 w 5117757"/>
              <a:gd name="connsiteY7" fmla="*/ 0 h 1325563"/>
              <a:gd name="connsiteX8" fmla="*/ 5117757 w 5117757"/>
              <a:gd name="connsiteY8" fmla="*/ 0 h 1325563"/>
              <a:gd name="connsiteX9" fmla="*/ 5117757 w 5117757"/>
              <a:gd name="connsiteY9" fmla="*/ 623015 h 1325563"/>
              <a:gd name="connsiteX10" fmla="*/ 5117757 w 5117757"/>
              <a:gd name="connsiteY10" fmla="*/ 1325563 h 1325563"/>
              <a:gd name="connsiteX11" fmla="*/ 4631570 w 5117757"/>
              <a:gd name="connsiteY11" fmla="*/ 1325563 h 1325563"/>
              <a:gd name="connsiteX12" fmla="*/ 4094206 w 5117757"/>
              <a:gd name="connsiteY12" fmla="*/ 1325563 h 1325563"/>
              <a:gd name="connsiteX13" fmla="*/ 3403308 w 5117757"/>
              <a:gd name="connsiteY13" fmla="*/ 1325563 h 1325563"/>
              <a:gd name="connsiteX14" fmla="*/ 2661234 w 5117757"/>
              <a:gd name="connsiteY14" fmla="*/ 1325563 h 1325563"/>
              <a:gd name="connsiteX15" fmla="*/ 2072692 w 5117757"/>
              <a:gd name="connsiteY15" fmla="*/ 1325563 h 1325563"/>
              <a:gd name="connsiteX16" fmla="*/ 1330617 w 5117757"/>
              <a:gd name="connsiteY16" fmla="*/ 1325563 h 1325563"/>
              <a:gd name="connsiteX17" fmla="*/ 793252 w 5117757"/>
              <a:gd name="connsiteY17" fmla="*/ 1325563 h 1325563"/>
              <a:gd name="connsiteX18" fmla="*/ 0 w 5117757"/>
              <a:gd name="connsiteY18" fmla="*/ 1325563 h 1325563"/>
              <a:gd name="connsiteX19" fmla="*/ 0 w 5117757"/>
              <a:gd name="connsiteY19" fmla="*/ 702548 h 1325563"/>
              <a:gd name="connsiteX20" fmla="*/ 0 w 5117757"/>
              <a:gd name="connsiteY20"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117757" h="1325563" fill="none" extrusionOk="0">
                <a:moveTo>
                  <a:pt x="0" y="0"/>
                </a:moveTo>
                <a:cubicBezTo>
                  <a:pt x="231277" y="10544"/>
                  <a:pt x="389361" y="-7575"/>
                  <a:pt x="537364" y="0"/>
                </a:cubicBezTo>
                <a:cubicBezTo>
                  <a:pt x="685367" y="7575"/>
                  <a:pt x="837865" y="1260"/>
                  <a:pt x="1125907" y="0"/>
                </a:cubicBezTo>
                <a:cubicBezTo>
                  <a:pt x="1413949" y="-1260"/>
                  <a:pt x="1418180" y="-3172"/>
                  <a:pt x="1663271" y="0"/>
                </a:cubicBezTo>
                <a:cubicBezTo>
                  <a:pt x="1908362" y="3172"/>
                  <a:pt x="2178109" y="-24119"/>
                  <a:pt x="2354168" y="0"/>
                </a:cubicBezTo>
                <a:cubicBezTo>
                  <a:pt x="2530227" y="24119"/>
                  <a:pt x="2726554" y="17166"/>
                  <a:pt x="2993888" y="0"/>
                </a:cubicBezTo>
                <a:cubicBezTo>
                  <a:pt x="3261222" y="-17166"/>
                  <a:pt x="3453337" y="7456"/>
                  <a:pt x="3633607" y="0"/>
                </a:cubicBezTo>
                <a:cubicBezTo>
                  <a:pt x="3813877" y="-7456"/>
                  <a:pt x="4206677" y="14391"/>
                  <a:pt x="4375682" y="0"/>
                </a:cubicBezTo>
                <a:cubicBezTo>
                  <a:pt x="4544688" y="-14391"/>
                  <a:pt x="4798929" y="17735"/>
                  <a:pt x="5117757" y="0"/>
                </a:cubicBezTo>
                <a:cubicBezTo>
                  <a:pt x="5130580" y="251708"/>
                  <a:pt x="5124881" y="422982"/>
                  <a:pt x="5117757" y="623015"/>
                </a:cubicBezTo>
                <a:cubicBezTo>
                  <a:pt x="5110633" y="823049"/>
                  <a:pt x="5092320" y="992878"/>
                  <a:pt x="5117757" y="1325563"/>
                </a:cubicBezTo>
                <a:cubicBezTo>
                  <a:pt x="4904253" y="1316595"/>
                  <a:pt x="4809756" y="1315821"/>
                  <a:pt x="4631570" y="1325563"/>
                </a:cubicBezTo>
                <a:cubicBezTo>
                  <a:pt x="4453384" y="1335305"/>
                  <a:pt x="4240717" y="1317596"/>
                  <a:pt x="4094206" y="1325563"/>
                </a:cubicBezTo>
                <a:cubicBezTo>
                  <a:pt x="3947695" y="1333530"/>
                  <a:pt x="3682408" y="1356620"/>
                  <a:pt x="3403308" y="1325563"/>
                </a:cubicBezTo>
                <a:cubicBezTo>
                  <a:pt x="3124208" y="1294506"/>
                  <a:pt x="2924776" y="1325977"/>
                  <a:pt x="2661234" y="1325563"/>
                </a:cubicBezTo>
                <a:cubicBezTo>
                  <a:pt x="2397692" y="1325149"/>
                  <a:pt x="2358689" y="1296914"/>
                  <a:pt x="2072692" y="1325563"/>
                </a:cubicBezTo>
                <a:cubicBezTo>
                  <a:pt x="1786695" y="1354212"/>
                  <a:pt x="1501342" y="1312373"/>
                  <a:pt x="1330617" y="1325563"/>
                </a:cubicBezTo>
                <a:cubicBezTo>
                  <a:pt x="1159892" y="1338753"/>
                  <a:pt x="946070" y="1306551"/>
                  <a:pt x="793252" y="1325563"/>
                </a:cubicBezTo>
                <a:cubicBezTo>
                  <a:pt x="640434" y="1344575"/>
                  <a:pt x="208489" y="1310883"/>
                  <a:pt x="0" y="1325563"/>
                </a:cubicBezTo>
                <a:cubicBezTo>
                  <a:pt x="-1221" y="1191819"/>
                  <a:pt x="-24228" y="952912"/>
                  <a:pt x="0" y="702548"/>
                </a:cubicBezTo>
                <a:cubicBezTo>
                  <a:pt x="24228" y="452184"/>
                  <a:pt x="-30275" y="143383"/>
                  <a:pt x="0" y="0"/>
                </a:cubicBezTo>
                <a:close/>
              </a:path>
              <a:path w="5117757" h="1325563" stroke="0" extrusionOk="0">
                <a:moveTo>
                  <a:pt x="0" y="0"/>
                </a:moveTo>
                <a:cubicBezTo>
                  <a:pt x="267956" y="10276"/>
                  <a:pt x="434889" y="-16285"/>
                  <a:pt x="588542" y="0"/>
                </a:cubicBezTo>
                <a:cubicBezTo>
                  <a:pt x="742195" y="16285"/>
                  <a:pt x="861119" y="3803"/>
                  <a:pt x="1074729" y="0"/>
                </a:cubicBezTo>
                <a:cubicBezTo>
                  <a:pt x="1288339" y="-3803"/>
                  <a:pt x="1624604" y="4400"/>
                  <a:pt x="1816804" y="0"/>
                </a:cubicBezTo>
                <a:cubicBezTo>
                  <a:pt x="2009004" y="-4400"/>
                  <a:pt x="2155444" y="7776"/>
                  <a:pt x="2405346" y="0"/>
                </a:cubicBezTo>
                <a:cubicBezTo>
                  <a:pt x="2655248" y="-7776"/>
                  <a:pt x="2833275" y="-17060"/>
                  <a:pt x="2993888" y="0"/>
                </a:cubicBezTo>
                <a:cubicBezTo>
                  <a:pt x="3154501" y="17060"/>
                  <a:pt x="3570945" y="32212"/>
                  <a:pt x="3735963" y="0"/>
                </a:cubicBezTo>
                <a:cubicBezTo>
                  <a:pt x="3900981" y="-32212"/>
                  <a:pt x="4036854" y="-12992"/>
                  <a:pt x="4273327" y="0"/>
                </a:cubicBezTo>
                <a:cubicBezTo>
                  <a:pt x="4509800" y="12992"/>
                  <a:pt x="4815071" y="-3354"/>
                  <a:pt x="5117757" y="0"/>
                </a:cubicBezTo>
                <a:cubicBezTo>
                  <a:pt x="5125568" y="299211"/>
                  <a:pt x="5097916" y="510693"/>
                  <a:pt x="5117757" y="689293"/>
                </a:cubicBezTo>
                <a:cubicBezTo>
                  <a:pt x="5137598" y="867893"/>
                  <a:pt x="5149250" y="1067009"/>
                  <a:pt x="5117757" y="1325563"/>
                </a:cubicBezTo>
                <a:cubicBezTo>
                  <a:pt x="4848281" y="1348330"/>
                  <a:pt x="4777172" y="1325963"/>
                  <a:pt x="4478037" y="1325563"/>
                </a:cubicBezTo>
                <a:cubicBezTo>
                  <a:pt x="4178902" y="1325163"/>
                  <a:pt x="4072884" y="1311892"/>
                  <a:pt x="3889495" y="1325563"/>
                </a:cubicBezTo>
                <a:cubicBezTo>
                  <a:pt x="3706106" y="1339234"/>
                  <a:pt x="3446085" y="1326203"/>
                  <a:pt x="3147421" y="1325563"/>
                </a:cubicBezTo>
                <a:cubicBezTo>
                  <a:pt x="2848757" y="1324923"/>
                  <a:pt x="2743252" y="1361743"/>
                  <a:pt x="2405346" y="1325563"/>
                </a:cubicBezTo>
                <a:cubicBezTo>
                  <a:pt x="2067440" y="1289383"/>
                  <a:pt x="2060003" y="1328420"/>
                  <a:pt x="1867981" y="1325563"/>
                </a:cubicBezTo>
                <a:cubicBezTo>
                  <a:pt x="1675959" y="1322706"/>
                  <a:pt x="1499855" y="1295849"/>
                  <a:pt x="1228262" y="1325563"/>
                </a:cubicBezTo>
                <a:cubicBezTo>
                  <a:pt x="956669" y="1355277"/>
                  <a:pt x="507953" y="1361181"/>
                  <a:pt x="0" y="1325563"/>
                </a:cubicBezTo>
                <a:cubicBezTo>
                  <a:pt x="15846" y="995311"/>
                  <a:pt x="-24318" y="932953"/>
                  <a:pt x="0" y="662782"/>
                </a:cubicBezTo>
                <a:cubicBezTo>
                  <a:pt x="24318" y="392611"/>
                  <a:pt x="19951" y="151849"/>
                  <a:pt x="0" y="0"/>
                </a:cubicBezTo>
                <a:close/>
              </a:path>
            </a:pathLst>
          </a:custGeom>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t>Performance</a:t>
            </a:r>
          </a:p>
        </p:txBody>
      </p:sp>
      <p:sp>
        <p:nvSpPr>
          <p:cNvPr id="16" name="Oval 15">
            <a:extLst>
              <a:ext uri="{FF2B5EF4-FFF2-40B4-BE49-F238E27FC236}">
                <a16:creationId xmlns:a16="http://schemas.microsoft.com/office/drawing/2014/main" id="{BBA87A78-05F3-404F-9178-A3727666D6F1}"/>
              </a:ext>
            </a:extLst>
          </p:cNvPr>
          <p:cNvSpPr/>
          <p:nvPr/>
        </p:nvSpPr>
        <p:spPr>
          <a:xfrm>
            <a:off x="2253047" y="2141838"/>
            <a:ext cx="2286000" cy="2286000"/>
          </a:xfrm>
          <a:prstGeom prst="ellipse">
            <a:avLst/>
          </a:prstGeom>
          <a:noFill/>
          <a:ln w="38100">
            <a:solidFill>
              <a:schemeClr val="accent5"/>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70D09614-575E-C5DA-6D23-D635B52BBA00}"/>
              </a:ext>
            </a:extLst>
          </p:cNvPr>
          <p:cNvSpPr/>
          <p:nvPr/>
        </p:nvSpPr>
        <p:spPr>
          <a:xfrm>
            <a:off x="4951969" y="2160009"/>
            <a:ext cx="2286000" cy="2286000"/>
          </a:xfrm>
          <a:prstGeom prst="ellipse">
            <a:avLst/>
          </a:prstGeom>
          <a:noFill/>
          <a:ln w="38100">
            <a:solidFill>
              <a:schemeClr val="accent5"/>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049A2B63-E975-47F7-FED8-8C2FC3DEFF82}"/>
              </a:ext>
            </a:extLst>
          </p:cNvPr>
          <p:cNvSpPr/>
          <p:nvPr/>
        </p:nvSpPr>
        <p:spPr>
          <a:xfrm>
            <a:off x="7649859" y="2141838"/>
            <a:ext cx="2286000" cy="2286000"/>
          </a:xfrm>
          <a:prstGeom prst="ellipse">
            <a:avLst/>
          </a:prstGeom>
          <a:noFill/>
          <a:ln w="38100">
            <a:solidFill>
              <a:srgbClr val="24918C"/>
            </a:solidFill>
            <a:extLst>
              <a:ext uri="{C807C97D-BFC1-408E-A445-0C87EB9F89A2}">
                <ask:lineSketchStyleProps xmlns:ask="http://schemas.microsoft.com/office/drawing/2018/sketchyshapes" sd="1219033472">
                  <a:custGeom>
                    <a:avLst/>
                    <a:gdLst>
                      <a:gd name="connsiteX0" fmla="*/ 0 w 2286000"/>
                      <a:gd name="connsiteY0" fmla="*/ 1143000 h 2286000"/>
                      <a:gd name="connsiteX1" fmla="*/ 1143000 w 2286000"/>
                      <a:gd name="connsiteY1" fmla="*/ 0 h 2286000"/>
                      <a:gd name="connsiteX2" fmla="*/ 2286000 w 2286000"/>
                      <a:gd name="connsiteY2" fmla="*/ 1143000 h 2286000"/>
                      <a:gd name="connsiteX3" fmla="*/ 1143000 w 2286000"/>
                      <a:gd name="connsiteY3" fmla="*/ 2286000 h 2286000"/>
                      <a:gd name="connsiteX4" fmla="*/ 0 w 2286000"/>
                      <a:gd name="connsiteY4" fmla="*/ 1143000 h 228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6000" h="2286000" extrusionOk="0">
                        <a:moveTo>
                          <a:pt x="0" y="1143000"/>
                        </a:moveTo>
                        <a:cubicBezTo>
                          <a:pt x="-36717" y="489091"/>
                          <a:pt x="365834" y="54761"/>
                          <a:pt x="1143000" y="0"/>
                        </a:cubicBezTo>
                        <a:cubicBezTo>
                          <a:pt x="1809585" y="7437"/>
                          <a:pt x="2264052" y="512437"/>
                          <a:pt x="2286000" y="1143000"/>
                        </a:cubicBezTo>
                        <a:cubicBezTo>
                          <a:pt x="2157985" y="1899275"/>
                          <a:pt x="1768641" y="2317064"/>
                          <a:pt x="1143000" y="2286000"/>
                        </a:cubicBezTo>
                        <a:cubicBezTo>
                          <a:pt x="406702" y="2228532"/>
                          <a:pt x="38519" y="1792666"/>
                          <a:pt x="0" y="1143000"/>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2D97A918-4B85-F694-4BE2-C73CC771D7D6}"/>
              </a:ext>
            </a:extLst>
          </p:cNvPr>
          <p:cNvGrpSpPr/>
          <p:nvPr/>
        </p:nvGrpSpPr>
        <p:grpSpPr>
          <a:xfrm>
            <a:off x="9367783" y="3513455"/>
            <a:ext cx="1236595" cy="1237028"/>
            <a:chOff x="156948" y="2358787"/>
            <a:chExt cx="2140425" cy="2140425"/>
          </a:xfrm>
        </p:grpSpPr>
        <p:sp>
          <p:nvSpPr>
            <p:cNvPr id="20" name="Oval 19">
              <a:extLst>
                <a:ext uri="{FF2B5EF4-FFF2-40B4-BE49-F238E27FC236}">
                  <a16:creationId xmlns:a16="http://schemas.microsoft.com/office/drawing/2014/main" id="{18C443D8-E180-3523-A945-C3BB346D6B3D}"/>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descr="Metronome with solid fill">
              <a:extLst>
                <a:ext uri="{FF2B5EF4-FFF2-40B4-BE49-F238E27FC236}">
                  <a16:creationId xmlns:a16="http://schemas.microsoft.com/office/drawing/2014/main" id="{4FA68F50-3932-037C-F7F4-C074EE622E3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948" y="2358787"/>
              <a:ext cx="2140425" cy="2140425"/>
            </a:xfrm>
            <a:prstGeom prst="ellipse">
              <a:avLst/>
            </a:prstGeom>
            <a:effectLst/>
          </p:spPr>
        </p:pic>
      </p:grpSp>
      <p:grpSp>
        <p:nvGrpSpPr>
          <p:cNvPr id="24" name="Group 23">
            <a:extLst>
              <a:ext uri="{FF2B5EF4-FFF2-40B4-BE49-F238E27FC236}">
                <a16:creationId xmlns:a16="http://schemas.microsoft.com/office/drawing/2014/main" id="{34A3CB9B-89BF-D141-A2C7-5EB76244EA4D}"/>
              </a:ext>
            </a:extLst>
          </p:cNvPr>
          <p:cNvGrpSpPr/>
          <p:nvPr/>
        </p:nvGrpSpPr>
        <p:grpSpPr>
          <a:xfrm>
            <a:off x="4099752" y="3427043"/>
            <a:ext cx="1147234" cy="1125822"/>
            <a:chOff x="393700" y="5115018"/>
            <a:chExt cx="1147234" cy="1125822"/>
          </a:xfrm>
        </p:grpSpPr>
        <p:sp>
          <p:nvSpPr>
            <p:cNvPr id="23" name="Oval 22">
              <a:extLst>
                <a:ext uri="{FF2B5EF4-FFF2-40B4-BE49-F238E27FC236}">
                  <a16:creationId xmlns:a16="http://schemas.microsoft.com/office/drawing/2014/main" id="{031BD653-8F50-A91A-9714-82C84C961FDE}"/>
                </a:ext>
              </a:extLst>
            </p:cNvPr>
            <p:cNvSpPr/>
            <p:nvPr/>
          </p:nvSpPr>
          <p:spPr>
            <a:xfrm>
              <a:off x="393700" y="5115018"/>
              <a:ext cx="1147234" cy="1125822"/>
            </a:xfrm>
            <a:prstGeom prst="ellipse">
              <a:avLst/>
            </a:prstGeom>
            <a:solidFill>
              <a:schemeClr val="bg1"/>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9A70EC1E-3178-AEC8-2FAD-C8652A2C8809}"/>
                </a:ext>
              </a:extLst>
            </p:cNvPr>
            <p:cNvPicPr>
              <a:picLocks noChangeAspect="1"/>
            </p:cNvPicPr>
            <p:nvPr/>
          </p:nvPicPr>
          <p:blipFill>
            <a:blip r:embed="rId5">
              <a:duotone>
                <a:schemeClr val="accent5">
                  <a:shade val="45000"/>
                  <a:satMod val="135000"/>
                </a:schemeClr>
                <a:prstClr val="white"/>
              </a:duotone>
            </a:blip>
            <a:stretch>
              <a:fillRect/>
            </a:stretch>
          </p:blipFill>
          <p:spPr>
            <a:xfrm>
              <a:off x="609943" y="5315807"/>
              <a:ext cx="724245" cy="724245"/>
            </a:xfrm>
            <a:prstGeom prst="rect">
              <a:avLst/>
            </a:prstGeom>
          </p:spPr>
        </p:pic>
      </p:grpSp>
      <p:sp>
        <p:nvSpPr>
          <p:cNvPr id="25" name="Title 1">
            <a:extLst>
              <a:ext uri="{FF2B5EF4-FFF2-40B4-BE49-F238E27FC236}">
                <a16:creationId xmlns:a16="http://schemas.microsoft.com/office/drawing/2014/main" id="{B08AF124-16C0-BC66-9FA4-92963819D5F0}"/>
              </a:ext>
            </a:extLst>
          </p:cNvPr>
          <p:cNvSpPr txBox="1">
            <a:spLocks/>
          </p:cNvSpPr>
          <p:nvPr/>
        </p:nvSpPr>
        <p:spPr>
          <a:xfrm>
            <a:off x="2162951" y="3872552"/>
            <a:ext cx="1597078" cy="482077"/>
          </a:xfrm>
          <a:custGeom>
            <a:avLst/>
            <a:gdLst>
              <a:gd name="connsiteX0" fmla="*/ 0 w 1597078"/>
              <a:gd name="connsiteY0" fmla="*/ 0 h 482077"/>
              <a:gd name="connsiteX1" fmla="*/ 564301 w 1597078"/>
              <a:gd name="connsiteY1" fmla="*/ 0 h 482077"/>
              <a:gd name="connsiteX2" fmla="*/ 1112631 w 1597078"/>
              <a:gd name="connsiteY2" fmla="*/ 0 h 482077"/>
              <a:gd name="connsiteX3" fmla="*/ 1597078 w 1597078"/>
              <a:gd name="connsiteY3" fmla="*/ 0 h 482077"/>
              <a:gd name="connsiteX4" fmla="*/ 1597078 w 1597078"/>
              <a:gd name="connsiteY4" fmla="*/ 482077 h 482077"/>
              <a:gd name="connsiteX5" fmla="*/ 1096660 w 1597078"/>
              <a:gd name="connsiteY5" fmla="*/ 482077 h 482077"/>
              <a:gd name="connsiteX6" fmla="*/ 564301 w 1597078"/>
              <a:gd name="connsiteY6" fmla="*/ 482077 h 482077"/>
              <a:gd name="connsiteX7" fmla="*/ 0 w 1597078"/>
              <a:gd name="connsiteY7" fmla="*/ 482077 h 482077"/>
              <a:gd name="connsiteX8" fmla="*/ 0 w 1597078"/>
              <a:gd name="connsiteY8" fmla="*/ 0 h 482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97078" h="482077" fill="none" extrusionOk="0">
                <a:moveTo>
                  <a:pt x="0" y="0"/>
                </a:moveTo>
                <a:cubicBezTo>
                  <a:pt x="162351" y="-11820"/>
                  <a:pt x="357356" y="-4941"/>
                  <a:pt x="564301" y="0"/>
                </a:cubicBezTo>
                <a:cubicBezTo>
                  <a:pt x="771246" y="4941"/>
                  <a:pt x="974100" y="16366"/>
                  <a:pt x="1112631" y="0"/>
                </a:cubicBezTo>
                <a:cubicBezTo>
                  <a:pt x="1251162" y="-16366"/>
                  <a:pt x="1370721" y="8305"/>
                  <a:pt x="1597078" y="0"/>
                </a:cubicBezTo>
                <a:cubicBezTo>
                  <a:pt x="1609085" y="230761"/>
                  <a:pt x="1582861" y="324072"/>
                  <a:pt x="1597078" y="482077"/>
                </a:cubicBezTo>
                <a:cubicBezTo>
                  <a:pt x="1453852" y="467467"/>
                  <a:pt x="1280494" y="501726"/>
                  <a:pt x="1096660" y="482077"/>
                </a:cubicBezTo>
                <a:cubicBezTo>
                  <a:pt x="912826" y="462428"/>
                  <a:pt x="723748" y="479531"/>
                  <a:pt x="564301" y="482077"/>
                </a:cubicBezTo>
                <a:cubicBezTo>
                  <a:pt x="404854" y="484623"/>
                  <a:pt x="185455" y="509085"/>
                  <a:pt x="0" y="482077"/>
                </a:cubicBezTo>
                <a:cubicBezTo>
                  <a:pt x="-5807" y="306006"/>
                  <a:pt x="2588" y="140503"/>
                  <a:pt x="0" y="0"/>
                </a:cubicBezTo>
                <a:close/>
              </a:path>
              <a:path w="1597078" h="482077" stroke="0" extrusionOk="0">
                <a:moveTo>
                  <a:pt x="0" y="0"/>
                </a:moveTo>
                <a:cubicBezTo>
                  <a:pt x="144767" y="8549"/>
                  <a:pt x="333912" y="8336"/>
                  <a:pt x="516389" y="0"/>
                </a:cubicBezTo>
                <a:cubicBezTo>
                  <a:pt x="698866" y="-8336"/>
                  <a:pt x="761913" y="-11392"/>
                  <a:pt x="1000836" y="0"/>
                </a:cubicBezTo>
                <a:cubicBezTo>
                  <a:pt x="1239759" y="11392"/>
                  <a:pt x="1392962" y="-11715"/>
                  <a:pt x="1597078" y="0"/>
                </a:cubicBezTo>
                <a:cubicBezTo>
                  <a:pt x="1585271" y="240600"/>
                  <a:pt x="1620202" y="244122"/>
                  <a:pt x="1597078" y="482077"/>
                </a:cubicBezTo>
                <a:cubicBezTo>
                  <a:pt x="1399753" y="482540"/>
                  <a:pt x="1256478" y="466265"/>
                  <a:pt x="1096660" y="482077"/>
                </a:cubicBezTo>
                <a:cubicBezTo>
                  <a:pt x="936842" y="497889"/>
                  <a:pt x="732356" y="464767"/>
                  <a:pt x="532359" y="482077"/>
                </a:cubicBezTo>
                <a:cubicBezTo>
                  <a:pt x="332362" y="499387"/>
                  <a:pt x="200076" y="506064"/>
                  <a:pt x="0" y="482077"/>
                </a:cubicBezTo>
                <a:cubicBezTo>
                  <a:pt x="-7705" y="267826"/>
                  <a:pt x="-9359" y="197640"/>
                  <a:pt x="0" y="0"/>
                </a:cubicBezTo>
                <a:close/>
              </a:path>
            </a:pathLst>
          </a:custGeom>
          <a:solidFill>
            <a:schemeClr val="bg1"/>
          </a:solidFill>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solidFill>
                  <a:schemeClr val="tx1"/>
                </a:solidFill>
                <a:latin typeface="Avenir Light" panose="020B0402020203020204" pitchFamily="34" charset="77"/>
              </a:rPr>
              <a:t>HotOS’25</a:t>
            </a:r>
          </a:p>
        </p:txBody>
      </p:sp>
      <p:sp>
        <p:nvSpPr>
          <p:cNvPr id="26" name="Title 1">
            <a:extLst>
              <a:ext uri="{FF2B5EF4-FFF2-40B4-BE49-F238E27FC236}">
                <a16:creationId xmlns:a16="http://schemas.microsoft.com/office/drawing/2014/main" id="{1723BC6F-9D8F-F713-64F3-BCB8374883CC}"/>
              </a:ext>
            </a:extLst>
          </p:cNvPr>
          <p:cNvSpPr txBox="1">
            <a:spLocks/>
          </p:cNvSpPr>
          <p:nvPr/>
        </p:nvSpPr>
        <p:spPr>
          <a:xfrm>
            <a:off x="7410678" y="3765464"/>
            <a:ext cx="1817578" cy="558568"/>
          </a:xfrm>
          <a:custGeom>
            <a:avLst/>
            <a:gdLst>
              <a:gd name="connsiteX0" fmla="*/ 0 w 1817578"/>
              <a:gd name="connsiteY0" fmla="*/ 0 h 558568"/>
              <a:gd name="connsiteX1" fmla="*/ 642211 w 1817578"/>
              <a:gd name="connsiteY1" fmla="*/ 0 h 558568"/>
              <a:gd name="connsiteX2" fmla="*/ 1266246 w 1817578"/>
              <a:gd name="connsiteY2" fmla="*/ 0 h 558568"/>
              <a:gd name="connsiteX3" fmla="*/ 1817578 w 1817578"/>
              <a:gd name="connsiteY3" fmla="*/ 0 h 558568"/>
              <a:gd name="connsiteX4" fmla="*/ 1817578 w 1817578"/>
              <a:gd name="connsiteY4" fmla="*/ 558568 h 558568"/>
              <a:gd name="connsiteX5" fmla="*/ 1248070 w 1817578"/>
              <a:gd name="connsiteY5" fmla="*/ 558568 h 558568"/>
              <a:gd name="connsiteX6" fmla="*/ 642211 w 1817578"/>
              <a:gd name="connsiteY6" fmla="*/ 558568 h 558568"/>
              <a:gd name="connsiteX7" fmla="*/ 0 w 1817578"/>
              <a:gd name="connsiteY7" fmla="*/ 558568 h 558568"/>
              <a:gd name="connsiteX8" fmla="*/ 0 w 1817578"/>
              <a:gd name="connsiteY8" fmla="*/ 0 h 55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7578" h="558568" fill="none" extrusionOk="0">
                <a:moveTo>
                  <a:pt x="0" y="0"/>
                </a:moveTo>
                <a:cubicBezTo>
                  <a:pt x="281126" y="-31082"/>
                  <a:pt x="500624" y="-17613"/>
                  <a:pt x="642211" y="0"/>
                </a:cubicBezTo>
                <a:cubicBezTo>
                  <a:pt x="783798" y="17613"/>
                  <a:pt x="1133714" y="13280"/>
                  <a:pt x="1266246" y="0"/>
                </a:cubicBezTo>
                <a:cubicBezTo>
                  <a:pt x="1398778" y="-13280"/>
                  <a:pt x="1645837" y="-1344"/>
                  <a:pt x="1817578" y="0"/>
                </a:cubicBezTo>
                <a:cubicBezTo>
                  <a:pt x="1796400" y="147828"/>
                  <a:pt x="1799113" y="434278"/>
                  <a:pt x="1817578" y="558568"/>
                </a:cubicBezTo>
                <a:cubicBezTo>
                  <a:pt x="1679286" y="558088"/>
                  <a:pt x="1369638" y="578128"/>
                  <a:pt x="1248070" y="558568"/>
                </a:cubicBezTo>
                <a:cubicBezTo>
                  <a:pt x="1126502" y="539008"/>
                  <a:pt x="842569" y="551191"/>
                  <a:pt x="642211" y="558568"/>
                </a:cubicBezTo>
                <a:cubicBezTo>
                  <a:pt x="441853" y="565945"/>
                  <a:pt x="248502" y="563778"/>
                  <a:pt x="0" y="558568"/>
                </a:cubicBezTo>
                <a:cubicBezTo>
                  <a:pt x="4886" y="308614"/>
                  <a:pt x="26211" y="143640"/>
                  <a:pt x="0" y="0"/>
                </a:cubicBezTo>
                <a:close/>
              </a:path>
              <a:path w="1817578" h="558568" stroke="0" extrusionOk="0">
                <a:moveTo>
                  <a:pt x="0" y="0"/>
                </a:moveTo>
                <a:cubicBezTo>
                  <a:pt x="147204" y="-8215"/>
                  <a:pt x="325244" y="-7101"/>
                  <a:pt x="587684" y="0"/>
                </a:cubicBezTo>
                <a:cubicBezTo>
                  <a:pt x="850124" y="7101"/>
                  <a:pt x="894482" y="21644"/>
                  <a:pt x="1139016" y="0"/>
                </a:cubicBezTo>
                <a:cubicBezTo>
                  <a:pt x="1383550" y="-21644"/>
                  <a:pt x="1553875" y="12951"/>
                  <a:pt x="1817578" y="0"/>
                </a:cubicBezTo>
                <a:cubicBezTo>
                  <a:pt x="1824342" y="210531"/>
                  <a:pt x="1809574" y="302798"/>
                  <a:pt x="1817578" y="558568"/>
                </a:cubicBezTo>
                <a:cubicBezTo>
                  <a:pt x="1620331" y="581713"/>
                  <a:pt x="1379789" y="538280"/>
                  <a:pt x="1248070" y="558568"/>
                </a:cubicBezTo>
                <a:cubicBezTo>
                  <a:pt x="1116351" y="578856"/>
                  <a:pt x="913526" y="553273"/>
                  <a:pt x="605859" y="558568"/>
                </a:cubicBezTo>
                <a:cubicBezTo>
                  <a:pt x="298192" y="563863"/>
                  <a:pt x="285232" y="578381"/>
                  <a:pt x="0" y="558568"/>
                </a:cubicBezTo>
                <a:cubicBezTo>
                  <a:pt x="-13387" y="406930"/>
                  <a:pt x="27113" y="143985"/>
                  <a:pt x="0" y="0"/>
                </a:cubicBezTo>
                <a:close/>
              </a:path>
            </a:pathLst>
          </a:custGeom>
          <a:solidFill>
            <a:schemeClr val="bg1"/>
          </a:solidFill>
          <a:ln w="28575">
            <a:noFill/>
            <a:extLst>
              <a:ext uri="{C807C97D-BFC1-408E-A445-0C87EB9F89A2}">
                <ask:lineSketchStyleProps xmlns:ask="http://schemas.microsoft.com/office/drawing/2018/sketchyshapes" sd="1219033472">
                  <a:prstGeom prst="rect">
                    <a:avLst/>
                  </a:prstGeom>
                  <ask:type>
                    <ask:lineSketchFreehand/>
                  </ask:type>
                </ask:lineSketchStyleProps>
              </a:ext>
            </a:extLst>
          </a:ln>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pPr algn="ctr"/>
            <a:r>
              <a:rPr lang="en-US" sz="2400" dirty="0">
                <a:solidFill>
                  <a:schemeClr val="tx1"/>
                </a:solidFill>
                <a:latin typeface="Avenir Light" panose="020B0402020203020204" pitchFamily="34" charset="77"/>
              </a:rPr>
              <a:t>Under</a:t>
            </a:r>
            <a:br>
              <a:rPr lang="en-US" sz="2400" dirty="0">
                <a:solidFill>
                  <a:schemeClr val="tx1"/>
                </a:solidFill>
                <a:latin typeface="Avenir Light" panose="020B0402020203020204" pitchFamily="34" charset="77"/>
              </a:rPr>
            </a:br>
            <a:r>
              <a:rPr lang="en-US" sz="2400" dirty="0">
                <a:solidFill>
                  <a:schemeClr val="tx1"/>
                </a:solidFill>
                <a:latin typeface="Avenir Light" panose="020B0402020203020204" pitchFamily="34" charset="77"/>
              </a:rPr>
              <a:t>submission</a:t>
            </a:r>
          </a:p>
        </p:txBody>
      </p:sp>
      <p:sp>
        <p:nvSpPr>
          <p:cNvPr id="2" name="Title 1">
            <a:extLst>
              <a:ext uri="{FF2B5EF4-FFF2-40B4-BE49-F238E27FC236}">
                <a16:creationId xmlns:a16="http://schemas.microsoft.com/office/drawing/2014/main" id="{DFC58BAD-D76B-F8CD-59B7-67CB03A4A540}"/>
              </a:ext>
            </a:extLst>
          </p:cNvPr>
          <p:cNvSpPr txBox="1">
            <a:spLocks/>
          </p:cNvSpPr>
          <p:nvPr/>
        </p:nvSpPr>
        <p:spPr>
          <a:xfrm>
            <a:off x="836138" y="395845"/>
            <a:ext cx="10515600" cy="1325563"/>
          </a:xfrm>
          <a:custGeom>
            <a:avLst/>
            <a:gdLst>
              <a:gd name="connsiteX0" fmla="*/ 0 w 10515600"/>
              <a:gd name="connsiteY0" fmla="*/ 0 h 1325563"/>
              <a:gd name="connsiteX1" fmla="*/ 867537 w 10515600"/>
              <a:gd name="connsiteY1" fmla="*/ 0 h 1325563"/>
              <a:gd name="connsiteX2" fmla="*/ 1209294 w 10515600"/>
              <a:gd name="connsiteY2" fmla="*/ 0 h 1325563"/>
              <a:gd name="connsiteX3" fmla="*/ 1971675 w 10515600"/>
              <a:gd name="connsiteY3" fmla="*/ 0 h 1325563"/>
              <a:gd name="connsiteX4" fmla="*/ 2313432 w 10515600"/>
              <a:gd name="connsiteY4" fmla="*/ 0 h 1325563"/>
              <a:gd name="connsiteX5" fmla="*/ 2865501 w 10515600"/>
              <a:gd name="connsiteY5" fmla="*/ 0 h 1325563"/>
              <a:gd name="connsiteX6" fmla="*/ 3417570 w 10515600"/>
              <a:gd name="connsiteY6" fmla="*/ 0 h 1325563"/>
              <a:gd name="connsiteX7" fmla="*/ 4179951 w 10515600"/>
              <a:gd name="connsiteY7" fmla="*/ 0 h 1325563"/>
              <a:gd name="connsiteX8" fmla="*/ 5047488 w 10515600"/>
              <a:gd name="connsiteY8" fmla="*/ 0 h 1325563"/>
              <a:gd name="connsiteX9" fmla="*/ 5599557 w 10515600"/>
              <a:gd name="connsiteY9" fmla="*/ 0 h 1325563"/>
              <a:gd name="connsiteX10" fmla="*/ 6046470 w 10515600"/>
              <a:gd name="connsiteY10" fmla="*/ 0 h 1325563"/>
              <a:gd name="connsiteX11" fmla="*/ 6808851 w 10515600"/>
              <a:gd name="connsiteY11" fmla="*/ 0 h 1325563"/>
              <a:gd name="connsiteX12" fmla="*/ 7255764 w 10515600"/>
              <a:gd name="connsiteY12" fmla="*/ 0 h 1325563"/>
              <a:gd name="connsiteX13" fmla="*/ 8018145 w 10515600"/>
              <a:gd name="connsiteY13" fmla="*/ 0 h 1325563"/>
              <a:gd name="connsiteX14" fmla="*/ 8780526 w 10515600"/>
              <a:gd name="connsiteY14" fmla="*/ 0 h 1325563"/>
              <a:gd name="connsiteX15" fmla="*/ 9648063 w 10515600"/>
              <a:gd name="connsiteY15" fmla="*/ 0 h 1325563"/>
              <a:gd name="connsiteX16" fmla="*/ 10515600 w 10515600"/>
              <a:gd name="connsiteY16" fmla="*/ 0 h 1325563"/>
              <a:gd name="connsiteX17" fmla="*/ 10515600 w 10515600"/>
              <a:gd name="connsiteY17" fmla="*/ 649526 h 1325563"/>
              <a:gd name="connsiteX18" fmla="*/ 10515600 w 10515600"/>
              <a:gd name="connsiteY18" fmla="*/ 1325563 h 1325563"/>
              <a:gd name="connsiteX19" fmla="*/ 9753219 w 10515600"/>
              <a:gd name="connsiteY19" fmla="*/ 1325563 h 1325563"/>
              <a:gd name="connsiteX20" fmla="*/ 8990838 w 10515600"/>
              <a:gd name="connsiteY20" fmla="*/ 1325563 h 1325563"/>
              <a:gd name="connsiteX21" fmla="*/ 8649081 w 10515600"/>
              <a:gd name="connsiteY21" fmla="*/ 1325563 h 1325563"/>
              <a:gd name="connsiteX22" fmla="*/ 8307324 w 10515600"/>
              <a:gd name="connsiteY22" fmla="*/ 1325563 h 1325563"/>
              <a:gd name="connsiteX23" fmla="*/ 7860411 w 10515600"/>
              <a:gd name="connsiteY23" fmla="*/ 1325563 h 1325563"/>
              <a:gd name="connsiteX24" fmla="*/ 7203186 w 10515600"/>
              <a:gd name="connsiteY24" fmla="*/ 1325563 h 1325563"/>
              <a:gd name="connsiteX25" fmla="*/ 6545961 w 10515600"/>
              <a:gd name="connsiteY25" fmla="*/ 1325563 h 1325563"/>
              <a:gd name="connsiteX26" fmla="*/ 5678424 w 10515600"/>
              <a:gd name="connsiteY26" fmla="*/ 1325563 h 1325563"/>
              <a:gd name="connsiteX27" fmla="*/ 4810887 w 10515600"/>
              <a:gd name="connsiteY27" fmla="*/ 1325563 h 1325563"/>
              <a:gd name="connsiteX28" fmla="*/ 4469130 w 10515600"/>
              <a:gd name="connsiteY28" fmla="*/ 1325563 h 1325563"/>
              <a:gd name="connsiteX29" fmla="*/ 3917061 w 10515600"/>
              <a:gd name="connsiteY29" fmla="*/ 1325563 h 1325563"/>
              <a:gd name="connsiteX30" fmla="*/ 3259836 w 10515600"/>
              <a:gd name="connsiteY30" fmla="*/ 1325563 h 1325563"/>
              <a:gd name="connsiteX31" fmla="*/ 2392299 w 10515600"/>
              <a:gd name="connsiteY31" fmla="*/ 1325563 h 1325563"/>
              <a:gd name="connsiteX32" fmla="*/ 2050542 w 10515600"/>
              <a:gd name="connsiteY32" fmla="*/ 1325563 h 1325563"/>
              <a:gd name="connsiteX33" fmla="*/ 1708785 w 10515600"/>
              <a:gd name="connsiteY33" fmla="*/ 1325563 h 1325563"/>
              <a:gd name="connsiteX34" fmla="*/ 1051560 w 10515600"/>
              <a:gd name="connsiteY34" fmla="*/ 1325563 h 1325563"/>
              <a:gd name="connsiteX35" fmla="*/ 604647 w 10515600"/>
              <a:gd name="connsiteY35" fmla="*/ 1325563 h 1325563"/>
              <a:gd name="connsiteX36" fmla="*/ 0 w 10515600"/>
              <a:gd name="connsiteY36" fmla="*/ 1325563 h 1325563"/>
              <a:gd name="connsiteX37" fmla="*/ 0 w 10515600"/>
              <a:gd name="connsiteY37" fmla="*/ 662782 h 1325563"/>
              <a:gd name="connsiteX38" fmla="*/ 0 w 10515600"/>
              <a:gd name="connsiteY38" fmla="*/ 0 h 132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15600" h="1325563" fill="none" extrusionOk="0">
                <a:moveTo>
                  <a:pt x="0" y="0"/>
                </a:moveTo>
                <a:cubicBezTo>
                  <a:pt x="414732" y="38846"/>
                  <a:pt x="634625" y="7974"/>
                  <a:pt x="867537" y="0"/>
                </a:cubicBezTo>
                <a:cubicBezTo>
                  <a:pt x="1100449" y="-7974"/>
                  <a:pt x="1046891" y="16970"/>
                  <a:pt x="1209294" y="0"/>
                </a:cubicBezTo>
                <a:cubicBezTo>
                  <a:pt x="1371697" y="-16970"/>
                  <a:pt x="1769621" y="13320"/>
                  <a:pt x="1971675" y="0"/>
                </a:cubicBezTo>
                <a:cubicBezTo>
                  <a:pt x="2173729" y="-13320"/>
                  <a:pt x="2225061" y="-8258"/>
                  <a:pt x="2313432" y="0"/>
                </a:cubicBezTo>
                <a:cubicBezTo>
                  <a:pt x="2401803" y="8258"/>
                  <a:pt x="2697427" y="-19180"/>
                  <a:pt x="2865501" y="0"/>
                </a:cubicBezTo>
                <a:cubicBezTo>
                  <a:pt x="3033575" y="19180"/>
                  <a:pt x="3222134" y="21193"/>
                  <a:pt x="3417570" y="0"/>
                </a:cubicBezTo>
                <a:cubicBezTo>
                  <a:pt x="3613006" y="-21193"/>
                  <a:pt x="3924508" y="-37145"/>
                  <a:pt x="4179951" y="0"/>
                </a:cubicBezTo>
                <a:cubicBezTo>
                  <a:pt x="4435394" y="37145"/>
                  <a:pt x="4648700" y="13044"/>
                  <a:pt x="5047488" y="0"/>
                </a:cubicBezTo>
                <a:cubicBezTo>
                  <a:pt x="5446276" y="-13044"/>
                  <a:pt x="5472648" y="-17397"/>
                  <a:pt x="5599557" y="0"/>
                </a:cubicBezTo>
                <a:cubicBezTo>
                  <a:pt x="5726466" y="17397"/>
                  <a:pt x="5831964" y="-8747"/>
                  <a:pt x="6046470" y="0"/>
                </a:cubicBezTo>
                <a:cubicBezTo>
                  <a:pt x="6260976" y="8747"/>
                  <a:pt x="6497783" y="-25361"/>
                  <a:pt x="6808851" y="0"/>
                </a:cubicBezTo>
                <a:cubicBezTo>
                  <a:pt x="7119919" y="25361"/>
                  <a:pt x="7143597" y="8670"/>
                  <a:pt x="7255764" y="0"/>
                </a:cubicBezTo>
                <a:cubicBezTo>
                  <a:pt x="7367931" y="-8670"/>
                  <a:pt x="7778905" y="-13205"/>
                  <a:pt x="8018145" y="0"/>
                </a:cubicBezTo>
                <a:cubicBezTo>
                  <a:pt x="8257385" y="13205"/>
                  <a:pt x="8432063" y="631"/>
                  <a:pt x="8780526" y="0"/>
                </a:cubicBezTo>
                <a:cubicBezTo>
                  <a:pt x="9128989" y="-631"/>
                  <a:pt x="9408708" y="26408"/>
                  <a:pt x="9648063" y="0"/>
                </a:cubicBezTo>
                <a:cubicBezTo>
                  <a:pt x="9887418" y="-26408"/>
                  <a:pt x="10325841" y="24707"/>
                  <a:pt x="10515600" y="0"/>
                </a:cubicBezTo>
                <a:cubicBezTo>
                  <a:pt x="10493601" y="283176"/>
                  <a:pt x="10483441" y="354022"/>
                  <a:pt x="10515600" y="649526"/>
                </a:cubicBezTo>
                <a:cubicBezTo>
                  <a:pt x="10547759" y="945030"/>
                  <a:pt x="10484214" y="1053393"/>
                  <a:pt x="10515600" y="1325563"/>
                </a:cubicBezTo>
                <a:cubicBezTo>
                  <a:pt x="10145693" y="1307613"/>
                  <a:pt x="10089953" y="1339805"/>
                  <a:pt x="9753219" y="1325563"/>
                </a:cubicBezTo>
                <a:cubicBezTo>
                  <a:pt x="9416485" y="1311321"/>
                  <a:pt x="9259088" y="1348606"/>
                  <a:pt x="8990838" y="1325563"/>
                </a:cubicBezTo>
                <a:cubicBezTo>
                  <a:pt x="8722588" y="1302520"/>
                  <a:pt x="8791519" y="1341977"/>
                  <a:pt x="8649081" y="1325563"/>
                </a:cubicBezTo>
                <a:cubicBezTo>
                  <a:pt x="8506643" y="1309149"/>
                  <a:pt x="8384916" y="1326083"/>
                  <a:pt x="8307324" y="1325563"/>
                </a:cubicBezTo>
                <a:cubicBezTo>
                  <a:pt x="8229732" y="1325043"/>
                  <a:pt x="8065827" y="1318940"/>
                  <a:pt x="7860411" y="1325563"/>
                </a:cubicBezTo>
                <a:cubicBezTo>
                  <a:pt x="7654995" y="1332186"/>
                  <a:pt x="7478772" y="1330230"/>
                  <a:pt x="7203186" y="1325563"/>
                </a:cubicBezTo>
                <a:cubicBezTo>
                  <a:pt x="6927600" y="1320896"/>
                  <a:pt x="6788612" y="1354565"/>
                  <a:pt x="6545961" y="1325563"/>
                </a:cubicBezTo>
                <a:cubicBezTo>
                  <a:pt x="6303311" y="1296561"/>
                  <a:pt x="5894367" y="1301933"/>
                  <a:pt x="5678424" y="1325563"/>
                </a:cubicBezTo>
                <a:cubicBezTo>
                  <a:pt x="5462481" y="1349193"/>
                  <a:pt x="5111975" y="1288015"/>
                  <a:pt x="4810887" y="1325563"/>
                </a:cubicBezTo>
                <a:cubicBezTo>
                  <a:pt x="4509799" y="1363111"/>
                  <a:pt x="4603047" y="1321681"/>
                  <a:pt x="4469130" y="1325563"/>
                </a:cubicBezTo>
                <a:cubicBezTo>
                  <a:pt x="4335213" y="1329445"/>
                  <a:pt x="4103546" y="1316601"/>
                  <a:pt x="3917061" y="1325563"/>
                </a:cubicBezTo>
                <a:cubicBezTo>
                  <a:pt x="3730576" y="1334525"/>
                  <a:pt x="3457997" y="1316857"/>
                  <a:pt x="3259836" y="1325563"/>
                </a:cubicBezTo>
                <a:cubicBezTo>
                  <a:pt x="3061675" y="1334269"/>
                  <a:pt x="2657674" y="1359552"/>
                  <a:pt x="2392299" y="1325563"/>
                </a:cubicBezTo>
                <a:cubicBezTo>
                  <a:pt x="2126924" y="1291574"/>
                  <a:pt x="2185903" y="1340558"/>
                  <a:pt x="2050542" y="1325563"/>
                </a:cubicBezTo>
                <a:cubicBezTo>
                  <a:pt x="1915181" y="1310568"/>
                  <a:pt x="1808505" y="1336683"/>
                  <a:pt x="1708785" y="1325563"/>
                </a:cubicBezTo>
                <a:cubicBezTo>
                  <a:pt x="1609065" y="1314443"/>
                  <a:pt x="1327733" y="1295587"/>
                  <a:pt x="1051560" y="1325563"/>
                </a:cubicBezTo>
                <a:cubicBezTo>
                  <a:pt x="775388" y="1355539"/>
                  <a:pt x="787004" y="1307525"/>
                  <a:pt x="604647" y="1325563"/>
                </a:cubicBezTo>
                <a:cubicBezTo>
                  <a:pt x="422290" y="1343601"/>
                  <a:pt x="187530" y="1319917"/>
                  <a:pt x="0" y="1325563"/>
                </a:cubicBezTo>
                <a:cubicBezTo>
                  <a:pt x="24018" y="1049554"/>
                  <a:pt x="894" y="981584"/>
                  <a:pt x="0" y="662782"/>
                </a:cubicBezTo>
                <a:cubicBezTo>
                  <a:pt x="-894" y="343980"/>
                  <a:pt x="-109" y="173827"/>
                  <a:pt x="0" y="0"/>
                </a:cubicBezTo>
                <a:close/>
              </a:path>
              <a:path w="10515600" h="1325563" stroke="0" extrusionOk="0">
                <a:moveTo>
                  <a:pt x="0" y="0"/>
                </a:moveTo>
                <a:cubicBezTo>
                  <a:pt x="262117" y="-2612"/>
                  <a:pt x="486260" y="-24916"/>
                  <a:pt x="762381" y="0"/>
                </a:cubicBezTo>
                <a:cubicBezTo>
                  <a:pt x="1038502" y="24916"/>
                  <a:pt x="1126580" y="-24529"/>
                  <a:pt x="1314450" y="0"/>
                </a:cubicBezTo>
                <a:cubicBezTo>
                  <a:pt x="1502320" y="24529"/>
                  <a:pt x="1808530" y="13043"/>
                  <a:pt x="1971675" y="0"/>
                </a:cubicBezTo>
                <a:cubicBezTo>
                  <a:pt x="2134821" y="-13043"/>
                  <a:pt x="2244737" y="-5119"/>
                  <a:pt x="2418588" y="0"/>
                </a:cubicBezTo>
                <a:cubicBezTo>
                  <a:pt x="2592439" y="5119"/>
                  <a:pt x="2815249" y="-3941"/>
                  <a:pt x="3075813" y="0"/>
                </a:cubicBezTo>
                <a:cubicBezTo>
                  <a:pt x="3336377" y="3941"/>
                  <a:pt x="3378037" y="-14418"/>
                  <a:pt x="3522726" y="0"/>
                </a:cubicBezTo>
                <a:cubicBezTo>
                  <a:pt x="3667415" y="14418"/>
                  <a:pt x="3997018" y="18407"/>
                  <a:pt x="4179951" y="0"/>
                </a:cubicBezTo>
                <a:cubicBezTo>
                  <a:pt x="4362884" y="-18407"/>
                  <a:pt x="4580154" y="4097"/>
                  <a:pt x="4732020" y="0"/>
                </a:cubicBezTo>
                <a:cubicBezTo>
                  <a:pt x="4883886" y="-4097"/>
                  <a:pt x="4959119" y="-6251"/>
                  <a:pt x="5178933" y="0"/>
                </a:cubicBezTo>
                <a:cubicBezTo>
                  <a:pt x="5398747" y="6251"/>
                  <a:pt x="5602510" y="-23658"/>
                  <a:pt x="5941314" y="0"/>
                </a:cubicBezTo>
                <a:cubicBezTo>
                  <a:pt x="6280118" y="23658"/>
                  <a:pt x="6375193" y="32601"/>
                  <a:pt x="6808851" y="0"/>
                </a:cubicBezTo>
                <a:cubicBezTo>
                  <a:pt x="7242509" y="-32601"/>
                  <a:pt x="7337749" y="-6378"/>
                  <a:pt x="7676388" y="0"/>
                </a:cubicBezTo>
                <a:cubicBezTo>
                  <a:pt x="8015027" y="6378"/>
                  <a:pt x="8011229" y="-23761"/>
                  <a:pt x="8228457" y="0"/>
                </a:cubicBezTo>
                <a:cubicBezTo>
                  <a:pt x="8445685" y="23761"/>
                  <a:pt x="8558215" y="-22780"/>
                  <a:pt x="8780526" y="0"/>
                </a:cubicBezTo>
                <a:cubicBezTo>
                  <a:pt x="9002837" y="22780"/>
                  <a:pt x="9462632" y="6403"/>
                  <a:pt x="9648063" y="0"/>
                </a:cubicBezTo>
                <a:cubicBezTo>
                  <a:pt x="9833494" y="-6403"/>
                  <a:pt x="10248663" y="24743"/>
                  <a:pt x="10515600" y="0"/>
                </a:cubicBezTo>
                <a:cubicBezTo>
                  <a:pt x="10487833" y="325417"/>
                  <a:pt x="10497814" y="517017"/>
                  <a:pt x="10515600" y="676037"/>
                </a:cubicBezTo>
                <a:cubicBezTo>
                  <a:pt x="10533386" y="835057"/>
                  <a:pt x="10513926" y="1064788"/>
                  <a:pt x="10515600" y="1325563"/>
                </a:cubicBezTo>
                <a:cubicBezTo>
                  <a:pt x="10241972" y="1365816"/>
                  <a:pt x="10047982" y="1323561"/>
                  <a:pt x="9648063" y="1325563"/>
                </a:cubicBezTo>
                <a:cubicBezTo>
                  <a:pt x="9248144" y="1327565"/>
                  <a:pt x="9357072" y="1298277"/>
                  <a:pt x="9095994" y="1325563"/>
                </a:cubicBezTo>
                <a:cubicBezTo>
                  <a:pt x="8834916" y="1352849"/>
                  <a:pt x="8629119" y="1285972"/>
                  <a:pt x="8228457" y="1325563"/>
                </a:cubicBezTo>
                <a:cubicBezTo>
                  <a:pt x="7827795" y="1365154"/>
                  <a:pt x="7893968" y="1334571"/>
                  <a:pt x="7781544" y="1325563"/>
                </a:cubicBezTo>
                <a:cubicBezTo>
                  <a:pt x="7669120" y="1316555"/>
                  <a:pt x="7521492" y="1330721"/>
                  <a:pt x="7334631" y="1325563"/>
                </a:cubicBezTo>
                <a:cubicBezTo>
                  <a:pt x="7147770" y="1320405"/>
                  <a:pt x="6952334" y="1301784"/>
                  <a:pt x="6677406" y="1325563"/>
                </a:cubicBezTo>
                <a:cubicBezTo>
                  <a:pt x="6402478" y="1349342"/>
                  <a:pt x="6251698" y="1310228"/>
                  <a:pt x="6125337" y="1325563"/>
                </a:cubicBezTo>
                <a:cubicBezTo>
                  <a:pt x="5998976" y="1340898"/>
                  <a:pt x="5684123" y="1311878"/>
                  <a:pt x="5362956" y="1325563"/>
                </a:cubicBezTo>
                <a:cubicBezTo>
                  <a:pt x="5041789" y="1339248"/>
                  <a:pt x="4876090" y="1325900"/>
                  <a:pt x="4600575" y="1325563"/>
                </a:cubicBezTo>
                <a:cubicBezTo>
                  <a:pt x="4325060" y="1325226"/>
                  <a:pt x="4034462" y="1319281"/>
                  <a:pt x="3733038" y="1325563"/>
                </a:cubicBezTo>
                <a:cubicBezTo>
                  <a:pt x="3431614" y="1331845"/>
                  <a:pt x="3183003" y="1344372"/>
                  <a:pt x="2865501" y="1325563"/>
                </a:cubicBezTo>
                <a:cubicBezTo>
                  <a:pt x="2547999" y="1306754"/>
                  <a:pt x="2611757" y="1304358"/>
                  <a:pt x="2418588" y="1325563"/>
                </a:cubicBezTo>
                <a:cubicBezTo>
                  <a:pt x="2225419" y="1346768"/>
                  <a:pt x="1761314" y="1328568"/>
                  <a:pt x="1551051" y="1325563"/>
                </a:cubicBezTo>
                <a:cubicBezTo>
                  <a:pt x="1340788" y="1322558"/>
                  <a:pt x="1264452" y="1317871"/>
                  <a:pt x="998982" y="1325563"/>
                </a:cubicBezTo>
                <a:cubicBezTo>
                  <a:pt x="733512" y="1333255"/>
                  <a:pt x="797533" y="1327722"/>
                  <a:pt x="657225" y="1325563"/>
                </a:cubicBezTo>
                <a:cubicBezTo>
                  <a:pt x="516917" y="1323404"/>
                  <a:pt x="210762" y="1336596"/>
                  <a:pt x="0" y="1325563"/>
                </a:cubicBezTo>
                <a:cubicBezTo>
                  <a:pt x="18652" y="1164873"/>
                  <a:pt x="15774" y="994876"/>
                  <a:pt x="0" y="702548"/>
                </a:cubicBezTo>
                <a:cubicBezTo>
                  <a:pt x="-15774" y="410220"/>
                  <a:pt x="-11772" y="223597"/>
                  <a:pt x="0" y="0"/>
                </a:cubicBezTo>
                <a:close/>
              </a:path>
            </a:pathLst>
          </a:custGeom>
          <a:ln w="28575">
            <a:noFill/>
            <a:extLst>
              <a:ext uri="{C807C97D-BFC1-408E-A445-0C87EB9F89A2}">
                <ask:lineSketchStyleProps xmlns:ask="http://schemas.microsoft.com/office/drawing/2018/sketchyshapes" sd="2512980468">
                  <a:prstGeom prst="rect">
                    <a:avLst/>
                  </a:prstGeom>
                  <ask:type>
                    <ask:lineSketchFreehand/>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b="0" i="0" kern="1200">
                <a:solidFill>
                  <a:srgbClr val="001F60"/>
                </a:solidFill>
                <a:latin typeface="Avenir Medium" panose="02000503020000020003" pitchFamily="2" charset="0"/>
                <a:ea typeface="+mj-ea"/>
                <a:cs typeface="+mj-cs"/>
              </a:defRPr>
            </a:lvl1pPr>
          </a:lstStyle>
          <a:p>
            <a:r>
              <a:rPr lang="en-US" sz="4000" dirty="0">
                <a:latin typeface="Avenir Light" panose="020B0402020203020204" pitchFamily="34" charset="77"/>
              </a:rPr>
              <a:t>Replication aka Consensus | Three Pillars</a:t>
            </a:r>
          </a:p>
        </p:txBody>
      </p:sp>
    </p:spTree>
    <p:extLst>
      <p:ext uri="{BB962C8B-B14F-4D97-AF65-F5344CB8AC3E}">
        <p14:creationId xmlns:p14="http://schemas.microsoft.com/office/powerpoint/2010/main" val="24795669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659BA-3A74-E807-DE43-0B36ED5C0076}"/>
              </a:ext>
            </a:extLst>
          </p:cNvPr>
          <p:cNvSpPr>
            <a:spLocks noGrp="1"/>
          </p:cNvSpPr>
          <p:nvPr>
            <p:ph type="title"/>
          </p:nvPr>
        </p:nvSpPr>
        <p:spPr/>
        <p:txBody>
          <a:bodyPr anchor="ctr">
            <a:normAutofit/>
          </a:bodyPr>
          <a:lstStyle/>
          <a:p>
            <a:pPr algn="ctr"/>
            <a:r>
              <a:rPr lang="en-US" sz="4400" dirty="0">
                <a:solidFill>
                  <a:srgbClr val="001F60"/>
                </a:solidFill>
              </a:rPr>
              <a:t>Metronome: IO-Efficiency with  Consensus-Aware Logging</a:t>
            </a:r>
          </a:p>
        </p:txBody>
      </p:sp>
      <p:sp>
        <p:nvSpPr>
          <p:cNvPr id="3" name="Subtitle 2">
            <a:extLst>
              <a:ext uri="{FF2B5EF4-FFF2-40B4-BE49-F238E27FC236}">
                <a16:creationId xmlns:a16="http://schemas.microsoft.com/office/drawing/2014/main" id="{8D98D0B7-7290-2848-FDBD-93BA197D157F}"/>
              </a:ext>
            </a:extLst>
          </p:cNvPr>
          <p:cNvSpPr>
            <a:spLocks noGrp="1"/>
          </p:cNvSpPr>
          <p:nvPr>
            <p:ph type="body" idx="1"/>
          </p:nvPr>
        </p:nvSpPr>
        <p:spPr>
          <a:xfrm>
            <a:off x="831850" y="4280365"/>
            <a:ext cx="10515600" cy="1809285"/>
          </a:xfrm>
        </p:spPr>
        <p:txBody>
          <a:bodyPr anchor="t"/>
          <a:lstStyle/>
          <a:p>
            <a:pPr algn="ctr"/>
            <a:r>
              <a:rPr lang="en-US" dirty="0"/>
              <a:t>Ongoing | Under submission</a:t>
            </a:r>
          </a:p>
        </p:txBody>
      </p:sp>
      <p:grpSp>
        <p:nvGrpSpPr>
          <p:cNvPr id="22" name="Group 21">
            <a:extLst>
              <a:ext uri="{FF2B5EF4-FFF2-40B4-BE49-F238E27FC236}">
                <a16:creationId xmlns:a16="http://schemas.microsoft.com/office/drawing/2014/main" id="{77577AC1-45AF-6E5C-467C-E2087022DA34}"/>
              </a:ext>
            </a:extLst>
          </p:cNvPr>
          <p:cNvGrpSpPr/>
          <p:nvPr/>
        </p:nvGrpSpPr>
        <p:grpSpPr>
          <a:xfrm>
            <a:off x="10567086" y="412093"/>
            <a:ext cx="1487987" cy="1511993"/>
            <a:chOff x="156948" y="2358787"/>
            <a:chExt cx="2140425" cy="2140425"/>
          </a:xfrm>
        </p:grpSpPr>
        <p:sp>
          <p:nvSpPr>
            <p:cNvPr id="20" name="Oval 19">
              <a:extLst>
                <a:ext uri="{FF2B5EF4-FFF2-40B4-BE49-F238E27FC236}">
                  <a16:creationId xmlns:a16="http://schemas.microsoft.com/office/drawing/2014/main" id="{36F1CDC8-9E0C-22E4-BB56-0CF12BDB793D}"/>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Metronome with solid fill">
              <a:extLst>
                <a:ext uri="{FF2B5EF4-FFF2-40B4-BE49-F238E27FC236}">
                  <a16:creationId xmlns:a16="http://schemas.microsoft.com/office/drawing/2014/main" id="{A34B0862-0183-4486-227A-11C0FE2B713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948" y="2358787"/>
              <a:ext cx="2140425" cy="2140425"/>
            </a:xfrm>
            <a:prstGeom prst="ellipse">
              <a:avLst/>
            </a:prstGeom>
            <a:effectLst/>
          </p:spPr>
        </p:pic>
      </p:grpSp>
      <p:sp>
        <p:nvSpPr>
          <p:cNvPr id="6" name="Straight Connector 5">
            <a:extLst>
              <a:ext uri="{FF2B5EF4-FFF2-40B4-BE49-F238E27FC236}">
                <a16:creationId xmlns:a16="http://schemas.microsoft.com/office/drawing/2014/main" id="{47534EDA-EC4D-F39B-10AF-0E45A1ACF6DD}"/>
              </a:ext>
            </a:extLst>
          </p:cNvPr>
          <p:cNvSpPr/>
          <p:nvPr/>
        </p:nvSpPr>
        <p:spPr>
          <a:xfrm>
            <a:off x="1524000" y="4066017"/>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390081297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ounded Rectangle 92">
            <a:extLst>
              <a:ext uri="{FF2B5EF4-FFF2-40B4-BE49-F238E27FC236}">
                <a16:creationId xmlns:a16="http://schemas.microsoft.com/office/drawing/2014/main" id="{3FF7997F-F822-0BFC-395E-E7A7DFE380AD}"/>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3FA6FC-AF11-D0F2-84D7-4649B4004263}"/>
              </a:ext>
            </a:extLst>
          </p:cNvPr>
          <p:cNvSpPr>
            <a:spLocks noGrp="1"/>
          </p:cNvSpPr>
          <p:nvPr>
            <p:ph type="title"/>
          </p:nvPr>
        </p:nvSpPr>
        <p:spPr/>
        <p:txBody>
          <a:bodyPr/>
          <a:lstStyle/>
          <a:p>
            <a:r>
              <a:rPr lang="en-US" dirty="0"/>
              <a:t>Consensus: Replicated log of operations</a:t>
            </a:r>
          </a:p>
        </p:txBody>
      </p:sp>
      <p:sp>
        <p:nvSpPr>
          <p:cNvPr id="21" name="Text Placeholder 20">
            <a:extLst>
              <a:ext uri="{FF2B5EF4-FFF2-40B4-BE49-F238E27FC236}">
                <a16:creationId xmlns:a16="http://schemas.microsoft.com/office/drawing/2014/main" id="{D55A87B1-BE49-84D0-8A26-8DD9AC62DB4E}"/>
              </a:ext>
            </a:extLst>
          </p:cNvPr>
          <p:cNvSpPr>
            <a:spLocks noGrp="1"/>
          </p:cNvSpPr>
          <p:nvPr>
            <p:ph type="body" idx="1"/>
          </p:nvPr>
        </p:nvSpPr>
        <p:spPr/>
        <p:txBody>
          <a:bodyPr anchor="ctr">
            <a:normAutofit/>
          </a:bodyPr>
          <a:lstStyle/>
          <a:p>
            <a:pPr algn="ctr"/>
            <a:r>
              <a:rPr lang="en-US" sz="2800"/>
              <a:t>I. Log Replication</a:t>
            </a:r>
          </a:p>
        </p:txBody>
      </p:sp>
      <p:sp>
        <p:nvSpPr>
          <p:cNvPr id="4" name="Slide Number Placeholder 3">
            <a:extLst>
              <a:ext uri="{FF2B5EF4-FFF2-40B4-BE49-F238E27FC236}">
                <a16:creationId xmlns:a16="http://schemas.microsoft.com/office/drawing/2014/main" id="{16723D9E-8761-DEBA-2C14-B92F1B609464}"/>
              </a:ext>
            </a:extLst>
          </p:cNvPr>
          <p:cNvSpPr>
            <a:spLocks noGrp="1"/>
          </p:cNvSpPr>
          <p:nvPr>
            <p:ph type="sldNum" sz="quarter" idx="12"/>
          </p:nvPr>
        </p:nvSpPr>
        <p:spPr/>
        <p:txBody>
          <a:bodyPr/>
          <a:lstStyle/>
          <a:p>
            <a:fld id="{06EEA334-5DB2-4344-A737-B3BAE48A7487}" type="slidenum">
              <a:rPr lang="en-US" smtClean="0"/>
              <a:t>58</a:t>
            </a:fld>
            <a:endParaRPr lang="en-US"/>
          </a:p>
        </p:txBody>
      </p:sp>
      <p:grpSp>
        <p:nvGrpSpPr>
          <p:cNvPr id="45" name="Group 44">
            <a:extLst>
              <a:ext uri="{FF2B5EF4-FFF2-40B4-BE49-F238E27FC236}">
                <a16:creationId xmlns:a16="http://schemas.microsoft.com/office/drawing/2014/main" id="{C924C89D-AF2F-2380-79E6-FBFF1BC5B3E9}"/>
              </a:ext>
            </a:extLst>
          </p:cNvPr>
          <p:cNvGrpSpPr/>
          <p:nvPr/>
        </p:nvGrpSpPr>
        <p:grpSpPr>
          <a:xfrm>
            <a:off x="12649007" y="4777690"/>
            <a:ext cx="1147549" cy="1243578"/>
            <a:chOff x="5884050" y="3140850"/>
            <a:chExt cx="723900" cy="800100"/>
          </a:xfrm>
        </p:grpSpPr>
        <p:sp>
          <p:nvSpPr>
            <p:cNvPr id="46" name="Freeform 45">
              <a:extLst>
                <a:ext uri="{FF2B5EF4-FFF2-40B4-BE49-F238E27FC236}">
                  <a16:creationId xmlns:a16="http://schemas.microsoft.com/office/drawing/2014/main" id="{F893844E-EBDD-8D3E-BE96-DB9EE43C8776}"/>
                </a:ext>
              </a:extLst>
            </p:cNvPr>
            <p:cNvSpPr/>
            <p:nvPr/>
          </p:nvSpPr>
          <p:spPr>
            <a:xfrm>
              <a:off x="6014451" y="3464737"/>
              <a:ext cx="186871" cy="97701"/>
            </a:xfrm>
            <a:custGeom>
              <a:avLst/>
              <a:gdLst>
                <a:gd name="connsiteX0" fmla="*/ 93436 w 186871"/>
                <a:gd name="connsiteY0" fmla="*/ 38062 h 97701"/>
                <a:gd name="connsiteX1" fmla="*/ 149348 w 186871"/>
                <a:gd name="connsiteY1" fmla="*/ 83306 h 97701"/>
                <a:gd name="connsiteX2" fmla="*/ 172478 w 186871"/>
                <a:gd name="connsiteY2" fmla="*/ 97118 h 97701"/>
                <a:gd name="connsiteX3" fmla="*/ 186591 w 186871"/>
                <a:gd name="connsiteY3" fmla="*/ 75400 h 97701"/>
                <a:gd name="connsiteX4" fmla="*/ 73566 w 186871"/>
                <a:gd name="connsiteY4" fmla="*/ 2115 h 97701"/>
                <a:gd name="connsiteX5" fmla="*/ 282 w 186871"/>
                <a:gd name="connsiteY5" fmla="*/ 75400 h 97701"/>
                <a:gd name="connsiteX6" fmla="*/ 15806 w 186871"/>
                <a:gd name="connsiteY6" fmla="*/ 97418 h 97701"/>
                <a:gd name="connsiteX7" fmla="*/ 37524 w 186871"/>
                <a:gd name="connsiteY7" fmla="*/ 83306 h 97701"/>
                <a:gd name="connsiteX8" fmla="*/ 93436 w 186871"/>
                <a:gd name="connsiteY8" fmla="*/ 38062 h 9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71" h="97701">
                  <a:moveTo>
                    <a:pt x="93436" y="38062"/>
                  </a:moveTo>
                  <a:cubicBezTo>
                    <a:pt x="120417" y="38055"/>
                    <a:pt x="143727" y="56918"/>
                    <a:pt x="149348" y="83306"/>
                  </a:cubicBezTo>
                  <a:cubicBezTo>
                    <a:pt x="151922" y="93507"/>
                    <a:pt x="162277" y="99691"/>
                    <a:pt x="172478" y="97118"/>
                  </a:cubicBezTo>
                  <a:cubicBezTo>
                    <a:pt x="182137" y="94682"/>
                    <a:pt x="188288" y="85216"/>
                    <a:pt x="186591" y="75400"/>
                  </a:cubicBezTo>
                  <a:cubicBezTo>
                    <a:pt x="175617" y="23953"/>
                    <a:pt x="125014" y="-8858"/>
                    <a:pt x="73566" y="2115"/>
                  </a:cubicBezTo>
                  <a:cubicBezTo>
                    <a:pt x="36823" y="9953"/>
                    <a:pt x="8119" y="38657"/>
                    <a:pt x="282" y="75400"/>
                  </a:cubicBezTo>
                  <a:cubicBezTo>
                    <a:pt x="-1511" y="85767"/>
                    <a:pt x="5439" y="95625"/>
                    <a:pt x="15806" y="97418"/>
                  </a:cubicBezTo>
                  <a:cubicBezTo>
                    <a:pt x="25622" y="99116"/>
                    <a:pt x="35088" y="92964"/>
                    <a:pt x="37524" y="83306"/>
                  </a:cubicBezTo>
                  <a:cubicBezTo>
                    <a:pt x="43145" y="56917"/>
                    <a:pt x="66456" y="38055"/>
                    <a:pt x="93436" y="38062"/>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50" name="Freeform 49">
              <a:extLst>
                <a:ext uri="{FF2B5EF4-FFF2-40B4-BE49-F238E27FC236}">
                  <a16:creationId xmlns:a16="http://schemas.microsoft.com/office/drawing/2014/main" id="{25ADD4DC-57B2-57A7-38A3-E80D89B5798D}"/>
                </a:ext>
              </a:extLst>
            </p:cNvPr>
            <p:cNvSpPr/>
            <p:nvPr/>
          </p:nvSpPr>
          <p:spPr>
            <a:xfrm>
              <a:off x="6290676" y="3464700"/>
              <a:ext cx="187172" cy="99149"/>
            </a:xfrm>
            <a:custGeom>
              <a:avLst/>
              <a:gdLst>
                <a:gd name="connsiteX0" fmla="*/ 93436 w 187172"/>
                <a:gd name="connsiteY0" fmla="*/ 0 h 99149"/>
                <a:gd name="connsiteX1" fmla="*/ 282 w 187172"/>
                <a:gd name="connsiteY1" fmla="*/ 75438 h 99149"/>
                <a:gd name="connsiteX2" fmla="*/ 15806 w 187172"/>
                <a:gd name="connsiteY2" fmla="*/ 97456 h 99149"/>
                <a:gd name="connsiteX3" fmla="*/ 37524 w 187172"/>
                <a:gd name="connsiteY3" fmla="*/ 83344 h 99149"/>
                <a:gd name="connsiteX4" fmla="*/ 105268 w 187172"/>
                <a:gd name="connsiteY4" fmla="*/ 39264 h 99149"/>
                <a:gd name="connsiteX5" fmla="*/ 149348 w 187172"/>
                <a:gd name="connsiteY5" fmla="*/ 83344 h 99149"/>
                <a:gd name="connsiteX6" fmla="*/ 171367 w 187172"/>
                <a:gd name="connsiteY6" fmla="*/ 98868 h 99149"/>
                <a:gd name="connsiteX7" fmla="*/ 186891 w 187172"/>
                <a:gd name="connsiteY7" fmla="*/ 76849 h 99149"/>
                <a:gd name="connsiteX8" fmla="*/ 186591 w 187172"/>
                <a:gd name="connsiteY8" fmla="*/ 75438 h 99149"/>
                <a:gd name="connsiteX9" fmla="*/ 93436 w 187172"/>
                <a:gd name="connsiteY9" fmla="*/ 0 h 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2" h="99149">
                  <a:moveTo>
                    <a:pt x="93436" y="0"/>
                  </a:moveTo>
                  <a:cubicBezTo>
                    <a:pt x="48535" y="187"/>
                    <a:pt x="9798" y="31556"/>
                    <a:pt x="282" y="75438"/>
                  </a:cubicBezTo>
                  <a:cubicBezTo>
                    <a:pt x="-1511" y="85805"/>
                    <a:pt x="5439" y="95662"/>
                    <a:pt x="15806" y="97456"/>
                  </a:cubicBezTo>
                  <a:cubicBezTo>
                    <a:pt x="25622" y="99153"/>
                    <a:pt x="35088" y="93002"/>
                    <a:pt x="37524" y="83344"/>
                  </a:cubicBezTo>
                  <a:cubicBezTo>
                    <a:pt x="44060" y="52465"/>
                    <a:pt x="74389" y="32730"/>
                    <a:pt x="105268" y="39264"/>
                  </a:cubicBezTo>
                  <a:cubicBezTo>
                    <a:pt x="127387" y="43945"/>
                    <a:pt x="144667" y="61225"/>
                    <a:pt x="149348" y="83344"/>
                  </a:cubicBezTo>
                  <a:cubicBezTo>
                    <a:pt x="151141" y="93711"/>
                    <a:pt x="161000" y="100661"/>
                    <a:pt x="171367" y="98868"/>
                  </a:cubicBezTo>
                  <a:cubicBezTo>
                    <a:pt x="181734" y="97074"/>
                    <a:pt x="188684" y="87216"/>
                    <a:pt x="186891" y="76849"/>
                  </a:cubicBezTo>
                  <a:cubicBezTo>
                    <a:pt x="186808" y="76374"/>
                    <a:pt x="186709" y="75904"/>
                    <a:pt x="186591" y="75438"/>
                  </a:cubicBezTo>
                  <a:cubicBezTo>
                    <a:pt x="177075" y="31556"/>
                    <a:pt x="138337" y="187"/>
                    <a:pt x="93436" y="0"/>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51" name="Freeform 50">
              <a:extLst>
                <a:ext uri="{FF2B5EF4-FFF2-40B4-BE49-F238E27FC236}">
                  <a16:creationId xmlns:a16="http://schemas.microsoft.com/office/drawing/2014/main" id="{754EF833-E766-021F-8A91-7F2EF2E353DA}"/>
                </a:ext>
              </a:extLst>
            </p:cNvPr>
            <p:cNvSpPr/>
            <p:nvPr/>
          </p:nvSpPr>
          <p:spPr>
            <a:xfrm>
              <a:off x="6053163" y="3702814"/>
              <a:ext cx="385678" cy="123809"/>
            </a:xfrm>
            <a:custGeom>
              <a:avLst/>
              <a:gdLst>
                <a:gd name="connsiteX0" fmla="*/ 378193 w 385678"/>
                <a:gd name="connsiteY0" fmla="*/ 3915 h 123809"/>
                <a:gd name="connsiteX1" fmla="*/ 351523 w 385678"/>
                <a:gd name="connsiteY1" fmla="*/ 7440 h 123809"/>
                <a:gd name="connsiteX2" fmla="*/ 71064 w 385678"/>
                <a:gd name="connsiteY2" fmla="*/ 44354 h 123809"/>
                <a:gd name="connsiteX3" fmla="*/ 34150 w 385678"/>
                <a:gd name="connsiteY3" fmla="*/ 7440 h 123809"/>
                <a:gd name="connsiteX4" fmla="*/ 7432 w 385678"/>
                <a:gd name="connsiteY4" fmla="*/ 3963 h 123809"/>
                <a:gd name="connsiteX5" fmla="*/ 3955 w 385678"/>
                <a:gd name="connsiteY5" fmla="*/ 30681 h 123809"/>
                <a:gd name="connsiteX6" fmla="*/ 337845 w 385678"/>
                <a:gd name="connsiteY6" fmla="*/ 74553 h 123809"/>
                <a:gd name="connsiteX7" fmla="*/ 381717 w 385678"/>
                <a:gd name="connsiteY7" fmla="*/ 30681 h 123809"/>
                <a:gd name="connsiteX8" fmla="*/ 378255 w 385678"/>
                <a:gd name="connsiteY8" fmla="*/ 3963 h 123809"/>
                <a:gd name="connsiteX9" fmla="*/ 378193 w 385678"/>
                <a:gd name="connsiteY9" fmla="*/ 3915 h 12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678" h="123809">
                  <a:moveTo>
                    <a:pt x="378193" y="3915"/>
                  </a:moveTo>
                  <a:cubicBezTo>
                    <a:pt x="369851" y="-2461"/>
                    <a:pt x="357923" y="-884"/>
                    <a:pt x="351523" y="7440"/>
                  </a:cubicBezTo>
                  <a:cubicBezTo>
                    <a:pt x="284270" y="95080"/>
                    <a:pt x="158703" y="111607"/>
                    <a:pt x="71064" y="44354"/>
                  </a:cubicBezTo>
                  <a:cubicBezTo>
                    <a:pt x="57199" y="33714"/>
                    <a:pt x="44789" y="21304"/>
                    <a:pt x="34150" y="7440"/>
                  </a:cubicBezTo>
                  <a:cubicBezTo>
                    <a:pt x="27732" y="-898"/>
                    <a:pt x="15770" y="-2455"/>
                    <a:pt x="7432" y="3963"/>
                  </a:cubicBezTo>
                  <a:cubicBezTo>
                    <a:pt x="-906" y="10381"/>
                    <a:pt x="-2462" y="22343"/>
                    <a:pt x="3955" y="30681"/>
                  </a:cubicBezTo>
                  <a:cubicBezTo>
                    <a:pt x="84042" y="134997"/>
                    <a:pt x="233529" y="154639"/>
                    <a:pt x="337845" y="74553"/>
                  </a:cubicBezTo>
                  <a:cubicBezTo>
                    <a:pt x="354320" y="61905"/>
                    <a:pt x="369069" y="47155"/>
                    <a:pt x="381717" y="30681"/>
                  </a:cubicBezTo>
                  <a:cubicBezTo>
                    <a:pt x="388139" y="22347"/>
                    <a:pt x="386589" y="10385"/>
                    <a:pt x="378255" y="3963"/>
                  </a:cubicBezTo>
                  <a:cubicBezTo>
                    <a:pt x="378235" y="3947"/>
                    <a:pt x="378214" y="3932"/>
                    <a:pt x="378193" y="3915"/>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0" name="Freeform 79">
              <a:extLst>
                <a:ext uri="{FF2B5EF4-FFF2-40B4-BE49-F238E27FC236}">
                  <a16:creationId xmlns:a16="http://schemas.microsoft.com/office/drawing/2014/main" id="{254168AD-735F-9C2E-A143-F15185EEC0C9}"/>
                </a:ext>
              </a:extLst>
            </p:cNvPr>
            <p:cNvSpPr/>
            <p:nvPr/>
          </p:nvSpPr>
          <p:spPr>
            <a:xfrm>
              <a:off x="5922150" y="3140850"/>
              <a:ext cx="647700" cy="146399"/>
            </a:xfrm>
            <a:custGeom>
              <a:avLst/>
              <a:gdLst>
                <a:gd name="connsiteX0" fmla="*/ 50673 w 647700"/>
                <a:gd name="connsiteY0" fmla="*/ 146399 h 146399"/>
                <a:gd name="connsiteX1" fmla="*/ 83439 w 647700"/>
                <a:gd name="connsiteY1" fmla="*/ 118682 h 146399"/>
                <a:gd name="connsiteX2" fmla="*/ 39719 w 647700"/>
                <a:gd name="connsiteY2" fmla="*/ 95250 h 146399"/>
                <a:gd name="connsiteX3" fmla="*/ 323850 w 647700"/>
                <a:gd name="connsiteY3" fmla="*/ 38100 h 146399"/>
                <a:gd name="connsiteX4" fmla="*/ 607981 w 647700"/>
                <a:gd name="connsiteY4" fmla="*/ 95250 h 146399"/>
                <a:gd name="connsiteX5" fmla="*/ 564261 w 647700"/>
                <a:gd name="connsiteY5" fmla="*/ 118682 h 146399"/>
                <a:gd name="connsiteX6" fmla="*/ 597027 w 647700"/>
                <a:gd name="connsiteY6" fmla="*/ 146399 h 146399"/>
                <a:gd name="connsiteX7" fmla="*/ 647700 w 647700"/>
                <a:gd name="connsiteY7" fmla="*/ 95250 h 146399"/>
                <a:gd name="connsiteX8" fmla="*/ 323850 w 647700"/>
                <a:gd name="connsiteY8" fmla="*/ 0 h 146399"/>
                <a:gd name="connsiteX9" fmla="*/ 0 w 647700"/>
                <a:gd name="connsiteY9" fmla="*/ 95250 h 146399"/>
                <a:gd name="connsiteX10" fmla="*/ 50673 w 647700"/>
                <a:gd name="connsiteY10" fmla="*/ 146399 h 14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146399">
                  <a:moveTo>
                    <a:pt x="50673" y="146399"/>
                  </a:moveTo>
                  <a:cubicBezTo>
                    <a:pt x="61087" y="136575"/>
                    <a:pt x="72024" y="127323"/>
                    <a:pt x="83439" y="118682"/>
                  </a:cubicBezTo>
                  <a:cubicBezTo>
                    <a:pt x="67414" y="113949"/>
                    <a:pt x="52533" y="105974"/>
                    <a:pt x="39719" y="95250"/>
                  </a:cubicBezTo>
                  <a:cubicBezTo>
                    <a:pt x="57150" y="76200"/>
                    <a:pt x="151448" y="38100"/>
                    <a:pt x="323850" y="38100"/>
                  </a:cubicBezTo>
                  <a:cubicBezTo>
                    <a:pt x="496253" y="38100"/>
                    <a:pt x="590550" y="76200"/>
                    <a:pt x="607981" y="95250"/>
                  </a:cubicBezTo>
                  <a:cubicBezTo>
                    <a:pt x="595167" y="105974"/>
                    <a:pt x="580286" y="113949"/>
                    <a:pt x="564261" y="118682"/>
                  </a:cubicBezTo>
                  <a:cubicBezTo>
                    <a:pt x="575676" y="127323"/>
                    <a:pt x="586613" y="136575"/>
                    <a:pt x="597027" y="146399"/>
                  </a:cubicBezTo>
                  <a:cubicBezTo>
                    <a:pt x="628650" y="131636"/>
                    <a:pt x="647700" y="114300"/>
                    <a:pt x="647700" y="95250"/>
                  </a:cubicBezTo>
                  <a:cubicBezTo>
                    <a:pt x="647700" y="42672"/>
                    <a:pt x="502730" y="0"/>
                    <a:pt x="323850" y="0"/>
                  </a:cubicBezTo>
                  <a:cubicBezTo>
                    <a:pt x="144971" y="0"/>
                    <a:pt x="0" y="42672"/>
                    <a:pt x="0" y="95250"/>
                  </a:cubicBezTo>
                  <a:cubicBezTo>
                    <a:pt x="0" y="114300"/>
                    <a:pt x="19050" y="131636"/>
                    <a:pt x="50673" y="146399"/>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1" name="Freeform 80">
              <a:extLst>
                <a:ext uri="{FF2B5EF4-FFF2-40B4-BE49-F238E27FC236}">
                  <a16:creationId xmlns:a16="http://schemas.microsoft.com/office/drawing/2014/main" id="{E5D5E83B-5662-5868-7F82-12DADE2F445C}"/>
                </a:ext>
              </a:extLst>
            </p:cNvPr>
            <p:cNvSpPr/>
            <p:nvPr/>
          </p:nvSpPr>
          <p:spPr>
            <a:xfrm>
              <a:off x="5884050" y="3217050"/>
              <a:ext cx="723900" cy="723900"/>
            </a:xfrm>
            <a:custGeom>
              <a:avLst/>
              <a:gdLst>
                <a:gd name="connsiteX0" fmla="*/ 361950 w 723900"/>
                <a:gd name="connsiteY0" fmla="*/ 38100 h 723900"/>
                <a:gd name="connsiteX1" fmla="*/ 685800 w 723900"/>
                <a:gd name="connsiteY1" fmla="*/ 361950 h 723900"/>
                <a:gd name="connsiteX2" fmla="*/ 361950 w 723900"/>
                <a:gd name="connsiteY2" fmla="*/ 685800 h 723900"/>
                <a:gd name="connsiteX3" fmla="*/ 38100 w 723900"/>
                <a:gd name="connsiteY3" fmla="*/ 361950 h 723900"/>
                <a:gd name="connsiteX4" fmla="*/ 361950 w 723900"/>
                <a:gd name="connsiteY4" fmla="*/ 38100 h 723900"/>
                <a:gd name="connsiteX5" fmla="*/ 361950 w 723900"/>
                <a:gd name="connsiteY5" fmla="*/ 0 h 723900"/>
                <a:gd name="connsiteX6" fmla="*/ 0 w 723900"/>
                <a:gd name="connsiteY6" fmla="*/ 361950 h 723900"/>
                <a:gd name="connsiteX7" fmla="*/ 361950 w 723900"/>
                <a:gd name="connsiteY7" fmla="*/ 723900 h 723900"/>
                <a:gd name="connsiteX8" fmla="*/ 723900 w 723900"/>
                <a:gd name="connsiteY8" fmla="*/ 361950 h 723900"/>
                <a:gd name="connsiteX9" fmla="*/ 361950 w 723900"/>
                <a:gd name="connsiteY9"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900" h="723900">
                  <a:moveTo>
                    <a:pt x="361950" y="38100"/>
                  </a:moveTo>
                  <a:cubicBezTo>
                    <a:pt x="540808" y="38100"/>
                    <a:pt x="685800" y="183092"/>
                    <a:pt x="685800" y="361950"/>
                  </a:cubicBezTo>
                  <a:cubicBezTo>
                    <a:pt x="685800" y="540808"/>
                    <a:pt x="540808" y="685800"/>
                    <a:pt x="361950" y="685800"/>
                  </a:cubicBezTo>
                  <a:cubicBezTo>
                    <a:pt x="183092" y="685800"/>
                    <a:pt x="38100" y="540808"/>
                    <a:pt x="38100" y="361950"/>
                  </a:cubicBezTo>
                  <a:cubicBezTo>
                    <a:pt x="38100" y="183092"/>
                    <a:pt x="183092" y="38100"/>
                    <a:pt x="361950" y="38100"/>
                  </a:cubicBezTo>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grpSp>
          <p:nvGrpSpPr>
            <p:cNvPr id="89" name="Graphic 7" descr="Angel face with solid fill with solid fill">
              <a:extLst>
                <a:ext uri="{FF2B5EF4-FFF2-40B4-BE49-F238E27FC236}">
                  <a16:creationId xmlns:a16="http://schemas.microsoft.com/office/drawing/2014/main" id="{5BB3CD3B-5814-B4EA-10F1-5D1736A2D88B}"/>
                </a:ext>
              </a:extLst>
            </p:cNvPr>
            <p:cNvGrpSpPr/>
            <p:nvPr/>
          </p:nvGrpSpPr>
          <p:grpSpPr>
            <a:xfrm>
              <a:off x="5884050" y="3140850"/>
              <a:ext cx="723900" cy="800100"/>
              <a:chOff x="5884050" y="3140850"/>
              <a:chExt cx="723900" cy="800100"/>
            </a:xfrm>
            <a:solidFill>
              <a:srgbClr val="FFC000"/>
            </a:solidFill>
          </p:grpSpPr>
          <p:sp>
            <p:nvSpPr>
              <p:cNvPr id="91" name="Freeform 90">
                <a:extLst>
                  <a:ext uri="{FF2B5EF4-FFF2-40B4-BE49-F238E27FC236}">
                    <a16:creationId xmlns:a16="http://schemas.microsoft.com/office/drawing/2014/main" id="{79545496-EF7A-0FD6-8A48-35573AFE9BFC}"/>
                  </a:ext>
                </a:extLst>
              </p:cNvPr>
              <p:cNvSpPr/>
              <p:nvPr/>
            </p:nvSpPr>
            <p:spPr>
              <a:xfrm>
                <a:off x="5884050" y="3217050"/>
                <a:ext cx="723900" cy="723900"/>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361950 w 723900"/>
                  <a:gd name="connsiteY4" fmla="*/ 0 h 723900"/>
                  <a:gd name="connsiteX5" fmla="*/ 145352 w 723900"/>
                  <a:gd name="connsiteY5" fmla="*/ 345662 h 723900"/>
                  <a:gd name="connsiteX6" fmla="*/ 130683 w 723900"/>
                  <a:gd name="connsiteY6" fmla="*/ 323088 h 723900"/>
                  <a:gd name="connsiteX7" fmla="*/ 243707 w 723900"/>
                  <a:gd name="connsiteY7" fmla="*/ 249804 h 723900"/>
                  <a:gd name="connsiteX8" fmla="*/ 316992 w 723900"/>
                  <a:gd name="connsiteY8" fmla="*/ 323088 h 723900"/>
                  <a:gd name="connsiteX9" fmla="*/ 301467 w 723900"/>
                  <a:gd name="connsiteY9" fmla="*/ 345106 h 723900"/>
                  <a:gd name="connsiteX10" fmla="*/ 279749 w 723900"/>
                  <a:gd name="connsiteY10" fmla="*/ 330994 h 723900"/>
                  <a:gd name="connsiteX11" fmla="*/ 212006 w 723900"/>
                  <a:gd name="connsiteY11" fmla="*/ 286914 h 723900"/>
                  <a:gd name="connsiteX12" fmla="*/ 167926 w 723900"/>
                  <a:gd name="connsiteY12" fmla="*/ 330994 h 723900"/>
                  <a:gd name="connsiteX13" fmla="*/ 145352 w 723900"/>
                  <a:gd name="connsiteY13" fmla="*/ 345662 h 723900"/>
                  <a:gd name="connsiteX14" fmla="*/ 550831 w 723900"/>
                  <a:gd name="connsiteY14" fmla="*/ 516446 h 723900"/>
                  <a:gd name="connsiteX15" fmla="*/ 216941 w 723900"/>
                  <a:gd name="connsiteY15" fmla="*/ 560318 h 723900"/>
                  <a:gd name="connsiteX16" fmla="*/ 173069 w 723900"/>
                  <a:gd name="connsiteY16" fmla="*/ 516446 h 723900"/>
                  <a:gd name="connsiteX17" fmla="*/ 176546 w 723900"/>
                  <a:gd name="connsiteY17" fmla="*/ 489728 h 723900"/>
                  <a:gd name="connsiteX18" fmla="*/ 203264 w 723900"/>
                  <a:gd name="connsiteY18" fmla="*/ 493205 h 723900"/>
                  <a:gd name="connsiteX19" fmla="*/ 483722 w 723900"/>
                  <a:gd name="connsiteY19" fmla="*/ 530119 h 723900"/>
                  <a:gd name="connsiteX20" fmla="*/ 520637 w 723900"/>
                  <a:gd name="connsiteY20" fmla="*/ 493205 h 723900"/>
                  <a:gd name="connsiteX21" fmla="*/ 547354 w 723900"/>
                  <a:gd name="connsiteY21" fmla="*/ 489728 h 723900"/>
                  <a:gd name="connsiteX22" fmla="*/ 550831 w 723900"/>
                  <a:gd name="connsiteY22" fmla="*/ 516446 h 723900"/>
                  <a:gd name="connsiteX23" fmla="*/ 578549 w 723900"/>
                  <a:gd name="connsiteY23" fmla="*/ 345662 h 723900"/>
                  <a:gd name="connsiteX24" fmla="*/ 555974 w 723900"/>
                  <a:gd name="connsiteY24" fmla="*/ 330994 h 723900"/>
                  <a:gd name="connsiteX25" fmla="*/ 488231 w 723900"/>
                  <a:gd name="connsiteY25" fmla="*/ 286914 h 723900"/>
                  <a:gd name="connsiteX26" fmla="*/ 444151 w 723900"/>
                  <a:gd name="connsiteY26" fmla="*/ 330994 h 723900"/>
                  <a:gd name="connsiteX27" fmla="*/ 421020 w 723900"/>
                  <a:gd name="connsiteY27" fmla="*/ 344806 h 723900"/>
                  <a:gd name="connsiteX28" fmla="*/ 406908 w 723900"/>
                  <a:gd name="connsiteY28" fmla="*/ 323088 h 723900"/>
                  <a:gd name="connsiteX29" fmla="*/ 519932 w 723900"/>
                  <a:gd name="connsiteY29" fmla="*/ 249803 h 723900"/>
                  <a:gd name="connsiteX30" fmla="*/ 593217 w 723900"/>
                  <a:gd name="connsiteY30" fmla="*/ 323088 h 723900"/>
                  <a:gd name="connsiteX31" fmla="*/ 578549 w 723900"/>
                  <a:gd name="connsiteY31" fmla="*/ 345662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23900" h="723900">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moveTo>
                      <a:pt x="145352" y="345662"/>
                    </a:moveTo>
                    <a:cubicBezTo>
                      <a:pt x="135072" y="343472"/>
                      <a:pt x="128507" y="333371"/>
                      <a:pt x="130683" y="323088"/>
                    </a:cubicBezTo>
                    <a:cubicBezTo>
                      <a:pt x="141657" y="271641"/>
                      <a:pt x="192259" y="238830"/>
                      <a:pt x="243707" y="249804"/>
                    </a:cubicBezTo>
                    <a:cubicBezTo>
                      <a:pt x="280450" y="257641"/>
                      <a:pt x="309155" y="286344"/>
                      <a:pt x="316992" y="323088"/>
                    </a:cubicBezTo>
                    <a:cubicBezTo>
                      <a:pt x="318785" y="333455"/>
                      <a:pt x="311834" y="343312"/>
                      <a:pt x="301467" y="345106"/>
                    </a:cubicBezTo>
                    <a:cubicBezTo>
                      <a:pt x="291652" y="346803"/>
                      <a:pt x="282186" y="340652"/>
                      <a:pt x="279749" y="330994"/>
                    </a:cubicBezTo>
                    <a:cubicBezTo>
                      <a:pt x="273214" y="300115"/>
                      <a:pt x="242885" y="280380"/>
                      <a:pt x="212006" y="286914"/>
                    </a:cubicBezTo>
                    <a:cubicBezTo>
                      <a:pt x="189887" y="291595"/>
                      <a:pt x="172606" y="308875"/>
                      <a:pt x="167926" y="330994"/>
                    </a:cubicBezTo>
                    <a:cubicBezTo>
                      <a:pt x="165736" y="341273"/>
                      <a:pt x="155635" y="347838"/>
                      <a:pt x="145352" y="345662"/>
                    </a:cubicBezTo>
                    <a:close/>
                    <a:moveTo>
                      <a:pt x="550831" y="516446"/>
                    </a:moveTo>
                    <a:cubicBezTo>
                      <a:pt x="470745" y="620761"/>
                      <a:pt x="321257" y="640404"/>
                      <a:pt x="216941" y="560318"/>
                    </a:cubicBezTo>
                    <a:cubicBezTo>
                      <a:pt x="200466" y="547669"/>
                      <a:pt x="185718" y="532920"/>
                      <a:pt x="173069" y="516446"/>
                    </a:cubicBezTo>
                    <a:cubicBezTo>
                      <a:pt x="166651" y="508107"/>
                      <a:pt x="168208" y="496146"/>
                      <a:pt x="176546" y="489728"/>
                    </a:cubicBezTo>
                    <a:cubicBezTo>
                      <a:pt x="184884" y="483310"/>
                      <a:pt x="196846" y="484866"/>
                      <a:pt x="203264" y="493205"/>
                    </a:cubicBezTo>
                    <a:cubicBezTo>
                      <a:pt x="270517" y="580845"/>
                      <a:pt x="396083" y="597372"/>
                      <a:pt x="483722" y="530119"/>
                    </a:cubicBezTo>
                    <a:cubicBezTo>
                      <a:pt x="497587" y="519479"/>
                      <a:pt x="509997" y="507069"/>
                      <a:pt x="520637" y="493205"/>
                    </a:cubicBezTo>
                    <a:cubicBezTo>
                      <a:pt x="527054" y="484866"/>
                      <a:pt x="539016" y="483310"/>
                      <a:pt x="547354" y="489728"/>
                    </a:cubicBezTo>
                    <a:cubicBezTo>
                      <a:pt x="555692" y="496146"/>
                      <a:pt x="557249" y="508107"/>
                      <a:pt x="550831" y="516446"/>
                    </a:cubicBezTo>
                    <a:close/>
                    <a:moveTo>
                      <a:pt x="578549" y="345662"/>
                    </a:moveTo>
                    <a:cubicBezTo>
                      <a:pt x="568265" y="347838"/>
                      <a:pt x="558164" y="341273"/>
                      <a:pt x="555974" y="330994"/>
                    </a:cubicBezTo>
                    <a:cubicBezTo>
                      <a:pt x="549439" y="300115"/>
                      <a:pt x="519110" y="280380"/>
                      <a:pt x="488231" y="286914"/>
                    </a:cubicBezTo>
                    <a:cubicBezTo>
                      <a:pt x="466112" y="291595"/>
                      <a:pt x="448831" y="308875"/>
                      <a:pt x="444151" y="330994"/>
                    </a:cubicBezTo>
                    <a:cubicBezTo>
                      <a:pt x="441577" y="341195"/>
                      <a:pt x="431222" y="347379"/>
                      <a:pt x="421020" y="344806"/>
                    </a:cubicBezTo>
                    <a:cubicBezTo>
                      <a:pt x="411361" y="342369"/>
                      <a:pt x="405211" y="332904"/>
                      <a:pt x="406908" y="323088"/>
                    </a:cubicBezTo>
                    <a:cubicBezTo>
                      <a:pt x="417882" y="271641"/>
                      <a:pt x="468484" y="238830"/>
                      <a:pt x="519932" y="249803"/>
                    </a:cubicBezTo>
                    <a:cubicBezTo>
                      <a:pt x="556675" y="257641"/>
                      <a:pt x="585380" y="286344"/>
                      <a:pt x="593217" y="323088"/>
                    </a:cubicBezTo>
                    <a:cubicBezTo>
                      <a:pt x="595393" y="333371"/>
                      <a:pt x="588828" y="343472"/>
                      <a:pt x="578549" y="345662"/>
                    </a:cubicBezTo>
                    <a:close/>
                  </a:path>
                </a:pathLst>
              </a:custGeom>
              <a:solidFill>
                <a:srgbClr val="FFC000"/>
              </a:solidFill>
              <a:ln w="9525" cap="flat">
                <a:solidFill>
                  <a:srgbClr val="FFC000"/>
                </a:solidFill>
                <a:prstDash val="solid"/>
                <a:miter/>
              </a:ln>
            </p:spPr>
            <p:txBody>
              <a:bodyPr rtlCol="0" anchor="ctr"/>
              <a:lstStyle/>
              <a:p>
                <a:endParaRPr lang="en-US">
                  <a:latin typeface="Avenir Book" panose="02000503020000020003" pitchFamily="2" charset="0"/>
                </a:endParaRPr>
              </a:p>
            </p:txBody>
          </p:sp>
          <p:sp>
            <p:nvSpPr>
              <p:cNvPr id="92" name="Freeform 91">
                <a:extLst>
                  <a:ext uri="{FF2B5EF4-FFF2-40B4-BE49-F238E27FC236}">
                    <a16:creationId xmlns:a16="http://schemas.microsoft.com/office/drawing/2014/main" id="{ADB26E88-231F-EAEA-B9BA-05931896C373}"/>
                  </a:ext>
                </a:extLst>
              </p:cNvPr>
              <p:cNvSpPr/>
              <p:nvPr/>
            </p:nvSpPr>
            <p:spPr>
              <a:xfrm>
                <a:off x="5922150" y="3140850"/>
                <a:ext cx="647700" cy="146399"/>
              </a:xfrm>
              <a:custGeom>
                <a:avLst/>
                <a:gdLst>
                  <a:gd name="connsiteX0" fmla="*/ 50673 w 647700"/>
                  <a:gd name="connsiteY0" fmla="*/ 146399 h 146399"/>
                  <a:gd name="connsiteX1" fmla="*/ 83439 w 647700"/>
                  <a:gd name="connsiteY1" fmla="*/ 118682 h 146399"/>
                  <a:gd name="connsiteX2" fmla="*/ 39719 w 647700"/>
                  <a:gd name="connsiteY2" fmla="*/ 95250 h 146399"/>
                  <a:gd name="connsiteX3" fmla="*/ 323850 w 647700"/>
                  <a:gd name="connsiteY3" fmla="*/ 38100 h 146399"/>
                  <a:gd name="connsiteX4" fmla="*/ 607981 w 647700"/>
                  <a:gd name="connsiteY4" fmla="*/ 95250 h 146399"/>
                  <a:gd name="connsiteX5" fmla="*/ 564261 w 647700"/>
                  <a:gd name="connsiteY5" fmla="*/ 118682 h 146399"/>
                  <a:gd name="connsiteX6" fmla="*/ 597027 w 647700"/>
                  <a:gd name="connsiteY6" fmla="*/ 146399 h 146399"/>
                  <a:gd name="connsiteX7" fmla="*/ 647700 w 647700"/>
                  <a:gd name="connsiteY7" fmla="*/ 95250 h 146399"/>
                  <a:gd name="connsiteX8" fmla="*/ 323850 w 647700"/>
                  <a:gd name="connsiteY8" fmla="*/ 0 h 146399"/>
                  <a:gd name="connsiteX9" fmla="*/ 0 w 647700"/>
                  <a:gd name="connsiteY9" fmla="*/ 95250 h 146399"/>
                  <a:gd name="connsiteX10" fmla="*/ 50673 w 647700"/>
                  <a:gd name="connsiteY10" fmla="*/ 146399 h 14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146399">
                    <a:moveTo>
                      <a:pt x="50673" y="146399"/>
                    </a:moveTo>
                    <a:cubicBezTo>
                      <a:pt x="61087" y="136575"/>
                      <a:pt x="72024" y="127323"/>
                      <a:pt x="83439" y="118682"/>
                    </a:cubicBezTo>
                    <a:cubicBezTo>
                      <a:pt x="67414" y="113949"/>
                      <a:pt x="52533" y="105974"/>
                      <a:pt x="39719" y="95250"/>
                    </a:cubicBezTo>
                    <a:cubicBezTo>
                      <a:pt x="57150" y="76200"/>
                      <a:pt x="151448" y="38100"/>
                      <a:pt x="323850" y="38100"/>
                    </a:cubicBezTo>
                    <a:cubicBezTo>
                      <a:pt x="496253" y="38100"/>
                      <a:pt x="590550" y="76200"/>
                      <a:pt x="607981" y="95250"/>
                    </a:cubicBezTo>
                    <a:cubicBezTo>
                      <a:pt x="595167" y="105974"/>
                      <a:pt x="580286" y="113949"/>
                      <a:pt x="564261" y="118682"/>
                    </a:cubicBezTo>
                    <a:cubicBezTo>
                      <a:pt x="575676" y="127323"/>
                      <a:pt x="586613" y="136575"/>
                      <a:pt x="597027" y="146399"/>
                    </a:cubicBezTo>
                    <a:cubicBezTo>
                      <a:pt x="628650" y="131636"/>
                      <a:pt x="647700" y="114300"/>
                      <a:pt x="647700" y="95250"/>
                    </a:cubicBezTo>
                    <a:cubicBezTo>
                      <a:pt x="647700" y="42672"/>
                      <a:pt x="502730" y="0"/>
                      <a:pt x="323850" y="0"/>
                    </a:cubicBezTo>
                    <a:cubicBezTo>
                      <a:pt x="144971" y="0"/>
                      <a:pt x="0" y="42672"/>
                      <a:pt x="0" y="95250"/>
                    </a:cubicBezTo>
                    <a:cubicBezTo>
                      <a:pt x="0" y="114300"/>
                      <a:pt x="19050" y="131636"/>
                      <a:pt x="50673" y="146399"/>
                    </a:cubicBezTo>
                    <a:close/>
                  </a:path>
                </a:pathLst>
              </a:custGeom>
              <a:solidFill>
                <a:srgbClr val="FFC000"/>
              </a:solidFill>
              <a:ln w="9525" cap="flat">
                <a:solidFill>
                  <a:srgbClr val="FFC000"/>
                </a:solidFill>
                <a:prstDash val="solid"/>
                <a:miter/>
              </a:ln>
            </p:spPr>
            <p:txBody>
              <a:bodyPr rtlCol="0" anchor="ctr"/>
              <a:lstStyle/>
              <a:p>
                <a:endParaRPr lang="en-US">
                  <a:latin typeface="Avenir Book" panose="02000503020000020003" pitchFamily="2" charset="0"/>
                </a:endParaRPr>
              </a:p>
            </p:txBody>
          </p:sp>
        </p:grpSp>
      </p:grpSp>
      <p:sp>
        <p:nvSpPr>
          <p:cNvPr id="15" name="Rounded Rectangle 14">
            <a:extLst>
              <a:ext uri="{FF2B5EF4-FFF2-40B4-BE49-F238E27FC236}">
                <a16:creationId xmlns:a16="http://schemas.microsoft.com/office/drawing/2014/main" id="{4EE5052B-5786-8140-A623-E34DB406B600}"/>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1">
            <a:extLst>
              <a:ext uri="{FF2B5EF4-FFF2-40B4-BE49-F238E27FC236}">
                <a16:creationId xmlns:a16="http://schemas.microsoft.com/office/drawing/2014/main" id="{9A237EB8-A63A-096D-2ECA-9B808FD0A4E2}"/>
              </a:ext>
            </a:extLst>
          </p:cNvPr>
          <p:cNvSpPr>
            <a:spLocks noGrp="1"/>
          </p:cNvSpPr>
          <p:nvPr>
            <p:ph type="body" sz="quarter" idx="3"/>
          </p:nvPr>
        </p:nvSpPr>
        <p:spPr>
          <a:xfrm>
            <a:off x="6172200" y="1681163"/>
            <a:ext cx="5183188" cy="823912"/>
          </a:xfrm>
        </p:spPr>
        <p:txBody>
          <a:bodyPr anchor="ctr">
            <a:normAutofit/>
          </a:bodyPr>
          <a:lstStyle/>
          <a:p>
            <a:pPr algn="ctr"/>
            <a:r>
              <a:rPr lang="en-US" sz="2800" dirty="0"/>
              <a:t>II. Log Agreement</a:t>
            </a:r>
          </a:p>
        </p:txBody>
      </p:sp>
    </p:spTree>
    <p:extLst>
      <p:ext uri="{BB962C8B-B14F-4D97-AF65-F5344CB8AC3E}">
        <p14:creationId xmlns:p14="http://schemas.microsoft.com/office/powerpoint/2010/main" val="3000335099"/>
      </p:ext>
    </p:extLst>
  </p:cSld>
  <p:clrMapOvr>
    <a:masterClrMapping/>
  </p:clrMapOvr>
  <p:extLst>
    <p:ext uri="{6950BFC3-D8DA-4A85-94F7-54DA5524770B}">
      <p188:commentRel xmlns:p188="http://schemas.microsoft.com/office/powerpoint/2018/8/main" r:id="rId3"/>
    </p:ext>
  </p:extLs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1B7CA-718C-564E-8201-D9F1AF6107DB}"/>
            </a:ext>
          </a:extLst>
        </p:cNvPr>
        <p:cNvGrpSpPr/>
        <p:nvPr/>
      </p:nvGrpSpPr>
      <p:grpSpPr>
        <a:xfrm>
          <a:off x="0" y="0"/>
          <a:ext cx="0" cy="0"/>
          <a:chOff x="0" y="0"/>
          <a:chExt cx="0" cy="0"/>
        </a:xfrm>
      </p:grpSpPr>
      <p:sp>
        <p:nvSpPr>
          <p:cNvPr id="93" name="Rounded Rectangle 92">
            <a:extLst>
              <a:ext uri="{FF2B5EF4-FFF2-40B4-BE49-F238E27FC236}">
                <a16:creationId xmlns:a16="http://schemas.microsoft.com/office/drawing/2014/main" id="{28601713-BE91-5AD7-CBEC-A5D7F90688F7}"/>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9ABD6A-927B-350D-3BFA-47252B27B9AD}"/>
              </a:ext>
            </a:extLst>
          </p:cNvPr>
          <p:cNvSpPr>
            <a:spLocks noGrp="1"/>
          </p:cNvSpPr>
          <p:nvPr>
            <p:ph type="title"/>
          </p:nvPr>
        </p:nvSpPr>
        <p:spPr/>
        <p:txBody>
          <a:bodyPr/>
          <a:lstStyle/>
          <a:p>
            <a:r>
              <a:rPr lang="en-US" dirty="0"/>
              <a:t>Consensus: Replicated log of operations</a:t>
            </a:r>
          </a:p>
        </p:txBody>
      </p:sp>
      <p:sp>
        <p:nvSpPr>
          <p:cNvPr id="21" name="Text Placeholder 20">
            <a:extLst>
              <a:ext uri="{FF2B5EF4-FFF2-40B4-BE49-F238E27FC236}">
                <a16:creationId xmlns:a16="http://schemas.microsoft.com/office/drawing/2014/main" id="{94A492F7-625C-1F14-948F-832DA840A046}"/>
              </a:ext>
            </a:extLst>
          </p:cNvPr>
          <p:cNvSpPr>
            <a:spLocks noGrp="1"/>
          </p:cNvSpPr>
          <p:nvPr>
            <p:ph type="body" idx="1"/>
          </p:nvPr>
        </p:nvSpPr>
        <p:spPr/>
        <p:txBody>
          <a:bodyPr anchor="ctr">
            <a:normAutofit/>
          </a:bodyPr>
          <a:lstStyle/>
          <a:p>
            <a:pPr algn="ctr"/>
            <a:r>
              <a:rPr lang="en-US" sz="2800"/>
              <a:t>I. Log Replication</a:t>
            </a:r>
          </a:p>
        </p:txBody>
      </p:sp>
      <p:sp>
        <p:nvSpPr>
          <p:cNvPr id="4" name="Slide Number Placeholder 3">
            <a:extLst>
              <a:ext uri="{FF2B5EF4-FFF2-40B4-BE49-F238E27FC236}">
                <a16:creationId xmlns:a16="http://schemas.microsoft.com/office/drawing/2014/main" id="{C36DB020-3757-5F03-BEA8-F8637EAC39CD}"/>
              </a:ext>
            </a:extLst>
          </p:cNvPr>
          <p:cNvSpPr>
            <a:spLocks noGrp="1"/>
          </p:cNvSpPr>
          <p:nvPr>
            <p:ph type="sldNum" sz="quarter" idx="12"/>
          </p:nvPr>
        </p:nvSpPr>
        <p:spPr/>
        <p:txBody>
          <a:bodyPr/>
          <a:lstStyle/>
          <a:p>
            <a:fld id="{06EEA334-5DB2-4344-A737-B3BAE48A7487}" type="slidenum">
              <a:rPr lang="en-US" smtClean="0"/>
              <a:t>59</a:t>
            </a:fld>
            <a:endParaRPr lang="en-US"/>
          </a:p>
        </p:txBody>
      </p:sp>
      <p:grpSp>
        <p:nvGrpSpPr>
          <p:cNvPr id="3" name="Group 2">
            <a:extLst>
              <a:ext uri="{FF2B5EF4-FFF2-40B4-BE49-F238E27FC236}">
                <a16:creationId xmlns:a16="http://schemas.microsoft.com/office/drawing/2014/main" id="{E6456B93-3E8F-8785-65BC-1F2AF3814DE3}"/>
              </a:ext>
            </a:extLst>
          </p:cNvPr>
          <p:cNvGrpSpPr/>
          <p:nvPr/>
        </p:nvGrpSpPr>
        <p:grpSpPr>
          <a:xfrm>
            <a:off x="968828" y="3924789"/>
            <a:ext cx="783911" cy="1066503"/>
            <a:chOff x="4188276" y="3342619"/>
            <a:chExt cx="783911" cy="1066503"/>
          </a:xfrm>
          <a:solidFill>
            <a:srgbClr val="23918C"/>
          </a:solidFill>
        </p:grpSpPr>
        <p:sp>
          <p:nvSpPr>
            <p:cNvPr id="5" name="Freeform 4">
              <a:extLst>
                <a:ext uri="{FF2B5EF4-FFF2-40B4-BE49-F238E27FC236}">
                  <a16:creationId xmlns:a16="http://schemas.microsoft.com/office/drawing/2014/main" id="{A2BBA996-EDFE-6938-662F-0757D1DB7683}"/>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 name="Freeform 5">
              <a:extLst>
                <a:ext uri="{FF2B5EF4-FFF2-40B4-BE49-F238E27FC236}">
                  <a16:creationId xmlns:a16="http://schemas.microsoft.com/office/drawing/2014/main" id="{17E9954E-A6EE-A84C-DA3E-F4BF0BD8506D}"/>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 name="Freeform 6">
              <a:extLst>
                <a:ext uri="{FF2B5EF4-FFF2-40B4-BE49-F238E27FC236}">
                  <a16:creationId xmlns:a16="http://schemas.microsoft.com/office/drawing/2014/main" id="{5A21D742-26F1-8CF9-B0ED-C812FAA94657}"/>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 name="Freeform 7">
              <a:extLst>
                <a:ext uri="{FF2B5EF4-FFF2-40B4-BE49-F238E27FC236}">
                  <a16:creationId xmlns:a16="http://schemas.microsoft.com/office/drawing/2014/main" id="{9632621A-A4D5-CA5A-9BDE-4F1863E7A552}"/>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9" name="Group 8">
            <a:extLst>
              <a:ext uri="{FF2B5EF4-FFF2-40B4-BE49-F238E27FC236}">
                <a16:creationId xmlns:a16="http://schemas.microsoft.com/office/drawing/2014/main" id="{D8C08956-0072-FD67-FEF5-1DD7C8A03F38}"/>
              </a:ext>
            </a:extLst>
          </p:cNvPr>
          <p:cNvGrpSpPr/>
          <p:nvPr/>
        </p:nvGrpSpPr>
        <p:grpSpPr>
          <a:xfrm>
            <a:off x="968830" y="5123160"/>
            <a:ext cx="783911" cy="1066503"/>
            <a:chOff x="1353787" y="3342619"/>
            <a:chExt cx="783911" cy="1066503"/>
          </a:xfrm>
          <a:solidFill>
            <a:srgbClr val="23918C"/>
          </a:solidFill>
        </p:grpSpPr>
        <p:sp>
          <p:nvSpPr>
            <p:cNvPr id="20" name="Freeform 19">
              <a:extLst>
                <a:ext uri="{FF2B5EF4-FFF2-40B4-BE49-F238E27FC236}">
                  <a16:creationId xmlns:a16="http://schemas.microsoft.com/office/drawing/2014/main" id="{E614A6CF-73AA-18A7-E0A5-4B64286FDA26}"/>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4" name="Freeform 23">
              <a:extLst>
                <a:ext uri="{FF2B5EF4-FFF2-40B4-BE49-F238E27FC236}">
                  <a16:creationId xmlns:a16="http://schemas.microsoft.com/office/drawing/2014/main" id="{16CC6B7C-DCC9-48EC-D929-24840C9A6717}"/>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5" name="Freeform 24">
              <a:extLst>
                <a:ext uri="{FF2B5EF4-FFF2-40B4-BE49-F238E27FC236}">
                  <a16:creationId xmlns:a16="http://schemas.microsoft.com/office/drawing/2014/main" id="{ED495892-77DB-C914-846D-413078BA6D81}"/>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6" name="Freeform 25">
              <a:extLst>
                <a:ext uri="{FF2B5EF4-FFF2-40B4-BE49-F238E27FC236}">
                  <a16:creationId xmlns:a16="http://schemas.microsoft.com/office/drawing/2014/main" id="{0C141115-C0E6-7E53-1EA5-704DB9898B8C}"/>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27" name="Group 26">
            <a:extLst>
              <a:ext uri="{FF2B5EF4-FFF2-40B4-BE49-F238E27FC236}">
                <a16:creationId xmlns:a16="http://schemas.microsoft.com/office/drawing/2014/main" id="{ED6380D1-0205-2EA6-BB22-D4FA6C6012F9}"/>
              </a:ext>
            </a:extLst>
          </p:cNvPr>
          <p:cNvGrpSpPr/>
          <p:nvPr/>
        </p:nvGrpSpPr>
        <p:grpSpPr>
          <a:xfrm>
            <a:off x="968829" y="2726419"/>
            <a:ext cx="783911" cy="1066503"/>
            <a:chOff x="4188276" y="3342619"/>
            <a:chExt cx="783911" cy="1066503"/>
          </a:xfrm>
          <a:solidFill>
            <a:srgbClr val="23918C"/>
          </a:solidFill>
        </p:grpSpPr>
        <p:sp>
          <p:nvSpPr>
            <p:cNvPr id="28" name="Freeform 27">
              <a:extLst>
                <a:ext uri="{FF2B5EF4-FFF2-40B4-BE49-F238E27FC236}">
                  <a16:creationId xmlns:a16="http://schemas.microsoft.com/office/drawing/2014/main" id="{B425523D-9985-679F-6945-6E4510C20A0F}"/>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9" name="Freeform 28">
              <a:extLst>
                <a:ext uri="{FF2B5EF4-FFF2-40B4-BE49-F238E27FC236}">
                  <a16:creationId xmlns:a16="http://schemas.microsoft.com/office/drawing/2014/main" id="{826B3053-FE90-FF89-8C25-3A80CAE605C1}"/>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30" name="Freeform 29">
              <a:extLst>
                <a:ext uri="{FF2B5EF4-FFF2-40B4-BE49-F238E27FC236}">
                  <a16:creationId xmlns:a16="http://schemas.microsoft.com/office/drawing/2014/main" id="{DD8D626A-DB90-7ED5-003B-1B55A099A154}"/>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31" name="Freeform 30">
              <a:extLst>
                <a:ext uri="{FF2B5EF4-FFF2-40B4-BE49-F238E27FC236}">
                  <a16:creationId xmlns:a16="http://schemas.microsoft.com/office/drawing/2014/main" id="{4BD361A4-705D-539D-765B-2866645B5904}"/>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41" name="Group 40">
            <a:extLst>
              <a:ext uri="{FF2B5EF4-FFF2-40B4-BE49-F238E27FC236}">
                <a16:creationId xmlns:a16="http://schemas.microsoft.com/office/drawing/2014/main" id="{F566F7A8-9237-1CBF-EB77-292450B967C0}"/>
              </a:ext>
            </a:extLst>
          </p:cNvPr>
          <p:cNvGrpSpPr/>
          <p:nvPr/>
        </p:nvGrpSpPr>
        <p:grpSpPr>
          <a:xfrm>
            <a:off x="1985749" y="3339630"/>
            <a:ext cx="1119116" cy="453292"/>
            <a:chOff x="1985749" y="3231604"/>
            <a:chExt cx="1119116" cy="453292"/>
          </a:xfrm>
        </p:grpSpPr>
        <p:sp>
          <p:nvSpPr>
            <p:cNvPr id="33" name="Rectangle 32">
              <a:extLst>
                <a:ext uri="{FF2B5EF4-FFF2-40B4-BE49-F238E27FC236}">
                  <a16:creationId xmlns:a16="http://schemas.microsoft.com/office/drawing/2014/main" id="{F7D5CB07-1249-7083-B6BD-5FFA908CD364}"/>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34" name="Rectangle 33">
              <a:extLst>
                <a:ext uri="{FF2B5EF4-FFF2-40B4-BE49-F238E27FC236}">
                  <a16:creationId xmlns:a16="http://schemas.microsoft.com/office/drawing/2014/main" id="{098341EA-59D0-370C-DEC9-8EF3F495C098}"/>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42" name="Group 41">
            <a:extLst>
              <a:ext uri="{FF2B5EF4-FFF2-40B4-BE49-F238E27FC236}">
                <a16:creationId xmlns:a16="http://schemas.microsoft.com/office/drawing/2014/main" id="{32A6DEAE-6658-110D-483C-84D48EA4A4A2}"/>
              </a:ext>
            </a:extLst>
          </p:cNvPr>
          <p:cNvGrpSpPr/>
          <p:nvPr/>
        </p:nvGrpSpPr>
        <p:grpSpPr>
          <a:xfrm>
            <a:off x="1985749" y="4542238"/>
            <a:ext cx="1119116" cy="453292"/>
            <a:chOff x="1985749" y="3231604"/>
            <a:chExt cx="1119116" cy="453292"/>
          </a:xfrm>
        </p:grpSpPr>
        <p:sp>
          <p:nvSpPr>
            <p:cNvPr id="43" name="Rectangle 42">
              <a:extLst>
                <a:ext uri="{FF2B5EF4-FFF2-40B4-BE49-F238E27FC236}">
                  <a16:creationId xmlns:a16="http://schemas.microsoft.com/office/drawing/2014/main" id="{2F633F72-4042-3B5C-D99B-D8F287EA43A2}"/>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44" name="Rectangle 43">
              <a:extLst>
                <a:ext uri="{FF2B5EF4-FFF2-40B4-BE49-F238E27FC236}">
                  <a16:creationId xmlns:a16="http://schemas.microsoft.com/office/drawing/2014/main" id="{F4656152-2C68-2EBE-2D33-8BD7C5E9E48B}"/>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47" name="Group 46">
            <a:extLst>
              <a:ext uri="{FF2B5EF4-FFF2-40B4-BE49-F238E27FC236}">
                <a16:creationId xmlns:a16="http://schemas.microsoft.com/office/drawing/2014/main" id="{6732C078-5F3F-C732-9747-814028F0C95A}"/>
              </a:ext>
            </a:extLst>
          </p:cNvPr>
          <p:cNvGrpSpPr/>
          <p:nvPr/>
        </p:nvGrpSpPr>
        <p:grpSpPr>
          <a:xfrm>
            <a:off x="1985749" y="5740609"/>
            <a:ext cx="1119116" cy="453292"/>
            <a:chOff x="1985749" y="3231604"/>
            <a:chExt cx="1119116" cy="453292"/>
          </a:xfrm>
        </p:grpSpPr>
        <p:sp>
          <p:nvSpPr>
            <p:cNvPr id="48" name="Rectangle 47">
              <a:extLst>
                <a:ext uri="{FF2B5EF4-FFF2-40B4-BE49-F238E27FC236}">
                  <a16:creationId xmlns:a16="http://schemas.microsoft.com/office/drawing/2014/main" id="{C1187DBE-01A9-177B-B3A1-03149AB77F15}"/>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49" name="Rectangle 48">
              <a:extLst>
                <a:ext uri="{FF2B5EF4-FFF2-40B4-BE49-F238E27FC236}">
                  <a16:creationId xmlns:a16="http://schemas.microsoft.com/office/drawing/2014/main" id="{E619290C-1C97-CADE-7B0A-76607596CF6A}"/>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19" name="Group 18">
            <a:extLst>
              <a:ext uri="{FF2B5EF4-FFF2-40B4-BE49-F238E27FC236}">
                <a16:creationId xmlns:a16="http://schemas.microsoft.com/office/drawing/2014/main" id="{A8CFB9EE-EA63-C949-3A54-CF5B1AA4EC73}"/>
              </a:ext>
            </a:extLst>
          </p:cNvPr>
          <p:cNvGrpSpPr/>
          <p:nvPr/>
        </p:nvGrpSpPr>
        <p:grpSpPr>
          <a:xfrm>
            <a:off x="3734187" y="2704116"/>
            <a:ext cx="2157355" cy="752016"/>
            <a:chOff x="1985749" y="3231604"/>
            <a:chExt cx="559558" cy="883872"/>
          </a:xfrm>
        </p:grpSpPr>
        <p:sp>
          <p:nvSpPr>
            <p:cNvPr id="23" name="Rectangle 22">
              <a:extLst>
                <a:ext uri="{FF2B5EF4-FFF2-40B4-BE49-F238E27FC236}">
                  <a16:creationId xmlns:a16="http://schemas.microsoft.com/office/drawing/2014/main" id="{EE8BAC34-168B-862F-0214-01B0F1A96881}"/>
                </a:ext>
              </a:extLst>
            </p:cNvPr>
            <p:cNvSpPr/>
            <p:nvPr/>
          </p:nvSpPr>
          <p:spPr>
            <a:xfrm>
              <a:off x="1985749" y="323160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T1: Update dataset</a:t>
              </a:r>
            </a:p>
          </p:txBody>
        </p:sp>
        <p:sp>
          <p:nvSpPr>
            <p:cNvPr id="32" name="Rectangle 31">
              <a:extLst>
                <a:ext uri="{FF2B5EF4-FFF2-40B4-BE49-F238E27FC236}">
                  <a16:creationId xmlns:a16="http://schemas.microsoft.com/office/drawing/2014/main" id="{8094CE7B-0BDD-5A7E-FD2B-9EF420AB8DDE}"/>
                </a:ext>
              </a:extLst>
            </p:cNvPr>
            <p:cNvSpPr/>
            <p:nvPr/>
          </p:nvSpPr>
          <p:spPr>
            <a:xfrm>
              <a:off x="1985749" y="366218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T2: Update model</a:t>
              </a:r>
            </a:p>
          </p:txBody>
        </p:sp>
      </p:grpSp>
      <p:grpSp>
        <p:nvGrpSpPr>
          <p:cNvPr id="10" name="Group 9">
            <a:extLst>
              <a:ext uri="{FF2B5EF4-FFF2-40B4-BE49-F238E27FC236}">
                <a16:creationId xmlns:a16="http://schemas.microsoft.com/office/drawing/2014/main" id="{CA4C9FDB-FD37-67FA-CADF-BE374AFFF8B5}"/>
              </a:ext>
            </a:extLst>
          </p:cNvPr>
          <p:cNvGrpSpPr/>
          <p:nvPr/>
        </p:nvGrpSpPr>
        <p:grpSpPr>
          <a:xfrm>
            <a:off x="3734187" y="3746834"/>
            <a:ext cx="2157355" cy="752016"/>
            <a:chOff x="1985749" y="3231604"/>
            <a:chExt cx="559558" cy="883872"/>
          </a:xfrm>
        </p:grpSpPr>
        <p:sp>
          <p:nvSpPr>
            <p:cNvPr id="11" name="Rectangle 10">
              <a:extLst>
                <a:ext uri="{FF2B5EF4-FFF2-40B4-BE49-F238E27FC236}">
                  <a16:creationId xmlns:a16="http://schemas.microsoft.com/office/drawing/2014/main" id="{2F63EA48-94BD-9114-AF70-9C5E28FE6554}"/>
                </a:ext>
              </a:extLst>
            </p:cNvPr>
            <p:cNvSpPr/>
            <p:nvPr/>
          </p:nvSpPr>
          <p:spPr>
            <a:xfrm>
              <a:off x="1985749" y="323160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T1: Write, A, +100</a:t>
              </a:r>
            </a:p>
          </p:txBody>
        </p:sp>
        <p:sp>
          <p:nvSpPr>
            <p:cNvPr id="12" name="Rectangle 11">
              <a:extLst>
                <a:ext uri="{FF2B5EF4-FFF2-40B4-BE49-F238E27FC236}">
                  <a16:creationId xmlns:a16="http://schemas.microsoft.com/office/drawing/2014/main" id="{6D1AAE70-9B7F-3E29-68DB-4439E748B843}"/>
                </a:ext>
              </a:extLst>
            </p:cNvPr>
            <p:cNvSpPr/>
            <p:nvPr/>
          </p:nvSpPr>
          <p:spPr>
            <a:xfrm>
              <a:off x="1985749" y="366218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T2: Write, A, -100</a:t>
              </a:r>
            </a:p>
          </p:txBody>
        </p:sp>
      </p:grpSp>
    </p:spTree>
    <p:extLst>
      <p:ext uri="{BB962C8B-B14F-4D97-AF65-F5344CB8AC3E}">
        <p14:creationId xmlns:p14="http://schemas.microsoft.com/office/powerpoint/2010/main" val="324640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2BE12-1592-4449-A7FA-9488ABE33911}"/>
            </a:ext>
          </a:extLst>
        </p:cNvPr>
        <p:cNvGrpSpPr/>
        <p:nvPr/>
      </p:nvGrpSpPr>
      <p:grpSpPr>
        <a:xfrm>
          <a:off x="0" y="0"/>
          <a:ext cx="0" cy="0"/>
          <a:chOff x="0" y="0"/>
          <a:chExt cx="0" cy="0"/>
        </a:xfrm>
      </p:grpSpPr>
      <p:sp>
        <p:nvSpPr>
          <p:cNvPr id="93" name="Rounded Rectangle 92">
            <a:extLst>
              <a:ext uri="{FF2B5EF4-FFF2-40B4-BE49-F238E27FC236}">
                <a16:creationId xmlns:a16="http://schemas.microsoft.com/office/drawing/2014/main" id="{C82DCA72-7F03-FC4B-C253-00D158D5251D}"/>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ounded Rectangle 93">
            <a:extLst>
              <a:ext uri="{FF2B5EF4-FFF2-40B4-BE49-F238E27FC236}">
                <a16:creationId xmlns:a16="http://schemas.microsoft.com/office/drawing/2014/main" id="{15810ED0-7634-A4D7-3457-40638E2D4152}"/>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E0CC48-679D-361A-072C-0095A0B72D34}"/>
              </a:ext>
            </a:extLst>
          </p:cNvPr>
          <p:cNvSpPr>
            <a:spLocks noGrp="1"/>
          </p:cNvSpPr>
          <p:nvPr>
            <p:ph type="title"/>
          </p:nvPr>
        </p:nvSpPr>
        <p:spPr/>
        <p:txBody>
          <a:bodyPr/>
          <a:lstStyle/>
          <a:p>
            <a:r>
              <a:rPr lang="en-US" dirty="0"/>
              <a:t>Consensus: Replicated log of operations</a:t>
            </a:r>
          </a:p>
        </p:txBody>
      </p:sp>
      <p:sp>
        <p:nvSpPr>
          <p:cNvPr id="21" name="Text Placeholder 20">
            <a:extLst>
              <a:ext uri="{FF2B5EF4-FFF2-40B4-BE49-F238E27FC236}">
                <a16:creationId xmlns:a16="http://schemas.microsoft.com/office/drawing/2014/main" id="{D2DCAF27-26FF-65D3-7EAF-ED24DA13D799}"/>
              </a:ext>
            </a:extLst>
          </p:cNvPr>
          <p:cNvSpPr>
            <a:spLocks noGrp="1"/>
          </p:cNvSpPr>
          <p:nvPr>
            <p:ph type="body" idx="1"/>
          </p:nvPr>
        </p:nvSpPr>
        <p:spPr/>
        <p:txBody>
          <a:bodyPr anchor="ctr">
            <a:normAutofit/>
          </a:bodyPr>
          <a:lstStyle/>
          <a:p>
            <a:pPr algn="ctr"/>
            <a:r>
              <a:rPr lang="en-US" sz="2800"/>
              <a:t>I. Log Replication</a:t>
            </a:r>
          </a:p>
        </p:txBody>
      </p:sp>
      <p:sp>
        <p:nvSpPr>
          <p:cNvPr id="22" name="Text Placeholder 21">
            <a:extLst>
              <a:ext uri="{FF2B5EF4-FFF2-40B4-BE49-F238E27FC236}">
                <a16:creationId xmlns:a16="http://schemas.microsoft.com/office/drawing/2014/main" id="{D8360AC2-61C3-13F5-5B5B-F7FDC56508EE}"/>
              </a:ext>
            </a:extLst>
          </p:cNvPr>
          <p:cNvSpPr>
            <a:spLocks noGrp="1"/>
          </p:cNvSpPr>
          <p:nvPr>
            <p:ph type="body" sz="quarter" idx="3"/>
          </p:nvPr>
        </p:nvSpPr>
        <p:spPr/>
        <p:txBody>
          <a:bodyPr anchor="ctr">
            <a:normAutofit/>
          </a:bodyPr>
          <a:lstStyle/>
          <a:p>
            <a:pPr algn="ctr"/>
            <a:r>
              <a:rPr lang="en-US" sz="2800" dirty="0"/>
              <a:t>II. Log Agreement</a:t>
            </a:r>
          </a:p>
        </p:txBody>
      </p:sp>
      <p:sp>
        <p:nvSpPr>
          <p:cNvPr id="4" name="Slide Number Placeholder 3">
            <a:extLst>
              <a:ext uri="{FF2B5EF4-FFF2-40B4-BE49-F238E27FC236}">
                <a16:creationId xmlns:a16="http://schemas.microsoft.com/office/drawing/2014/main" id="{A846050C-91E0-C9F8-5F99-7EF03E2307CF}"/>
              </a:ext>
            </a:extLst>
          </p:cNvPr>
          <p:cNvSpPr>
            <a:spLocks noGrp="1"/>
          </p:cNvSpPr>
          <p:nvPr>
            <p:ph type="sldNum" sz="quarter" idx="12"/>
          </p:nvPr>
        </p:nvSpPr>
        <p:spPr/>
        <p:txBody>
          <a:bodyPr/>
          <a:lstStyle/>
          <a:p>
            <a:fld id="{06EEA334-5DB2-4344-A737-B3BAE48A7487}" type="slidenum">
              <a:rPr lang="en-US" smtClean="0"/>
              <a:t>60</a:t>
            </a:fld>
            <a:endParaRPr lang="en-US"/>
          </a:p>
        </p:txBody>
      </p:sp>
      <p:grpSp>
        <p:nvGrpSpPr>
          <p:cNvPr id="3" name="Group 2">
            <a:extLst>
              <a:ext uri="{FF2B5EF4-FFF2-40B4-BE49-F238E27FC236}">
                <a16:creationId xmlns:a16="http://schemas.microsoft.com/office/drawing/2014/main" id="{92354EE0-1FF1-3FC0-E43C-7FFCA4B13742}"/>
              </a:ext>
            </a:extLst>
          </p:cNvPr>
          <p:cNvGrpSpPr/>
          <p:nvPr/>
        </p:nvGrpSpPr>
        <p:grpSpPr>
          <a:xfrm>
            <a:off x="968828" y="3924789"/>
            <a:ext cx="783911" cy="1066503"/>
            <a:chOff x="4188276" y="3342619"/>
            <a:chExt cx="783911" cy="1066503"/>
          </a:xfrm>
          <a:solidFill>
            <a:srgbClr val="23918C"/>
          </a:solidFill>
        </p:grpSpPr>
        <p:sp>
          <p:nvSpPr>
            <p:cNvPr id="5" name="Freeform 4">
              <a:extLst>
                <a:ext uri="{FF2B5EF4-FFF2-40B4-BE49-F238E27FC236}">
                  <a16:creationId xmlns:a16="http://schemas.microsoft.com/office/drawing/2014/main" id="{807C78B6-F03A-E9FE-0B9D-1B7EB28B6D2B}"/>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 name="Freeform 5">
              <a:extLst>
                <a:ext uri="{FF2B5EF4-FFF2-40B4-BE49-F238E27FC236}">
                  <a16:creationId xmlns:a16="http://schemas.microsoft.com/office/drawing/2014/main" id="{46FD3505-F962-F875-D58B-53CE71E9E74C}"/>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 name="Freeform 6">
              <a:extLst>
                <a:ext uri="{FF2B5EF4-FFF2-40B4-BE49-F238E27FC236}">
                  <a16:creationId xmlns:a16="http://schemas.microsoft.com/office/drawing/2014/main" id="{36EA67ED-8E4B-174F-FD69-48F75200DC51}"/>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 name="Freeform 7">
              <a:extLst>
                <a:ext uri="{FF2B5EF4-FFF2-40B4-BE49-F238E27FC236}">
                  <a16:creationId xmlns:a16="http://schemas.microsoft.com/office/drawing/2014/main" id="{61565639-8618-0224-E48E-5792A7227E60}"/>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9" name="Group 8">
            <a:extLst>
              <a:ext uri="{FF2B5EF4-FFF2-40B4-BE49-F238E27FC236}">
                <a16:creationId xmlns:a16="http://schemas.microsoft.com/office/drawing/2014/main" id="{BBE58208-5D88-8AD0-EBA0-1BAA963F88AB}"/>
              </a:ext>
            </a:extLst>
          </p:cNvPr>
          <p:cNvGrpSpPr/>
          <p:nvPr/>
        </p:nvGrpSpPr>
        <p:grpSpPr>
          <a:xfrm>
            <a:off x="968830" y="5123160"/>
            <a:ext cx="783911" cy="1066503"/>
            <a:chOff x="1353787" y="3342619"/>
            <a:chExt cx="783911" cy="1066503"/>
          </a:xfrm>
          <a:solidFill>
            <a:srgbClr val="23918C"/>
          </a:solidFill>
        </p:grpSpPr>
        <p:sp>
          <p:nvSpPr>
            <p:cNvPr id="20" name="Freeform 19">
              <a:extLst>
                <a:ext uri="{FF2B5EF4-FFF2-40B4-BE49-F238E27FC236}">
                  <a16:creationId xmlns:a16="http://schemas.microsoft.com/office/drawing/2014/main" id="{4E99955E-42A5-4D40-DDD1-BD55E33700C9}"/>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4" name="Freeform 23">
              <a:extLst>
                <a:ext uri="{FF2B5EF4-FFF2-40B4-BE49-F238E27FC236}">
                  <a16:creationId xmlns:a16="http://schemas.microsoft.com/office/drawing/2014/main" id="{704C3211-10F8-D0CC-5B46-AC1B71CD7918}"/>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5" name="Freeform 24">
              <a:extLst>
                <a:ext uri="{FF2B5EF4-FFF2-40B4-BE49-F238E27FC236}">
                  <a16:creationId xmlns:a16="http://schemas.microsoft.com/office/drawing/2014/main" id="{B5DCF5CC-BF01-0192-D3B0-2847A4645C27}"/>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6" name="Freeform 25">
              <a:extLst>
                <a:ext uri="{FF2B5EF4-FFF2-40B4-BE49-F238E27FC236}">
                  <a16:creationId xmlns:a16="http://schemas.microsoft.com/office/drawing/2014/main" id="{0F140DD3-8F00-B70F-C909-C1725F2E3680}"/>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27" name="Group 26">
            <a:extLst>
              <a:ext uri="{FF2B5EF4-FFF2-40B4-BE49-F238E27FC236}">
                <a16:creationId xmlns:a16="http://schemas.microsoft.com/office/drawing/2014/main" id="{E9C9DDCB-DA35-8D68-A63B-A78FECB375DD}"/>
              </a:ext>
            </a:extLst>
          </p:cNvPr>
          <p:cNvGrpSpPr/>
          <p:nvPr/>
        </p:nvGrpSpPr>
        <p:grpSpPr>
          <a:xfrm>
            <a:off x="968829" y="2726419"/>
            <a:ext cx="783911" cy="1066503"/>
            <a:chOff x="4188276" y="3342619"/>
            <a:chExt cx="783911" cy="1066503"/>
          </a:xfrm>
          <a:solidFill>
            <a:srgbClr val="23918C"/>
          </a:solidFill>
        </p:grpSpPr>
        <p:sp>
          <p:nvSpPr>
            <p:cNvPr id="28" name="Freeform 27">
              <a:extLst>
                <a:ext uri="{FF2B5EF4-FFF2-40B4-BE49-F238E27FC236}">
                  <a16:creationId xmlns:a16="http://schemas.microsoft.com/office/drawing/2014/main" id="{5F784934-64F4-54E8-6A35-2533D868D410}"/>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29" name="Freeform 28">
              <a:extLst>
                <a:ext uri="{FF2B5EF4-FFF2-40B4-BE49-F238E27FC236}">
                  <a16:creationId xmlns:a16="http://schemas.microsoft.com/office/drawing/2014/main" id="{63AF184A-368D-B220-45ED-088EACDC0087}"/>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30" name="Freeform 29">
              <a:extLst>
                <a:ext uri="{FF2B5EF4-FFF2-40B4-BE49-F238E27FC236}">
                  <a16:creationId xmlns:a16="http://schemas.microsoft.com/office/drawing/2014/main" id="{D072C774-1505-7A83-8116-0DE3B8E14B09}"/>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31" name="Freeform 30">
              <a:extLst>
                <a:ext uri="{FF2B5EF4-FFF2-40B4-BE49-F238E27FC236}">
                  <a16:creationId xmlns:a16="http://schemas.microsoft.com/office/drawing/2014/main" id="{85EA288E-DE77-4E6A-C4ED-51EAEC5506D9}"/>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41" name="Group 40">
            <a:extLst>
              <a:ext uri="{FF2B5EF4-FFF2-40B4-BE49-F238E27FC236}">
                <a16:creationId xmlns:a16="http://schemas.microsoft.com/office/drawing/2014/main" id="{B6AC7CDE-ECFC-B5C7-2FF9-E85F31204517}"/>
              </a:ext>
            </a:extLst>
          </p:cNvPr>
          <p:cNvGrpSpPr/>
          <p:nvPr/>
        </p:nvGrpSpPr>
        <p:grpSpPr>
          <a:xfrm>
            <a:off x="1985749" y="3339630"/>
            <a:ext cx="1119116" cy="453292"/>
            <a:chOff x="1985749" y="3231604"/>
            <a:chExt cx="1119116" cy="453292"/>
          </a:xfrm>
        </p:grpSpPr>
        <p:sp>
          <p:nvSpPr>
            <p:cNvPr id="33" name="Rectangle 32">
              <a:extLst>
                <a:ext uri="{FF2B5EF4-FFF2-40B4-BE49-F238E27FC236}">
                  <a16:creationId xmlns:a16="http://schemas.microsoft.com/office/drawing/2014/main" id="{2748C836-1C34-3C40-C275-66539024FE8E}"/>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34" name="Rectangle 33">
              <a:extLst>
                <a:ext uri="{FF2B5EF4-FFF2-40B4-BE49-F238E27FC236}">
                  <a16:creationId xmlns:a16="http://schemas.microsoft.com/office/drawing/2014/main" id="{0BD2FCEC-6860-7D22-076F-8D56A721B64C}"/>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42" name="Group 41">
            <a:extLst>
              <a:ext uri="{FF2B5EF4-FFF2-40B4-BE49-F238E27FC236}">
                <a16:creationId xmlns:a16="http://schemas.microsoft.com/office/drawing/2014/main" id="{BB861656-DF41-950E-AB88-10C6B4C1E329}"/>
              </a:ext>
            </a:extLst>
          </p:cNvPr>
          <p:cNvGrpSpPr/>
          <p:nvPr/>
        </p:nvGrpSpPr>
        <p:grpSpPr>
          <a:xfrm>
            <a:off x="1985749" y="4542238"/>
            <a:ext cx="1119116" cy="453292"/>
            <a:chOff x="1985749" y="3231604"/>
            <a:chExt cx="1119116" cy="453292"/>
          </a:xfrm>
        </p:grpSpPr>
        <p:sp>
          <p:nvSpPr>
            <p:cNvPr id="43" name="Rectangle 42">
              <a:extLst>
                <a:ext uri="{FF2B5EF4-FFF2-40B4-BE49-F238E27FC236}">
                  <a16:creationId xmlns:a16="http://schemas.microsoft.com/office/drawing/2014/main" id="{3315F903-16CF-E2C9-FF5E-4B64272B06A2}"/>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44" name="Rectangle 43">
              <a:extLst>
                <a:ext uri="{FF2B5EF4-FFF2-40B4-BE49-F238E27FC236}">
                  <a16:creationId xmlns:a16="http://schemas.microsoft.com/office/drawing/2014/main" id="{23A8E7CC-5803-0779-DE6F-07AFC2D23A38}"/>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47" name="Group 46">
            <a:extLst>
              <a:ext uri="{FF2B5EF4-FFF2-40B4-BE49-F238E27FC236}">
                <a16:creationId xmlns:a16="http://schemas.microsoft.com/office/drawing/2014/main" id="{C714D070-9651-3155-1401-80026C86DBF7}"/>
              </a:ext>
            </a:extLst>
          </p:cNvPr>
          <p:cNvGrpSpPr/>
          <p:nvPr/>
        </p:nvGrpSpPr>
        <p:grpSpPr>
          <a:xfrm>
            <a:off x="1985749" y="5740609"/>
            <a:ext cx="1119116" cy="453292"/>
            <a:chOff x="1985749" y="3231604"/>
            <a:chExt cx="1119116" cy="453292"/>
          </a:xfrm>
        </p:grpSpPr>
        <p:sp>
          <p:nvSpPr>
            <p:cNvPr id="48" name="Rectangle 47">
              <a:extLst>
                <a:ext uri="{FF2B5EF4-FFF2-40B4-BE49-F238E27FC236}">
                  <a16:creationId xmlns:a16="http://schemas.microsoft.com/office/drawing/2014/main" id="{2C0820D6-FA37-B66E-CCD7-AE1D25100D0B}"/>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49" name="Rectangle 48">
              <a:extLst>
                <a:ext uri="{FF2B5EF4-FFF2-40B4-BE49-F238E27FC236}">
                  <a16:creationId xmlns:a16="http://schemas.microsoft.com/office/drawing/2014/main" id="{A36AED18-4BAC-CCA8-6CC2-B38854CFD7A5}"/>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52" name="Group 51">
            <a:extLst>
              <a:ext uri="{FF2B5EF4-FFF2-40B4-BE49-F238E27FC236}">
                <a16:creationId xmlns:a16="http://schemas.microsoft.com/office/drawing/2014/main" id="{ADECCE9A-D2F5-9F47-612C-1BDCF78316AD}"/>
              </a:ext>
            </a:extLst>
          </p:cNvPr>
          <p:cNvGrpSpPr/>
          <p:nvPr/>
        </p:nvGrpSpPr>
        <p:grpSpPr>
          <a:xfrm>
            <a:off x="6300458" y="3924789"/>
            <a:ext cx="783911" cy="1066503"/>
            <a:chOff x="4188276" y="3342619"/>
            <a:chExt cx="783911" cy="1066503"/>
          </a:xfrm>
          <a:solidFill>
            <a:srgbClr val="23918C"/>
          </a:solidFill>
        </p:grpSpPr>
        <p:sp>
          <p:nvSpPr>
            <p:cNvPr id="53" name="Freeform 52">
              <a:extLst>
                <a:ext uri="{FF2B5EF4-FFF2-40B4-BE49-F238E27FC236}">
                  <a16:creationId xmlns:a16="http://schemas.microsoft.com/office/drawing/2014/main" id="{8051ED07-65A9-D3A4-0832-8723A4FA3BF8}"/>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54" name="Freeform 53">
              <a:extLst>
                <a:ext uri="{FF2B5EF4-FFF2-40B4-BE49-F238E27FC236}">
                  <a16:creationId xmlns:a16="http://schemas.microsoft.com/office/drawing/2014/main" id="{D0E71C43-F261-A456-9CF1-DA14C5D5750C}"/>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55" name="Freeform 54">
              <a:extLst>
                <a:ext uri="{FF2B5EF4-FFF2-40B4-BE49-F238E27FC236}">
                  <a16:creationId xmlns:a16="http://schemas.microsoft.com/office/drawing/2014/main" id="{51C90FDD-E8C2-646C-081E-206FBDF77381}"/>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56" name="Freeform 55">
              <a:extLst>
                <a:ext uri="{FF2B5EF4-FFF2-40B4-BE49-F238E27FC236}">
                  <a16:creationId xmlns:a16="http://schemas.microsoft.com/office/drawing/2014/main" id="{25507ABE-1335-0027-AD00-4395942565CD}"/>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57" name="Group 56">
            <a:extLst>
              <a:ext uri="{FF2B5EF4-FFF2-40B4-BE49-F238E27FC236}">
                <a16:creationId xmlns:a16="http://schemas.microsoft.com/office/drawing/2014/main" id="{DB51B387-CA2D-EA58-6988-C55489D32B18}"/>
              </a:ext>
            </a:extLst>
          </p:cNvPr>
          <p:cNvGrpSpPr/>
          <p:nvPr/>
        </p:nvGrpSpPr>
        <p:grpSpPr>
          <a:xfrm>
            <a:off x="6300460" y="5123160"/>
            <a:ext cx="783911" cy="1066503"/>
            <a:chOff x="1353787" y="3342619"/>
            <a:chExt cx="783911" cy="1066503"/>
          </a:xfrm>
          <a:solidFill>
            <a:srgbClr val="23918C"/>
          </a:solidFill>
        </p:grpSpPr>
        <p:sp>
          <p:nvSpPr>
            <p:cNvPr id="58" name="Freeform 57">
              <a:extLst>
                <a:ext uri="{FF2B5EF4-FFF2-40B4-BE49-F238E27FC236}">
                  <a16:creationId xmlns:a16="http://schemas.microsoft.com/office/drawing/2014/main" id="{A2DA9634-F6EE-4E8B-1E27-BF8C4ED69755}"/>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59" name="Freeform 58">
              <a:extLst>
                <a:ext uri="{FF2B5EF4-FFF2-40B4-BE49-F238E27FC236}">
                  <a16:creationId xmlns:a16="http://schemas.microsoft.com/office/drawing/2014/main" id="{44E0D1A8-2BBC-FAC2-02BE-91AD79615160}"/>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0" name="Freeform 59">
              <a:extLst>
                <a:ext uri="{FF2B5EF4-FFF2-40B4-BE49-F238E27FC236}">
                  <a16:creationId xmlns:a16="http://schemas.microsoft.com/office/drawing/2014/main" id="{6BCCCF56-0B76-3571-E972-FC1A80BB3378}"/>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1" name="Freeform 60">
              <a:extLst>
                <a:ext uri="{FF2B5EF4-FFF2-40B4-BE49-F238E27FC236}">
                  <a16:creationId xmlns:a16="http://schemas.microsoft.com/office/drawing/2014/main" id="{2FC589C6-5708-F4F8-FC83-A7C4CCC88F72}"/>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62" name="Group 61">
            <a:extLst>
              <a:ext uri="{FF2B5EF4-FFF2-40B4-BE49-F238E27FC236}">
                <a16:creationId xmlns:a16="http://schemas.microsoft.com/office/drawing/2014/main" id="{2F9BB834-FB15-AA31-1C4F-29FA4A0B8F70}"/>
              </a:ext>
            </a:extLst>
          </p:cNvPr>
          <p:cNvGrpSpPr/>
          <p:nvPr/>
        </p:nvGrpSpPr>
        <p:grpSpPr>
          <a:xfrm>
            <a:off x="6300459" y="2726419"/>
            <a:ext cx="783911" cy="1066503"/>
            <a:chOff x="4188276" y="3342619"/>
            <a:chExt cx="783911" cy="1066503"/>
          </a:xfrm>
          <a:solidFill>
            <a:srgbClr val="23918C"/>
          </a:solidFill>
        </p:grpSpPr>
        <p:sp>
          <p:nvSpPr>
            <p:cNvPr id="63" name="Freeform 62">
              <a:extLst>
                <a:ext uri="{FF2B5EF4-FFF2-40B4-BE49-F238E27FC236}">
                  <a16:creationId xmlns:a16="http://schemas.microsoft.com/office/drawing/2014/main" id="{C8188DAD-DD49-80DB-BC3C-213C61E0EC6B}"/>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4" name="Freeform 63">
              <a:extLst>
                <a:ext uri="{FF2B5EF4-FFF2-40B4-BE49-F238E27FC236}">
                  <a16:creationId xmlns:a16="http://schemas.microsoft.com/office/drawing/2014/main" id="{0B3D1760-EB6E-8EB9-087B-E865DBF8BD94}"/>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5" name="Freeform 64">
              <a:extLst>
                <a:ext uri="{FF2B5EF4-FFF2-40B4-BE49-F238E27FC236}">
                  <a16:creationId xmlns:a16="http://schemas.microsoft.com/office/drawing/2014/main" id="{E55EB82A-6AA5-C97A-03AA-7376D3F1FA83}"/>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66" name="Freeform 65">
              <a:extLst>
                <a:ext uri="{FF2B5EF4-FFF2-40B4-BE49-F238E27FC236}">
                  <a16:creationId xmlns:a16="http://schemas.microsoft.com/office/drawing/2014/main" id="{E7D7AF3B-A2A0-2D13-5A77-1EF2CFBD5DF0}"/>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sp>
        <p:nvSpPr>
          <p:cNvPr id="68" name="Rectangle 67">
            <a:extLst>
              <a:ext uri="{FF2B5EF4-FFF2-40B4-BE49-F238E27FC236}">
                <a16:creationId xmlns:a16="http://schemas.microsoft.com/office/drawing/2014/main" id="{F6350F7D-A01A-5A13-5DBB-C3B59D2EAA1C}"/>
              </a:ext>
            </a:extLst>
          </p:cNvPr>
          <p:cNvSpPr/>
          <p:nvPr/>
        </p:nvSpPr>
        <p:spPr>
          <a:xfrm>
            <a:off x="7317379" y="3339630"/>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69" name="Rectangle 68">
            <a:extLst>
              <a:ext uri="{FF2B5EF4-FFF2-40B4-BE49-F238E27FC236}">
                <a16:creationId xmlns:a16="http://schemas.microsoft.com/office/drawing/2014/main" id="{B09B31E6-3C44-7E40-5FBB-E50A5D59166F}"/>
              </a:ext>
            </a:extLst>
          </p:cNvPr>
          <p:cNvSpPr/>
          <p:nvPr/>
        </p:nvSpPr>
        <p:spPr>
          <a:xfrm>
            <a:off x="7876937" y="3339630"/>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0" name="Rectangle 69">
            <a:extLst>
              <a:ext uri="{FF2B5EF4-FFF2-40B4-BE49-F238E27FC236}">
                <a16:creationId xmlns:a16="http://schemas.microsoft.com/office/drawing/2014/main" id="{90EAFFDC-0F42-6824-730A-3A1B48E778D6}"/>
              </a:ext>
            </a:extLst>
          </p:cNvPr>
          <p:cNvSpPr/>
          <p:nvPr/>
        </p:nvSpPr>
        <p:spPr>
          <a:xfrm>
            <a:off x="8436495" y="3339630"/>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71" name="Rectangle 70">
            <a:extLst>
              <a:ext uri="{FF2B5EF4-FFF2-40B4-BE49-F238E27FC236}">
                <a16:creationId xmlns:a16="http://schemas.microsoft.com/office/drawing/2014/main" id="{529A7639-967D-F4E9-0C97-FBF8734FD14E}"/>
              </a:ext>
            </a:extLst>
          </p:cNvPr>
          <p:cNvSpPr/>
          <p:nvPr/>
        </p:nvSpPr>
        <p:spPr>
          <a:xfrm>
            <a:off x="8996053" y="3339630"/>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sp>
        <p:nvSpPr>
          <p:cNvPr id="73" name="Rectangle 72">
            <a:extLst>
              <a:ext uri="{FF2B5EF4-FFF2-40B4-BE49-F238E27FC236}">
                <a16:creationId xmlns:a16="http://schemas.microsoft.com/office/drawing/2014/main" id="{C701EF4A-03CA-89C5-C984-1022D2B52340}"/>
              </a:ext>
            </a:extLst>
          </p:cNvPr>
          <p:cNvSpPr/>
          <p:nvPr/>
        </p:nvSpPr>
        <p:spPr>
          <a:xfrm>
            <a:off x="7317379" y="454223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4" name="Rectangle 73">
            <a:extLst>
              <a:ext uri="{FF2B5EF4-FFF2-40B4-BE49-F238E27FC236}">
                <a16:creationId xmlns:a16="http://schemas.microsoft.com/office/drawing/2014/main" id="{10D1DE57-A944-8EAF-4E58-D06C7006E91E}"/>
              </a:ext>
            </a:extLst>
          </p:cNvPr>
          <p:cNvSpPr/>
          <p:nvPr/>
        </p:nvSpPr>
        <p:spPr>
          <a:xfrm>
            <a:off x="7876937" y="454223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5" name="Rectangle 74">
            <a:extLst>
              <a:ext uri="{FF2B5EF4-FFF2-40B4-BE49-F238E27FC236}">
                <a16:creationId xmlns:a16="http://schemas.microsoft.com/office/drawing/2014/main" id="{C2C77169-7E74-CB64-D8DD-42F5E815B39E}"/>
              </a:ext>
            </a:extLst>
          </p:cNvPr>
          <p:cNvSpPr/>
          <p:nvPr/>
        </p:nvSpPr>
        <p:spPr>
          <a:xfrm>
            <a:off x="8436495" y="454223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76" name="Rectangle 75">
            <a:extLst>
              <a:ext uri="{FF2B5EF4-FFF2-40B4-BE49-F238E27FC236}">
                <a16:creationId xmlns:a16="http://schemas.microsoft.com/office/drawing/2014/main" id="{6B1F12F6-C339-E9AB-BB2C-A8533D6AA8A5}"/>
              </a:ext>
            </a:extLst>
          </p:cNvPr>
          <p:cNvSpPr/>
          <p:nvPr/>
        </p:nvSpPr>
        <p:spPr>
          <a:xfrm>
            <a:off x="8996053" y="454223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nvGrpSpPr>
          <p:cNvPr id="77" name="Group 76">
            <a:extLst>
              <a:ext uri="{FF2B5EF4-FFF2-40B4-BE49-F238E27FC236}">
                <a16:creationId xmlns:a16="http://schemas.microsoft.com/office/drawing/2014/main" id="{00BBB511-2B68-61BC-360D-3F1FBB187442}"/>
              </a:ext>
            </a:extLst>
          </p:cNvPr>
          <p:cNvGrpSpPr/>
          <p:nvPr/>
        </p:nvGrpSpPr>
        <p:grpSpPr>
          <a:xfrm>
            <a:off x="7317379" y="5740609"/>
            <a:ext cx="1119116" cy="453292"/>
            <a:chOff x="1985749" y="3231604"/>
            <a:chExt cx="1119116" cy="453292"/>
          </a:xfrm>
          <a:solidFill>
            <a:schemeClr val="bg1"/>
          </a:solidFill>
        </p:grpSpPr>
        <p:sp>
          <p:nvSpPr>
            <p:cNvPr id="78" name="Rectangle 77">
              <a:extLst>
                <a:ext uri="{FF2B5EF4-FFF2-40B4-BE49-F238E27FC236}">
                  <a16:creationId xmlns:a16="http://schemas.microsoft.com/office/drawing/2014/main" id="{98F9E815-9B43-F45B-9C07-6AB66CA5C713}"/>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9" name="Rectangle 78">
              <a:extLst>
                <a:ext uri="{FF2B5EF4-FFF2-40B4-BE49-F238E27FC236}">
                  <a16:creationId xmlns:a16="http://schemas.microsoft.com/office/drawing/2014/main" id="{FEBF0F47-B227-50AC-2888-E26396F7676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82" name="Group 81">
            <a:extLst>
              <a:ext uri="{FF2B5EF4-FFF2-40B4-BE49-F238E27FC236}">
                <a16:creationId xmlns:a16="http://schemas.microsoft.com/office/drawing/2014/main" id="{73FEDB67-1A2C-F4CF-066E-6B73E08C1C8B}"/>
              </a:ext>
            </a:extLst>
          </p:cNvPr>
          <p:cNvGrpSpPr/>
          <p:nvPr/>
        </p:nvGrpSpPr>
        <p:grpSpPr>
          <a:xfrm>
            <a:off x="6329586" y="5403817"/>
            <a:ext cx="719483" cy="722376"/>
            <a:chOff x="3821938" y="4985809"/>
            <a:chExt cx="629863" cy="631419"/>
          </a:xfrm>
        </p:grpSpPr>
        <p:grpSp>
          <p:nvGrpSpPr>
            <p:cNvPr id="83" name="Group 82">
              <a:extLst>
                <a:ext uri="{FF2B5EF4-FFF2-40B4-BE49-F238E27FC236}">
                  <a16:creationId xmlns:a16="http://schemas.microsoft.com/office/drawing/2014/main" id="{AA38D8D7-9F1D-9BBB-B325-814035B1297C}"/>
                </a:ext>
              </a:extLst>
            </p:cNvPr>
            <p:cNvGrpSpPr/>
            <p:nvPr/>
          </p:nvGrpSpPr>
          <p:grpSpPr>
            <a:xfrm>
              <a:off x="3821938" y="4985809"/>
              <a:ext cx="629863" cy="631416"/>
              <a:chOff x="4265300" y="3615445"/>
              <a:chExt cx="629863" cy="631416"/>
            </a:xfrm>
          </p:grpSpPr>
          <p:sp>
            <p:nvSpPr>
              <p:cNvPr id="85" name="Freeform 84">
                <a:extLst>
                  <a:ext uri="{FF2B5EF4-FFF2-40B4-BE49-F238E27FC236}">
                    <a16:creationId xmlns:a16="http://schemas.microsoft.com/office/drawing/2014/main" id="{A0CD5317-79ED-496C-5847-C1DD138E0746}"/>
                  </a:ext>
                </a:extLst>
              </p:cNvPr>
              <p:cNvSpPr/>
              <p:nvPr/>
            </p:nvSpPr>
            <p:spPr>
              <a:xfrm>
                <a:off x="4389801" y="3748770"/>
                <a:ext cx="140439" cy="70254"/>
              </a:xfrm>
              <a:custGeom>
                <a:avLst/>
                <a:gdLst>
                  <a:gd name="connsiteX0" fmla="*/ 128373 w 161406"/>
                  <a:gd name="connsiteY0" fmla="*/ 6214 h 80544"/>
                  <a:gd name="connsiteX1" fmla="*/ 24551 w 161406"/>
                  <a:gd name="connsiteY1" fmla="*/ 38599 h 80544"/>
                  <a:gd name="connsiteX2" fmla="*/ 738 w 161406"/>
                  <a:gd name="connsiteY2" fmla="*/ 51934 h 80544"/>
                  <a:gd name="connsiteX3" fmla="*/ 13121 w 161406"/>
                  <a:gd name="connsiteY3" fmla="*/ 75746 h 80544"/>
                  <a:gd name="connsiteX4" fmla="*/ 50268 w 161406"/>
                  <a:gd name="connsiteY4" fmla="*/ 80509 h 80544"/>
                  <a:gd name="connsiteX5" fmla="*/ 156948 w 161406"/>
                  <a:gd name="connsiteY5" fmla="*/ 31931 h 80544"/>
                  <a:gd name="connsiteX6" fmla="*/ 155043 w 161406"/>
                  <a:gd name="connsiteY6" fmla="*/ 5261 h 80544"/>
                  <a:gd name="connsiteX7" fmla="*/ 128373 w 161406"/>
                  <a:gd name="connsiteY7" fmla="*/ 6214 h 80544"/>
                  <a:gd name="connsiteX8" fmla="*/ 128373 w 161406"/>
                  <a:gd name="connsiteY8" fmla="*/ 6214 h 80544"/>
                  <a:gd name="connsiteX9" fmla="*/ 128373 w 161406"/>
                  <a:gd name="connsiteY9" fmla="*/ 6214 h 8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406" h="80544">
                    <a:moveTo>
                      <a:pt x="128373" y="6214"/>
                    </a:moveTo>
                    <a:cubicBezTo>
                      <a:pt x="102656" y="35741"/>
                      <a:pt x="62651" y="48124"/>
                      <a:pt x="24551" y="38599"/>
                    </a:cubicBezTo>
                    <a:cubicBezTo>
                      <a:pt x="14073" y="35741"/>
                      <a:pt x="3596" y="41456"/>
                      <a:pt x="738" y="51934"/>
                    </a:cubicBezTo>
                    <a:cubicBezTo>
                      <a:pt x="-2119" y="62411"/>
                      <a:pt x="3596" y="72889"/>
                      <a:pt x="13121" y="75746"/>
                    </a:cubicBezTo>
                    <a:cubicBezTo>
                      <a:pt x="25503" y="78604"/>
                      <a:pt x="37886" y="80509"/>
                      <a:pt x="50268" y="80509"/>
                    </a:cubicBezTo>
                    <a:cubicBezTo>
                      <a:pt x="91226" y="81461"/>
                      <a:pt x="130278" y="63364"/>
                      <a:pt x="156948" y="31931"/>
                    </a:cubicBezTo>
                    <a:cubicBezTo>
                      <a:pt x="163616" y="24311"/>
                      <a:pt x="162663" y="11929"/>
                      <a:pt x="155043" y="5261"/>
                    </a:cubicBezTo>
                    <a:cubicBezTo>
                      <a:pt x="147423" y="-2359"/>
                      <a:pt x="135041" y="-1406"/>
                      <a:pt x="128373" y="6214"/>
                    </a:cubicBezTo>
                    <a:lnTo>
                      <a:pt x="128373" y="6214"/>
                    </a:lnTo>
                    <a:lnTo>
                      <a:pt x="128373" y="6214"/>
                    </a:lnTo>
                    <a:close/>
                  </a:path>
                </a:pathLst>
              </a:custGeom>
              <a:solidFill>
                <a:srgbClr val="000000"/>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6" name="Freeform 85">
                <a:extLst>
                  <a:ext uri="{FF2B5EF4-FFF2-40B4-BE49-F238E27FC236}">
                    <a16:creationId xmlns:a16="http://schemas.microsoft.com/office/drawing/2014/main" id="{998980C2-6A38-E401-96A2-D746D0504147}"/>
                  </a:ext>
                </a:extLst>
              </p:cNvPr>
              <p:cNvSpPr/>
              <p:nvPr/>
            </p:nvSpPr>
            <p:spPr>
              <a:xfrm>
                <a:off x="4630221" y="3748639"/>
                <a:ext cx="141264" cy="69554"/>
              </a:xfrm>
              <a:custGeom>
                <a:avLst/>
                <a:gdLst>
                  <a:gd name="connsiteX0" fmla="*/ 136856 w 162354"/>
                  <a:gd name="connsiteY0" fmla="*/ 38749 h 79742"/>
                  <a:gd name="connsiteX1" fmla="*/ 33034 w 162354"/>
                  <a:gd name="connsiteY1" fmla="*/ 6364 h 79742"/>
                  <a:gd name="connsiteX2" fmla="*/ 6364 w 162354"/>
                  <a:gd name="connsiteY2" fmla="*/ 4459 h 79742"/>
                  <a:gd name="connsiteX3" fmla="*/ 4459 w 162354"/>
                  <a:gd name="connsiteY3" fmla="*/ 31129 h 79742"/>
                  <a:gd name="connsiteX4" fmla="*/ 4459 w 162354"/>
                  <a:gd name="connsiteY4" fmla="*/ 31129 h 79742"/>
                  <a:gd name="connsiteX5" fmla="*/ 111139 w 162354"/>
                  <a:gd name="connsiteY5" fmla="*/ 79706 h 79742"/>
                  <a:gd name="connsiteX6" fmla="*/ 148286 w 162354"/>
                  <a:gd name="connsiteY6" fmla="*/ 74944 h 79742"/>
                  <a:gd name="connsiteX7" fmla="*/ 161621 w 162354"/>
                  <a:gd name="connsiteY7" fmla="*/ 51131 h 79742"/>
                  <a:gd name="connsiteX8" fmla="*/ 136856 w 162354"/>
                  <a:gd name="connsiteY8" fmla="*/ 38749 h 7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354" h="79742">
                    <a:moveTo>
                      <a:pt x="136856" y="38749"/>
                    </a:moveTo>
                    <a:cubicBezTo>
                      <a:pt x="98756" y="48274"/>
                      <a:pt x="58751" y="35891"/>
                      <a:pt x="33034" y="6364"/>
                    </a:cubicBezTo>
                    <a:cubicBezTo>
                      <a:pt x="26366" y="-1256"/>
                      <a:pt x="13984" y="-2209"/>
                      <a:pt x="6364" y="4459"/>
                    </a:cubicBezTo>
                    <a:cubicBezTo>
                      <a:pt x="-1256" y="11126"/>
                      <a:pt x="-2209" y="23509"/>
                      <a:pt x="4459" y="31129"/>
                    </a:cubicBezTo>
                    <a:lnTo>
                      <a:pt x="4459" y="31129"/>
                    </a:lnTo>
                    <a:cubicBezTo>
                      <a:pt x="31129" y="62561"/>
                      <a:pt x="70181" y="80659"/>
                      <a:pt x="111139" y="79706"/>
                    </a:cubicBezTo>
                    <a:cubicBezTo>
                      <a:pt x="123521" y="79706"/>
                      <a:pt x="135904" y="78754"/>
                      <a:pt x="148286" y="74944"/>
                    </a:cubicBezTo>
                    <a:cubicBezTo>
                      <a:pt x="158764" y="72086"/>
                      <a:pt x="164479" y="61609"/>
                      <a:pt x="161621" y="51131"/>
                    </a:cubicBezTo>
                    <a:cubicBezTo>
                      <a:pt x="157811" y="41606"/>
                      <a:pt x="147334" y="35891"/>
                      <a:pt x="136856" y="38749"/>
                    </a:cubicBezTo>
                    <a:close/>
                  </a:path>
                </a:pathLst>
              </a:custGeom>
              <a:solidFill>
                <a:srgbClr val="000000"/>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7" name="Freeform 86">
                <a:extLst>
                  <a:ext uri="{FF2B5EF4-FFF2-40B4-BE49-F238E27FC236}">
                    <a16:creationId xmlns:a16="http://schemas.microsoft.com/office/drawing/2014/main" id="{FB0E451E-A379-B00E-F58B-3145CDDB1664}"/>
                  </a:ext>
                </a:extLst>
              </p:cNvPr>
              <p:cNvSpPr/>
              <p:nvPr/>
            </p:nvSpPr>
            <p:spPr>
              <a:xfrm>
                <a:off x="4265300" y="3615445"/>
                <a:ext cx="629863" cy="631416"/>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361950 w 723900"/>
                  <a:gd name="connsiteY4" fmla="*/ 0 h 723900"/>
                  <a:gd name="connsiteX5" fmla="*/ 561975 w 723900"/>
                  <a:gd name="connsiteY5" fmla="*/ 616268 h 723900"/>
                  <a:gd name="connsiteX6" fmla="*/ 561975 w 723900"/>
                  <a:gd name="connsiteY6" fmla="*/ 360045 h 723900"/>
                  <a:gd name="connsiteX7" fmla="*/ 588645 w 723900"/>
                  <a:gd name="connsiteY7" fmla="*/ 358140 h 723900"/>
                  <a:gd name="connsiteX8" fmla="*/ 593408 w 723900"/>
                  <a:gd name="connsiteY8" fmla="*/ 341948 h 723900"/>
                  <a:gd name="connsiteX9" fmla="*/ 480060 w 723900"/>
                  <a:gd name="connsiteY9" fmla="*/ 268605 h 723900"/>
                  <a:gd name="connsiteX10" fmla="*/ 406718 w 723900"/>
                  <a:gd name="connsiteY10" fmla="*/ 341948 h 723900"/>
                  <a:gd name="connsiteX11" fmla="*/ 421958 w 723900"/>
                  <a:gd name="connsiteY11" fmla="*/ 363855 h 723900"/>
                  <a:gd name="connsiteX12" fmla="*/ 443865 w 723900"/>
                  <a:gd name="connsiteY12" fmla="*/ 349568 h 723900"/>
                  <a:gd name="connsiteX13" fmla="*/ 466725 w 723900"/>
                  <a:gd name="connsiteY13" fmla="*/ 315278 h 723900"/>
                  <a:gd name="connsiteX14" fmla="*/ 466725 w 723900"/>
                  <a:gd name="connsiteY14" fmla="*/ 667703 h 723900"/>
                  <a:gd name="connsiteX15" fmla="*/ 257175 w 723900"/>
                  <a:gd name="connsiteY15" fmla="*/ 667703 h 723900"/>
                  <a:gd name="connsiteX16" fmla="*/ 257175 w 723900"/>
                  <a:gd name="connsiteY16" fmla="*/ 315278 h 723900"/>
                  <a:gd name="connsiteX17" fmla="*/ 280035 w 723900"/>
                  <a:gd name="connsiteY17" fmla="*/ 349568 h 723900"/>
                  <a:gd name="connsiteX18" fmla="*/ 299085 w 723900"/>
                  <a:gd name="connsiteY18" fmla="*/ 364808 h 723900"/>
                  <a:gd name="connsiteX19" fmla="*/ 302895 w 723900"/>
                  <a:gd name="connsiteY19" fmla="*/ 364808 h 723900"/>
                  <a:gd name="connsiteX20" fmla="*/ 317183 w 723900"/>
                  <a:gd name="connsiteY20" fmla="*/ 341948 h 723900"/>
                  <a:gd name="connsiteX21" fmla="*/ 203835 w 723900"/>
                  <a:gd name="connsiteY21" fmla="*/ 268605 h 723900"/>
                  <a:gd name="connsiteX22" fmla="*/ 130493 w 723900"/>
                  <a:gd name="connsiteY22" fmla="*/ 341948 h 723900"/>
                  <a:gd name="connsiteX23" fmla="*/ 144780 w 723900"/>
                  <a:gd name="connsiteY23" fmla="*/ 364808 h 723900"/>
                  <a:gd name="connsiteX24" fmla="*/ 161925 w 723900"/>
                  <a:gd name="connsiteY24" fmla="*/ 360045 h 723900"/>
                  <a:gd name="connsiteX25" fmla="*/ 161925 w 723900"/>
                  <a:gd name="connsiteY25" fmla="*/ 616268 h 723900"/>
                  <a:gd name="connsiteX26" fmla="*/ 107632 w 723900"/>
                  <a:gd name="connsiteY26" fmla="*/ 161925 h 723900"/>
                  <a:gd name="connsiteX27" fmla="*/ 561975 w 723900"/>
                  <a:gd name="connsiteY27" fmla="*/ 107632 h 723900"/>
                  <a:gd name="connsiteX28" fmla="*/ 616268 w 723900"/>
                  <a:gd name="connsiteY28" fmla="*/ 561975 h 723900"/>
                  <a:gd name="connsiteX29" fmla="*/ 561975 w 723900"/>
                  <a:gd name="connsiteY29" fmla="*/ 616268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3900" h="723900">
                    <a:moveTo>
                      <a:pt x="361950" y="0"/>
                    </a:moveTo>
                    <a:cubicBezTo>
                      <a:pt x="161925" y="0"/>
                      <a:pt x="0" y="161925"/>
                      <a:pt x="0" y="361950"/>
                    </a:cubicBezTo>
                    <a:cubicBezTo>
                      <a:pt x="0" y="561975"/>
                      <a:pt x="161925" y="723900"/>
                      <a:pt x="361950" y="723900"/>
                    </a:cubicBezTo>
                    <a:cubicBezTo>
                      <a:pt x="561975" y="723900"/>
                      <a:pt x="723900" y="561975"/>
                      <a:pt x="723900" y="361950"/>
                    </a:cubicBezTo>
                    <a:cubicBezTo>
                      <a:pt x="723900" y="161925"/>
                      <a:pt x="561975" y="0"/>
                      <a:pt x="361950" y="0"/>
                    </a:cubicBezTo>
                    <a:close/>
                    <a:moveTo>
                      <a:pt x="561975" y="616268"/>
                    </a:moveTo>
                    <a:lnTo>
                      <a:pt x="561975" y="360045"/>
                    </a:lnTo>
                    <a:cubicBezTo>
                      <a:pt x="569595" y="366713"/>
                      <a:pt x="581978" y="366713"/>
                      <a:pt x="588645" y="358140"/>
                    </a:cubicBezTo>
                    <a:cubicBezTo>
                      <a:pt x="592455" y="353378"/>
                      <a:pt x="594360" y="347663"/>
                      <a:pt x="593408" y="341948"/>
                    </a:cubicBezTo>
                    <a:cubicBezTo>
                      <a:pt x="581978" y="290513"/>
                      <a:pt x="531495" y="258127"/>
                      <a:pt x="480060" y="268605"/>
                    </a:cubicBezTo>
                    <a:cubicBezTo>
                      <a:pt x="442913" y="276225"/>
                      <a:pt x="414338" y="304800"/>
                      <a:pt x="406718" y="341948"/>
                    </a:cubicBezTo>
                    <a:cubicBezTo>
                      <a:pt x="404813" y="352425"/>
                      <a:pt x="411480" y="361950"/>
                      <a:pt x="421958" y="363855"/>
                    </a:cubicBezTo>
                    <a:cubicBezTo>
                      <a:pt x="432435" y="365760"/>
                      <a:pt x="441960" y="359093"/>
                      <a:pt x="443865" y="349568"/>
                    </a:cubicBezTo>
                    <a:cubicBezTo>
                      <a:pt x="446723" y="336233"/>
                      <a:pt x="455295" y="323850"/>
                      <a:pt x="466725" y="315278"/>
                    </a:cubicBezTo>
                    <a:lnTo>
                      <a:pt x="466725" y="667703"/>
                    </a:lnTo>
                    <a:cubicBezTo>
                      <a:pt x="399098" y="690563"/>
                      <a:pt x="324803" y="690563"/>
                      <a:pt x="257175" y="667703"/>
                    </a:cubicBezTo>
                    <a:lnTo>
                      <a:pt x="257175" y="315278"/>
                    </a:lnTo>
                    <a:cubicBezTo>
                      <a:pt x="268605" y="323850"/>
                      <a:pt x="276225" y="335280"/>
                      <a:pt x="280035" y="349568"/>
                    </a:cubicBezTo>
                    <a:cubicBezTo>
                      <a:pt x="281940" y="358140"/>
                      <a:pt x="289560" y="364808"/>
                      <a:pt x="299085" y="364808"/>
                    </a:cubicBezTo>
                    <a:cubicBezTo>
                      <a:pt x="300038" y="364808"/>
                      <a:pt x="301943" y="364808"/>
                      <a:pt x="302895" y="364808"/>
                    </a:cubicBezTo>
                    <a:cubicBezTo>
                      <a:pt x="313373" y="362903"/>
                      <a:pt x="320040" y="352425"/>
                      <a:pt x="317183" y="341948"/>
                    </a:cubicBezTo>
                    <a:cubicBezTo>
                      <a:pt x="305753" y="290513"/>
                      <a:pt x="255270" y="258127"/>
                      <a:pt x="203835" y="268605"/>
                    </a:cubicBezTo>
                    <a:cubicBezTo>
                      <a:pt x="166688" y="276225"/>
                      <a:pt x="138113" y="304800"/>
                      <a:pt x="130493" y="341948"/>
                    </a:cubicBezTo>
                    <a:cubicBezTo>
                      <a:pt x="128588" y="352425"/>
                      <a:pt x="134303" y="361950"/>
                      <a:pt x="144780" y="364808"/>
                    </a:cubicBezTo>
                    <a:cubicBezTo>
                      <a:pt x="150495" y="365760"/>
                      <a:pt x="157163" y="364808"/>
                      <a:pt x="161925" y="360045"/>
                    </a:cubicBezTo>
                    <a:lnTo>
                      <a:pt x="161925" y="616268"/>
                    </a:lnTo>
                    <a:cubicBezTo>
                      <a:pt x="20955" y="505778"/>
                      <a:pt x="-2858" y="301943"/>
                      <a:pt x="107632" y="161925"/>
                    </a:cubicBezTo>
                    <a:cubicBezTo>
                      <a:pt x="218123" y="21908"/>
                      <a:pt x="421958" y="-2858"/>
                      <a:pt x="561975" y="107632"/>
                    </a:cubicBezTo>
                    <a:cubicBezTo>
                      <a:pt x="701993" y="218123"/>
                      <a:pt x="726758" y="421958"/>
                      <a:pt x="616268" y="561975"/>
                    </a:cubicBezTo>
                    <a:cubicBezTo>
                      <a:pt x="601028" y="581978"/>
                      <a:pt x="581978" y="600075"/>
                      <a:pt x="561975" y="616268"/>
                    </a:cubicBezTo>
                    <a:close/>
                  </a:path>
                </a:pathLst>
              </a:custGeom>
              <a:solidFill>
                <a:srgbClr val="000000"/>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8" name="Freeform 87">
                <a:extLst>
                  <a:ext uri="{FF2B5EF4-FFF2-40B4-BE49-F238E27FC236}">
                    <a16:creationId xmlns:a16="http://schemas.microsoft.com/office/drawing/2014/main" id="{8CDE2F19-FDC0-AD92-56B4-14E04C218D68}"/>
                  </a:ext>
                </a:extLst>
              </p:cNvPr>
              <p:cNvSpPr/>
              <p:nvPr/>
            </p:nvSpPr>
            <p:spPr>
              <a:xfrm>
                <a:off x="4505643" y="4008418"/>
                <a:ext cx="149178" cy="166162"/>
              </a:xfrm>
              <a:custGeom>
                <a:avLst/>
                <a:gdLst>
                  <a:gd name="connsiteX0" fmla="*/ 171450 w 171450"/>
                  <a:gd name="connsiteY0" fmla="*/ 95250 h 190500"/>
                  <a:gd name="connsiteX1" fmla="*/ 85725 w 171450"/>
                  <a:gd name="connsiteY1" fmla="*/ 190500 h 190500"/>
                  <a:gd name="connsiteX2" fmla="*/ 0 w 171450"/>
                  <a:gd name="connsiteY2" fmla="*/ 95250 h 190500"/>
                  <a:gd name="connsiteX3" fmla="*/ 85725 w 171450"/>
                  <a:gd name="connsiteY3" fmla="*/ 0 h 190500"/>
                  <a:gd name="connsiteX4" fmla="*/ 171450 w 17145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90500">
                    <a:moveTo>
                      <a:pt x="171450" y="95250"/>
                    </a:moveTo>
                    <a:cubicBezTo>
                      <a:pt x="171450" y="147855"/>
                      <a:pt x="133070" y="190500"/>
                      <a:pt x="85725" y="190500"/>
                    </a:cubicBezTo>
                    <a:cubicBezTo>
                      <a:pt x="38380" y="190500"/>
                      <a:pt x="0" y="147855"/>
                      <a:pt x="0" y="95250"/>
                    </a:cubicBezTo>
                    <a:cubicBezTo>
                      <a:pt x="0" y="42645"/>
                      <a:pt x="38380" y="0"/>
                      <a:pt x="85725" y="0"/>
                    </a:cubicBezTo>
                    <a:cubicBezTo>
                      <a:pt x="133070" y="0"/>
                      <a:pt x="171450" y="42645"/>
                      <a:pt x="171450" y="95250"/>
                    </a:cubicBezTo>
                    <a:close/>
                  </a:path>
                </a:pathLst>
              </a:custGeom>
              <a:solidFill>
                <a:srgbClr val="000000"/>
              </a:solidFill>
              <a:ln w="9525" cap="flat">
                <a:solidFill>
                  <a:schemeClr val="tx1"/>
                </a:solidFill>
                <a:prstDash val="solid"/>
                <a:miter/>
              </a:ln>
            </p:spPr>
            <p:txBody>
              <a:bodyPr rtlCol="0" anchor="ctr"/>
              <a:lstStyle/>
              <a:p>
                <a:endParaRPr lang="en-US">
                  <a:latin typeface="Avenir Book" panose="02000503020000020003" pitchFamily="2" charset="0"/>
                </a:endParaRPr>
              </a:p>
            </p:txBody>
          </p:sp>
        </p:grpSp>
        <p:sp>
          <p:nvSpPr>
            <p:cNvPr id="84" name="Graphic 33" descr="Loudly crying face with solid fill with solid fill">
              <a:extLst>
                <a:ext uri="{FF2B5EF4-FFF2-40B4-BE49-F238E27FC236}">
                  <a16:creationId xmlns:a16="http://schemas.microsoft.com/office/drawing/2014/main" id="{FFFAEC52-3AFE-DEEE-387B-1AE10B540BFA}"/>
                </a:ext>
              </a:extLst>
            </p:cNvPr>
            <p:cNvSpPr/>
            <p:nvPr/>
          </p:nvSpPr>
          <p:spPr>
            <a:xfrm>
              <a:off x="3821938" y="4985812"/>
              <a:ext cx="629863" cy="631416"/>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723900 w 723900"/>
                <a:gd name="connsiteY4" fmla="*/ 361950 h 723900"/>
                <a:gd name="connsiteX5" fmla="*/ 361950 w 723900"/>
                <a:gd name="connsiteY5" fmla="*/ 0 h 723900"/>
                <a:gd name="connsiteX6" fmla="*/ 567690 w 723900"/>
                <a:gd name="connsiteY6" fmla="*/ 227648 h 723900"/>
                <a:gd name="connsiteX7" fmla="*/ 530543 w 723900"/>
                <a:gd name="connsiteY7" fmla="*/ 232410 h 723900"/>
                <a:gd name="connsiteX8" fmla="*/ 423863 w 723900"/>
                <a:gd name="connsiteY8" fmla="*/ 183833 h 723900"/>
                <a:gd name="connsiteX9" fmla="*/ 425768 w 723900"/>
                <a:gd name="connsiteY9" fmla="*/ 157163 h 723900"/>
                <a:gd name="connsiteX10" fmla="*/ 452438 w 723900"/>
                <a:gd name="connsiteY10" fmla="*/ 159068 h 723900"/>
                <a:gd name="connsiteX11" fmla="*/ 452438 w 723900"/>
                <a:gd name="connsiteY11" fmla="*/ 159068 h 723900"/>
                <a:gd name="connsiteX12" fmla="*/ 556260 w 723900"/>
                <a:gd name="connsiteY12" fmla="*/ 191453 h 723900"/>
                <a:gd name="connsiteX13" fmla="*/ 580073 w 723900"/>
                <a:gd name="connsiteY13" fmla="*/ 204788 h 723900"/>
                <a:gd name="connsiteX14" fmla="*/ 567690 w 723900"/>
                <a:gd name="connsiteY14" fmla="*/ 227648 h 723900"/>
                <a:gd name="connsiteX15" fmla="*/ 567690 w 723900"/>
                <a:gd name="connsiteY15" fmla="*/ 227648 h 723900"/>
                <a:gd name="connsiteX16" fmla="*/ 447675 w 723900"/>
                <a:gd name="connsiteY16" fmla="*/ 545783 h 723900"/>
                <a:gd name="connsiteX17" fmla="*/ 361950 w 723900"/>
                <a:gd name="connsiteY17" fmla="*/ 641033 h 723900"/>
                <a:gd name="connsiteX18" fmla="*/ 276225 w 723900"/>
                <a:gd name="connsiteY18" fmla="*/ 545783 h 723900"/>
                <a:gd name="connsiteX19" fmla="*/ 361950 w 723900"/>
                <a:gd name="connsiteY19" fmla="*/ 450533 h 723900"/>
                <a:gd name="connsiteX20" fmla="*/ 447675 w 723900"/>
                <a:gd name="connsiteY20" fmla="*/ 545783 h 723900"/>
                <a:gd name="connsiteX21" fmla="*/ 300038 w 723900"/>
                <a:gd name="connsiteY21" fmla="*/ 183833 h 723900"/>
                <a:gd name="connsiteX22" fmla="*/ 193358 w 723900"/>
                <a:gd name="connsiteY22" fmla="*/ 232410 h 723900"/>
                <a:gd name="connsiteX23" fmla="*/ 156210 w 723900"/>
                <a:gd name="connsiteY23" fmla="*/ 227648 h 723900"/>
                <a:gd name="connsiteX24" fmla="*/ 143828 w 723900"/>
                <a:gd name="connsiteY24" fmla="*/ 203835 h 723900"/>
                <a:gd name="connsiteX25" fmla="*/ 167640 w 723900"/>
                <a:gd name="connsiteY25" fmla="*/ 191453 h 723900"/>
                <a:gd name="connsiteX26" fmla="*/ 271463 w 723900"/>
                <a:gd name="connsiteY26" fmla="*/ 159068 h 723900"/>
                <a:gd name="connsiteX27" fmla="*/ 298133 w 723900"/>
                <a:gd name="connsiteY27" fmla="*/ 157163 h 723900"/>
                <a:gd name="connsiteX28" fmla="*/ 300038 w 723900"/>
                <a:gd name="connsiteY28" fmla="*/ 183833 h 723900"/>
                <a:gd name="connsiteX29" fmla="*/ 145733 w 723900"/>
                <a:gd name="connsiteY29" fmla="*/ 364808 h 723900"/>
                <a:gd name="connsiteX30" fmla="*/ 131445 w 723900"/>
                <a:gd name="connsiteY30" fmla="*/ 341948 h 723900"/>
                <a:gd name="connsiteX31" fmla="*/ 244793 w 723900"/>
                <a:gd name="connsiteY31" fmla="*/ 268605 h 723900"/>
                <a:gd name="connsiteX32" fmla="*/ 318135 w 723900"/>
                <a:gd name="connsiteY32" fmla="*/ 341948 h 723900"/>
                <a:gd name="connsiteX33" fmla="*/ 303848 w 723900"/>
                <a:gd name="connsiteY33" fmla="*/ 364808 h 723900"/>
                <a:gd name="connsiteX34" fmla="*/ 300038 w 723900"/>
                <a:gd name="connsiteY34" fmla="*/ 364808 h 723900"/>
                <a:gd name="connsiteX35" fmla="*/ 280988 w 723900"/>
                <a:gd name="connsiteY35" fmla="*/ 349568 h 723900"/>
                <a:gd name="connsiteX36" fmla="*/ 258127 w 723900"/>
                <a:gd name="connsiteY36" fmla="*/ 315278 h 723900"/>
                <a:gd name="connsiteX37" fmla="*/ 258127 w 723900"/>
                <a:gd name="connsiteY37" fmla="*/ 667703 h 723900"/>
                <a:gd name="connsiteX38" fmla="*/ 162878 w 723900"/>
                <a:gd name="connsiteY38" fmla="*/ 615315 h 723900"/>
                <a:gd name="connsiteX39" fmla="*/ 162878 w 723900"/>
                <a:gd name="connsiteY39" fmla="*/ 360045 h 723900"/>
                <a:gd name="connsiteX40" fmla="*/ 145733 w 723900"/>
                <a:gd name="connsiteY40" fmla="*/ 364808 h 723900"/>
                <a:gd name="connsiteX41" fmla="*/ 443865 w 723900"/>
                <a:gd name="connsiteY41" fmla="*/ 349568 h 723900"/>
                <a:gd name="connsiteX42" fmla="*/ 421005 w 723900"/>
                <a:gd name="connsiteY42" fmla="*/ 363855 h 723900"/>
                <a:gd name="connsiteX43" fmla="*/ 406718 w 723900"/>
                <a:gd name="connsiteY43" fmla="*/ 341948 h 723900"/>
                <a:gd name="connsiteX44" fmla="*/ 520065 w 723900"/>
                <a:gd name="connsiteY44" fmla="*/ 268605 h 723900"/>
                <a:gd name="connsiteX45" fmla="*/ 593408 w 723900"/>
                <a:gd name="connsiteY45" fmla="*/ 341948 h 723900"/>
                <a:gd name="connsiteX46" fmla="*/ 579120 w 723900"/>
                <a:gd name="connsiteY46" fmla="*/ 364808 h 723900"/>
                <a:gd name="connsiteX47" fmla="*/ 562928 w 723900"/>
                <a:gd name="connsiteY47" fmla="*/ 360045 h 723900"/>
                <a:gd name="connsiteX48" fmla="*/ 562928 w 723900"/>
                <a:gd name="connsiteY48" fmla="*/ 616268 h 723900"/>
                <a:gd name="connsiteX49" fmla="*/ 467678 w 723900"/>
                <a:gd name="connsiteY49" fmla="*/ 667703 h 723900"/>
                <a:gd name="connsiteX50" fmla="*/ 467678 w 723900"/>
                <a:gd name="connsiteY50" fmla="*/ 315278 h 723900"/>
                <a:gd name="connsiteX51" fmla="*/ 443865 w 723900"/>
                <a:gd name="connsiteY51" fmla="*/ 349568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23900" h="723900">
                  <a:moveTo>
                    <a:pt x="361950" y="0"/>
                  </a:moveTo>
                  <a:cubicBezTo>
                    <a:pt x="161925" y="0"/>
                    <a:pt x="0" y="161925"/>
                    <a:pt x="0" y="361950"/>
                  </a:cubicBezTo>
                  <a:cubicBezTo>
                    <a:pt x="0" y="561975"/>
                    <a:pt x="161925" y="723900"/>
                    <a:pt x="361950" y="723900"/>
                  </a:cubicBezTo>
                  <a:cubicBezTo>
                    <a:pt x="561975" y="723900"/>
                    <a:pt x="723900" y="561975"/>
                    <a:pt x="723900" y="361950"/>
                  </a:cubicBezTo>
                  <a:lnTo>
                    <a:pt x="723900" y="361950"/>
                  </a:lnTo>
                  <a:cubicBezTo>
                    <a:pt x="723900" y="161925"/>
                    <a:pt x="561975" y="0"/>
                    <a:pt x="361950" y="0"/>
                  </a:cubicBezTo>
                  <a:close/>
                  <a:moveTo>
                    <a:pt x="567690" y="227648"/>
                  </a:moveTo>
                  <a:cubicBezTo>
                    <a:pt x="555308" y="230505"/>
                    <a:pt x="542925" y="232410"/>
                    <a:pt x="530543" y="232410"/>
                  </a:cubicBezTo>
                  <a:cubicBezTo>
                    <a:pt x="489585" y="233363"/>
                    <a:pt x="450533" y="215265"/>
                    <a:pt x="423863" y="183833"/>
                  </a:cubicBezTo>
                  <a:cubicBezTo>
                    <a:pt x="417195" y="176213"/>
                    <a:pt x="418148" y="163830"/>
                    <a:pt x="425768" y="157163"/>
                  </a:cubicBezTo>
                  <a:cubicBezTo>
                    <a:pt x="433388" y="150495"/>
                    <a:pt x="445770" y="151448"/>
                    <a:pt x="452438" y="159068"/>
                  </a:cubicBezTo>
                  <a:lnTo>
                    <a:pt x="452438" y="159068"/>
                  </a:lnTo>
                  <a:cubicBezTo>
                    <a:pt x="478155" y="188595"/>
                    <a:pt x="518160" y="200978"/>
                    <a:pt x="556260" y="191453"/>
                  </a:cubicBezTo>
                  <a:cubicBezTo>
                    <a:pt x="566738" y="188595"/>
                    <a:pt x="577215" y="194310"/>
                    <a:pt x="580073" y="204788"/>
                  </a:cubicBezTo>
                  <a:cubicBezTo>
                    <a:pt x="582930" y="214313"/>
                    <a:pt x="577215" y="224790"/>
                    <a:pt x="567690" y="227648"/>
                  </a:cubicBezTo>
                  <a:lnTo>
                    <a:pt x="567690" y="227648"/>
                  </a:lnTo>
                  <a:close/>
                  <a:moveTo>
                    <a:pt x="447675" y="545783"/>
                  </a:moveTo>
                  <a:cubicBezTo>
                    <a:pt x="447675" y="598170"/>
                    <a:pt x="409575" y="641033"/>
                    <a:pt x="361950" y="641033"/>
                  </a:cubicBezTo>
                  <a:cubicBezTo>
                    <a:pt x="314325" y="641033"/>
                    <a:pt x="276225" y="598170"/>
                    <a:pt x="276225" y="545783"/>
                  </a:cubicBezTo>
                  <a:cubicBezTo>
                    <a:pt x="276225" y="493395"/>
                    <a:pt x="314325" y="450533"/>
                    <a:pt x="361950" y="450533"/>
                  </a:cubicBezTo>
                  <a:cubicBezTo>
                    <a:pt x="409575" y="450533"/>
                    <a:pt x="447675" y="493395"/>
                    <a:pt x="447675" y="545783"/>
                  </a:cubicBezTo>
                  <a:close/>
                  <a:moveTo>
                    <a:pt x="300038" y="183833"/>
                  </a:moveTo>
                  <a:cubicBezTo>
                    <a:pt x="273368" y="215265"/>
                    <a:pt x="234315" y="233363"/>
                    <a:pt x="193358" y="232410"/>
                  </a:cubicBezTo>
                  <a:cubicBezTo>
                    <a:pt x="180975" y="232410"/>
                    <a:pt x="168593" y="231458"/>
                    <a:pt x="156210" y="227648"/>
                  </a:cubicBezTo>
                  <a:cubicBezTo>
                    <a:pt x="145733" y="224790"/>
                    <a:pt x="140018" y="214313"/>
                    <a:pt x="143828" y="203835"/>
                  </a:cubicBezTo>
                  <a:cubicBezTo>
                    <a:pt x="146685" y="194310"/>
                    <a:pt x="157163" y="188595"/>
                    <a:pt x="167640" y="191453"/>
                  </a:cubicBezTo>
                  <a:cubicBezTo>
                    <a:pt x="205740" y="200978"/>
                    <a:pt x="245745" y="188595"/>
                    <a:pt x="271463" y="159068"/>
                  </a:cubicBezTo>
                  <a:cubicBezTo>
                    <a:pt x="278130" y="151448"/>
                    <a:pt x="290513" y="150495"/>
                    <a:pt x="298133" y="157163"/>
                  </a:cubicBezTo>
                  <a:cubicBezTo>
                    <a:pt x="305753" y="163830"/>
                    <a:pt x="306705" y="176213"/>
                    <a:pt x="300038" y="183833"/>
                  </a:cubicBezTo>
                  <a:close/>
                  <a:moveTo>
                    <a:pt x="145733" y="364808"/>
                  </a:moveTo>
                  <a:cubicBezTo>
                    <a:pt x="135255" y="362903"/>
                    <a:pt x="128588" y="352425"/>
                    <a:pt x="131445" y="341948"/>
                  </a:cubicBezTo>
                  <a:cubicBezTo>
                    <a:pt x="142875" y="290513"/>
                    <a:pt x="193358" y="258127"/>
                    <a:pt x="244793" y="268605"/>
                  </a:cubicBezTo>
                  <a:cubicBezTo>
                    <a:pt x="281940" y="276225"/>
                    <a:pt x="310515" y="304800"/>
                    <a:pt x="318135" y="341948"/>
                  </a:cubicBezTo>
                  <a:cubicBezTo>
                    <a:pt x="320040" y="352425"/>
                    <a:pt x="313373" y="361950"/>
                    <a:pt x="303848" y="364808"/>
                  </a:cubicBezTo>
                  <a:cubicBezTo>
                    <a:pt x="302895" y="364808"/>
                    <a:pt x="300990" y="364808"/>
                    <a:pt x="300038" y="364808"/>
                  </a:cubicBezTo>
                  <a:cubicBezTo>
                    <a:pt x="291465" y="364808"/>
                    <a:pt x="282893" y="358140"/>
                    <a:pt x="280988" y="349568"/>
                  </a:cubicBezTo>
                  <a:cubicBezTo>
                    <a:pt x="278130" y="336233"/>
                    <a:pt x="269558" y="323850"/>
                    <a:pt x="258127" y="315278"/>
                  </a:cubicBezTo>
                  <a:lnTo>
                    <a:pt x="258127" y="667703"/>
                  </a:lnTo>
                  <a:cubicBezTo>
                    <a:pt x="223838" y="656273"/>
                    <a:pt x="191453" y="638175"/>
                    <a:pt x="162878" y="615315"/>
                  </a:cubicBezTo>
                  <a:lnTo>
                    <a:pt x="162878" y="360045"/>
                  </a:lnTo>
                  <a:cubicBezTo>
                    <a:pt x="157163" y="364808"/>
                    <a:pt x="151448" y="365760"/>
                    <a:pt x="145733" y="364808"/>
                  </a:cubicBezTo>
                  <a:close/>
                  <a:moveTo>
                    <a:pt x="443865" y="349568"/>
                  </a:moveTo>
                  <a:cubicBezTo>
                    <a:pt x="441008" y="360045"/>
                    <a:pt x="431483" y="365760"/>
                    <a:pt x="421005" y="363855"/>
                  </a:cubicBezTo>
                  <a:cubicBezTo>
                    <a:pt x="411480" y="361950"/>
                    <a:pt x="404813" y="351473"/>
                    <a:pt x="406718" y="341948"/>
                  </a:cubicBezTo>
                  <a:cubicBezTo>
                    <a:pt x="418148" y="290513"/>
                    <a:pt x="468630" y="258127"/>
                    <a:pt x="520065" y="268605"/>
                  </a:cubicBezTo>
                  <a:cubicBezTo>
                    <a:pt x="557213" y="276225"/>
                    <a:pt x="585788" y="304800"/>
                    <a:pt x="593408" y="341948"/>
                  </a:cubicBezTo>
                  <a:cubicBezTo>
                    <a:pt x="595313" y="352425"/>
                    <a:pt x="588645" y="361950"/>
                    <a:pt x="579120" y="364808"/>
                  </a:cubicBezTo>
                  <a:cubicBezTo>
                    <a:pt x="573405" y="365760"/>
                    <a:pt x="566738" y="364808"/>
                    <a:pt x="562928" y="360045"/>
                  </a:cubicBezTo>
                  <a:lnTo>
                    <a:pt x="562928" y="616268"/>
                  </a:lnTo>
                  <a:cubicBezTo>
                    <a:pt x="534353" y="639128"/>
                    <a:pt x="501968" y="656273"/>
                    <a:pt x="467678" y="667703"/>
                  </a:cubicBezTo>
                  <a:lnTo>
                    <a:pt x="467678" y="315278"/>
                  </a:lnTo>
                  <a:cubicBezTo>
                    <a:pt x="455295" y="323850"/>
                    <a:pt x="447675" y="336233"/>
                    <a:pt x="443865" y="349568"/>
                  </a:cubicBezTo>
                  <a:close/>
                </a:path>
              </a:pathLst>
            </a:custGeom>
            <a:solidFill>
              <a:srgbClr val="FFC000"/>
            </a:solidFill>
            <a:ln w="9525" cap="flat">
              <a:solidFill>
                <a:srgbClr val="FFC000"/>
              </a:solidFill>
              <a:prstDash val="solid"/>
              <a:miter/>
            </a:ln>
          </p:spPr>
          <p:txBody>
            <a:bodyPr rtlCol="0" anchor="ctr"/>
            <a:lstStyle/>
            <a:p>
              <a:endParaRPr lang="en-US">
                <a:latin typeface="Avenir Book" panose="02000503020000020003" pitchFamily="2" charset="0"/>
              </a:endParaRPr>
            </a:p>
          </p:txBody>
        </p:sp>
      </p:grpSp>
      <p:sp>
        <p:nvSpPr>
          <p:cNvPr id="90" name="Rectangle 89">
            <a:extLst>
              <a:ext uri="{FF2B5EF4-FFF2-40B4-BE49-F238E27FC236}">
                <a16:creationId xmlns:a16="http://schemas.microsoft.com/office/drawing/2014/main" id="{6E8009A3-1493-AB31-3E43-A8062D0FA652}"/>
              </a:ext>
            </a:extLst>
          </p:cNvPr>
          <p:cNvSpPr/>
          <p:nvPr/>
        </p:nvSpPr>
        <p:spPr>
          <a:xfrm>
            <a:off x="7303731" y="5743195"/>
            <a:ext cx="1147548" cy="453292"/>
          </a:xfrm>
          <a:prstGeom prst="rect">
            <a:avLst/>
          </a:prstGeom>
          <a:solidFill>
            <a:schemeClr val="bg1">
              <a:lumMod val="75000"/>
              <a:alpha val="86822"/>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grpSp>
        <p:nvGrpSpPr>
          <p:cNvPr id="19" name="Group 18">
            <a:extLst>
              <a:ext uri="{FF2B5EF4-FFF2-40B4-BE49-F238E27FC236}">
                <a16:creationId xmlns:a16="http://schemas.microsoft.com/office/drawing/2014/main" id="{ECAA53A1-9662-3270-8414-BA51AAD3261A}"/>
              </a:ext>
            </a:extLst>
          </p:cNvPr>
          <p:cNvGrpSpPr/>
          <p:nvPr/>
        </p:nvGrpSpPr>
        <p:grpSpPr>
          <a:xfrm>
            <a:off x="3734187" y="2704116"/>
            <a:ext cx="2157355" cy="752016"/>
            <a:chOff x="1985749" y="3231604"/>
            <a:chExt cx="559558" cy="883872"/>
          </a:xfrm>
        </p:grpSpPr>
        <p:sp>
          <p:nvSpPr>
            <p:cNvPr id="23" name="Rectangle 22">
              <a:extLst>
                <a:ext uri="{FF2B5EF4-FFF2-40B4-BE49-F238E27FC236}">
                  <a16:creationId xmlns:a16="http://schemas.microsoft.com/office/drawing/2014/main" id="{01251A9B-E7D0-2559-1ABE-7B3E7E6E51E4}"/>
                </a:ext>
              </a:extLst>
            </p:cNvPr>
            <p:cNvSpPr/>
            <p:nvPr/>
          </p:nvSpPr>
          <p:spPr>
            <a:xfrm>
              <a:off x="1985749" y="323160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T1: Update dataset</a:t>
              </a:r>
            </a:p>
          </p:txBody>
        </p:sp>
        <p:sp>
          <p:nvSpPr>
            <p:cNvPr id="32" name="Rectangle 31">
              <a:extLst>
                <a:ext uri="{FF2B5EF4-FFF2-40B4-BE49-F238E27FC236}">
                  <a16:creationId xmlns:a16="http://schemas.microsoft.com/office/drawing/2014/main" id="{6C0EB347-7EA0-A523-CE40-2B12EF0B1FAC}"/>
                </a:ext>
              </a:extLst>
            </p:cNvPr>
            <p:cNvSpPr/>
            <p:nvPr/>
          </p:nvSpPr>
          <p:spPr>
            <a:xfrm>
              <a:off x="1985749" y="3662184"/>
              <a:ext cx="559558" cy="45329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Avenir Book" panose="02000503020000020003" pitchFamily="2" charset="0"/>
                </a:rPr>
                <a:t>T2: Update model</a:t>
              </a:r>
            </a:p>
          </p:txBody>
        </p:sp>
      </p:grpSp>
      <p:grpSp>
        <p:nvGrpSpPr>
          <p:cNvPr id="10" name="Group 9">
            <a:extLst>
              <a:ext uri="{FF2B5EF4-FFF2-40B4-BE49-F238E27FC236}">
                <a16:creationId xmlns:a16="http://schemas.microsoft.com/office/drawing/2014/main" id="{79A8D002-3136-3BE8-844B-6E28A75D5C48}"/>
              </a:ext>
            </a:extLst>
          </p:cNvPr>
          <p:cNvGrpSpPr/>
          <p:nvPr/>
        </p:nvGrpSpPr>
        <p:grpSpPr>
          <a:xfrm>
            <a:off x="9416468" y="2894814"/>
            <a:ext cx="1937332" cy="2306170"/>
            <a:chOff x="9416468" y="2894814"/>
            <a:chExt cx="1937332" cy="2306170"/>
          </a:xfrm>
        </p:grpSpPr>
        <p:pic>
          <p:nvPicPr>
            <p:cNvPr id="35" name="Picture 4" descr="Overleaf - Desktop App for Mac, Windows ...">
              <a:extLst>
                <a:ext uri="{FF2B5EF4-FFF2-40B4-BE49-F238E27FC236}">
                  <a16:creationId xmlns:a16="http://schemas.microsoft.com/office/drawing/2014/main" id="{C5FBC03C-C913-3323-733F-E8E2BF838E6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447" t="9524" r="25254" b="11051"/>
            <a:stretch/>
          </p:blipFill>
          <p:spPr bwMode="auto">
            <a:xfrm>
              <a:off x="10458444" y="2894814"/>
              <a:ext cx="895356" cy="728904"/>
            </a:xfrm>
            <a:prstGeom prst="ellipse">
              <a:avLst/>
            </a:prstGeom>
            <a:noFill/>
            <a:ln w="50800">
              <a:solidFill>
                <a:srgbClr val="23918C"/>
              </a:solidFill>
            </a:ln>
            <a:extLst>
              <a:ext uri="{909E8E84-426E-40DD-AFC4-6F175D3DCCD1}">
                <a14:hiddenFill xmlns:a14="http://schemas.microsoft.com/office/drawing/2010/main">
                  <a:solidFill>
                    <a:srgbClr val="FFFFFF"/>
                  </a:solidFill>
                </a14:hiddenFill>
              </a:ext>
            </a:extLst>
          </p:spPr>
        </p:pic>
        <p:pic>
          <p:nvPicPr>
            <p:cNvPr id="36" name="Picture 16" descr="Hugging Face: Google, Amazon, Intel, Nvidia and other tech giants invest in  AI startup Hugging Face - Times of India">
              <a:extLst>
                <a:ext uri="{FF2B5EF4-FFF2-40B4-BE49-F238E27FC236}">
                  <a16:creationId xmlns:a16="http://schemas.microsoft.com/office/drawing/2014/main" id="{601DDC22-ABB6-9385-CD6A-B1B84B7DEA24}"/>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10000" b="90000" l="10000" r="90000">
                          <a14:foregroundMark x1="48876" y1="54138" x2="52903" y2="54828"/>
                          <a14:foregroundMark x1="52903" y1="54828" x2="52903" y2="54483"/>
                        </a14:backgroundRemoval>
                      </a14:imgEffect>
                    </a14:imgLayer>
                  </a14:imgProps>
                </a:ext>
                <a:ext uri="{28A0092B-C50C-407E-A947-70E740481C1C}">
                  <a14:useLocalDpi xmlns:a14="http://schemas.microsoft.com/office/drawing/2010/main" val="0"/>
                </a:ext>
              </a:extLst>
            </a:blip>
            <a:srcRect l="33902" t="24386" r="33400" b="23508"/>
            <a:stretch/>
          </p:blipFill>
          <p:spPr bwMode="auto">
            <a:xfrm>
              <a:off x="9739316" y="2894814"/>
              <a:ext cx="842222" cy="728904"/>
            </a:xfrm>
            <a:prstGeom prst="ellipse">
              <a:avLst/>
            </a:prstGeom>
            <a:noFill/>
            <a:ln w="38100">
              <a:solidFill>
                <a:srgbClr val="23918C"/>
              </a:solidFill>
            </a:ln>
            <a:extLst>
              <a:ext uri="{909E8E84-426E-40DD-AFC4-6F175D3DCCD1}">
                <a14:hiddenFill xmlns:a14="http://schemas.microsoft.com/office/drawing/2010/main">
                  <a:solidFill>
                    <a:srgbClr val="FFFFFF"/>
                  </a:solidFill>
                </a14:hiddenFill>
              </a:ext>
            </a:extLst>
          </p:spPr>
        </p:pic>
        <p:sp>
          <p:nvSpPr>
            <p:cNvPr id="38" name="Right Brace 37">
              <a:extLst>
                <a:ext uri="{FF2B5EF4-FFF2-40B4-BE49-F238E27FC236}">
                  <a16:creationId xmlns:a16="http://schemas.microsoft.com/office/drawing/2014/main" id="{A4E82AE4-609B-372D-8CFB-F6345811F295}"/>
                </a:ext>
              </a:extLst>
            </p:cNvPr>
            <p:cNvSpPr/>
            <p:nvPr/>
          </p:nvSpPr>
          <p:spPr>
            <a:xfrm>
              <a:off x="9416468" y="3231604"/>
              <a:ext cx="414150" cy="1891556"/>
            </a:xfrm>
            <a:prstGeom prst="rightBrace">
              <a:avLst>
                <a:gd name="adj1" fmla="val 39370"/>
                <a:gd name="adj2" fmla="val 40229"/>
              </a:avLst>
            </a:prstGeom>
            <a:ln w="28575">
              <a:solidFill>
                <a:srgbClr val="23918C"/>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Rectangle 38">
              <a:extLst>
                <a:ext uri="{FF2B5EF4-FFF2-40B4-BE49-F238E27FC236}">
                  <a16:creationId xmlns:a16="http://schemas.microsoft.com/office/drawing/2014/main" id="{27E6486D-BC04-2FED-C995-BAB821CB0647}"/>
                </a:ext>
              </a:extLst>
            </p:cNvPr>
            <p:cNvSpPr/>
            <p:nvPr/>
          </p:nvSpPr>
          <p:spPr>
            <a:xfrm>
              <a:off x="9811164" y="3723039"/>
              <a:ext cx="1523180" cy="1477945"/>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Avenir Book" panose="02000503020000020003" pitchFamily="2" charset="0"/>
                </a:rPr>
                <a:t>Service </a:t>
              </a:r>
              <a:br>
                <a:rPr lang="en-US" sz="2400">
                  <a:solidFill>
                    <a:schemeClr val="tx1"/>
                  </a:solidFill>
                  <a:latin typeface="Avenir Book" panose="02000503020000020003" pitchFamily="2" charset="0"/>
                </a:rPr>
              </a:br>
              <a:r>
                <a:rPr lang="en-US" sz="2400">
                  <a:solidFill>
                    <a:schemeClr val="tx1"/>
                  </a:solidFill>
                  <a:latin typeface="Avenir Book" panose="02000503020000020003" pitchFamily="2" charset="0"/>
                </a:rPr>
                <a:t>remains available!</a:t>
              </a:r>
            </a:p>
          </p:txBody>
        </p:sp>
      </p:grpSp>
      <p:grpSp>
        <p:nvGrpSpPr>
          <p:cNvPr id="45" name="Group 44">
            <a:extLst>
              <a:ext uri="{FF2B5EF4-FFF2-40B4-BE49-F238E27FC236}">
                <a16:creationId xmlns:a16="http://schemas.microsoft.com/office/drawing/2014/main" id="{F6F971FC-694B-AE17-8049-B54637D0CED5}"/>
              </a:ext>
            </a:extLst>
          </p:cNvPr>
          <p:cNvGrpSpPr/>
          <p:nvPr/>
        </p:nvGrpSpPr>
        <p:grpSpPr>
          <a:xfrm>
            <a:off x="12649007" y="4777690"/>
            <a:ext cx="1147549" cy="1243578"/>
            <a:chOff x="5884050" y="3140850"/>
            <a:chExt cx="723900" cy="800100"/>
          </a:xfrm>
        </p:grpSpPr>
        <p:sp>
          <p:nvSpPr>
            <p:cNvPr id="46" name="Freeform 45">
              <a:extLst>
                <a:ext uri="{FF2B5EF4-FFF2-40B4-BE49-F238E27FC236}">
                  <a16:creationId xmlns:a16="http://schemas.microsoft.com/office/drawing/2014/main" id="{445C7360-5B66-AB8F-2681-06C29E16E336}"/>
                </a:ext>
              </a:extLst>
            </p:cNvPr>
            <p:cNvSpPr/>
            <p:nvPr/>
          </p:nvSpPr>
          <p:spPr>
            <a:xfrm>
              <a:off x="6014451" y="3464737"/>
              <a:ext cx="186871" cy="97701"/>
            </a:xfrm>
            <a:custGeom>
              <a:avLst/>
              <a:gdLst>
                <a:gd name="connsiteX0" fmla="*/ 93436 w 186871"/>
                <a:gd name="connsiteY0" fmla="*/ 38062 h 97701"/>
                <a:gd name="connsiteX1" fmla="*/ 149348 w 186871"/>
                <a:gd name="connsiteY1" fmla="*/ 83306 h 97701"/>
                <a:gd name="connsiteX2" fmla="*/ 172478 w 186871"/>
                <a:gd name="connsiteY2" fmla="*/ 97118 h 97701"/>
                <a:gd name="connsiteX3" fmla="*/ 186591 w 186871"/>
                <a:gd name="connsiteY3" fmla="*/ 75400 h 97701"/>
                <a:gd name="connsiteX4" fmla="*/ 73566 w 186871"/>
                <a:gd name="connsiteY4" fmla="*/ 2115 h 97701"/>
                <a:gd name="connsiteX5" fmla="*/ 282 w 186871"/>
                <a:gd name="connsiteY5" fmla="*/ 75400 h 97701"/>
                <a:gd name="connsiteX6" fmla="*/ 15806 w 186871"/>
                <a:gd name="connsiteY6" fmla="*/ 97418 h 97701"/>
                <a:gd name="connsiteX7" fmla="*/ 37524 w 186871"/>
                <a:gd name="connsiteY7" fmla="*/ 83306 h 97701"/>
                <a:gd name="connsiteX8" fmla="*/ 93436 w 186871"/>
                <a:gd name="connsiteY8" fmla="*/ 38062 h 97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871" h="97701">
                  <a:moveTo>
                    <a:pt x="93436" y="38062"/>
                  </a:moveTo>
                  <a:cubicBezTo>
                    <a:pt x="120417" y="38055"/>
                    <a:pt x="143727" y="56918"/>
                    <a:pt x="149348" y="83306"/>
                  </a:cubicBezTo>
                  <a:cubicBezTo>
                    <a:pt x="151922" y="93507"/>
                    <a:pt x="162277" y="99691"/>
                    <a:pt x="172478" y="97118"/>
                  </a:cubicBezTo>
                  <a:cubicBezTo>
                    <a:pt x="182137" y="94682"/>
                    <a:pt x="188288" y="85216"/>
                    <a:pt x="186591" y="75400"/>
                  </a:cubicBezTo>
                  <a:cubicBezTo>
                    <a:pt x="175617" y="23953"/>
                    <a:pt x="125014" y="-8858"/>
                    <a:pt x="73566" y="2115"/>
                  </a:cubicBezTo>
                  <a:cubicBezTo>
                    <a:pt x="36823" y="9953"/>
                    <a:pt x="8119" y="38657"/>
                    <a:pt x="282" y="75400"/>
                  </a:cubicBezTo>
                  <a:cubicBezTo>
                    <a:pt x="-1511" y="85767"/>
                    <a:pt x="5439" y="95625"/>
                    <a:pt x="15806" y="97418"/>
                  </a:cubicBezTo>
                  <a:cubicBezTo>
                    <a:pt x="25622" y="99116"/>
                    <a:pt x="35088" y="92964"/>
                    <a:pt x="37524" y="83306"/>
                  </a:cubicBezTo>
                  <a:cubicBezTo>
                    <a:pt x="43145" y="56917"/>
                    <a:pt x="66456" y="38055"/>
                    <a:pt x="93436" y="38062"/>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50" name="Freeform 49">
              <a:extLst>
                <a:ext uri="{FF2B5EF4-FFF2-40B4-BE49-F238E27FC236}">
                  <a16:creationId xmlns:a16="http://schemas.microsoft.com/office/drawing/2014/main" id="{77257BB8-A11C-56DD-F299-7971A955E533}"/>
                </a:ext>
              </a:extLst>
            </p:cNvPr>
            <p:cNvSpPr/>
            <p:nvPr/>
          </p:nvSpPr>
          <p:spPr>
            <a:xfrm>
              <a:off x="6290676" y="3464700"/>
              <a:ext cx="187172" cy="99149"/>
            </a:xfrm>
            <a:custGeom>
              <a:avLst/>
              <a:gdLst>
                <a:gd name="connsiteX0" fmla="*/ 93436 w 187172"/>
                <a:gd name="connsiteY0" fmla="*/ 0 h 99149"/>
                <a:gd name="connsiteX1" fmla="*/ 282 w 187172"/>
                <a:gd name="connsiteY1" fmla="*/ 75438 h 99149"/>
                <a:gd name="connsiteX2" fmla="*/ 15806 w 187172"/>
                <a:gd name="connsiteY2" fmla="*/ 97456 h 99149"/>
                <a:gd name="connsiteX3" fmla="*/ 37524 w 187172"/>
                <a:gd name="connsiteY3" fmla="*/ 83344 h 99149"/>
                <a:gd name="connsiteX4" fmla="*/ 105268 w 187172"/>
                <a:gd name="connsiteY4" fmla="*/ 39264 h 99149"/>
                <a:gd name="connsiteX5" fmla="*/ 149348 w 187172"/>
                <a:gd name="connsiteY5" fmla="*/ 83344 h 99149"/>
                <a:gd name="connsiteX6" fmla="*/ 171367 w 187172"/>
                <a:gd name="connsiteY6" fmla="*/ 98868 h 99149"/>
                <a:gd name="connsiteX7" fmla="*/ 186891 w 187172"/>
                <a:gd name="connsiteY7" fmla="*/ 76849 h 99149"/>
                <a:gd name="connsiteX8" fmla="*/ 186591 w 187172"/>
                <a:gd name="connsiteY8" fmla="*/ 75438 h 99149"/>
                <a:gd name="connsiteX9" fmla="*/ 93436 w 187172"/>
                <a:gd name="connsiteY9" fmla="*/ 0 h 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7172" h="99149">
                  <a:moveTo>
                    <a:pt x="93436" y="0"/>
                  </a:moveTo>
                  <a:cubicBezTo>
                    <a:pt x="48535" y="187"/>
                    <a:pt x="9798" y="31556"/>
                    <a:pt x="282" y="75438"/>
                  </a:cubicBezTo>
                  <a:cubicBezTo>
                    <a:pt x="-1511" y="85805"/>
                    <a:pt x="5439" y="95662"/>
                    <a:pt x="15806" y="97456"/>
                  </a:cubicBezTo>
                  <a:cubicBezTo>
                    <a:pt x="25622" y="99153"/>
                    <a:pt x="35088" y="93002"/>
                    <a:pt x="37524" y="83344"/>
                  </a:cubicBezTo>
                  <a:cubicBezTo>
                    <a:pt x="44060" y="52465"/>
                    <a:pt x="74389" y="32730"/>
                    <a:pt x="105268" y="39264"/>
                  </a:cubicBezTo>
                  <a:cubicBezTo>
                    <a:pt x="127387" y="43945"/>
                    <a:pt x="144667" y="61225"/>
                    <a:pt x="149348" y="83344"/>
                  </a:cubicBezTo>
                  <a:cubicBezTo>
                    <a:pt x="151141" y="93711"/>
                    <a:pt x="161000" y="100661"/>
                    <a:pt x="171367" y="98868"/>
                  </a:cubicBezTo>
                  <a:cubicBezTo>
                    <a:pt x="181734" y="97074"/>
                    <a:pt x="188684" y="87216"/>
                    <a:pt x="186891" y="76849"/>
                  </a:cubicBezTo>
                  <a:cubicBezTo>
                    <a:pt x="186808" y="76374"/>
                    <a:pt x="186709" y="75904"/>
                    <a:pt x="186591" y="75438"/>
                  </a:cubicBezTo>
                  <a:cubicBezTo>
                    <a:pt x="177075" y="31556"/>
                    <a:pt x="138337" y="187"/>
                    <a:pt x="93436" y="0"/>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51" name="Freeform 50">
              <a:extLst>
                <a:ext uri="{FF2B5EF4-FFF2-40B4-BE49-F238E27FC236}">
                  <a16:creationId xmlns:a16="http://schemas.microsoft.com/office/drawing/2014/main" id="{C6D14D96-C861-83C8-FE3D-DEC2B980113F}"/>
                </a:ext>
              </a:extLst>
            </p:cNvPr>
            <p:cNvSpPr/>
            <p:nvPr/>
          </p:nvSpPr>
          <p:spPr>
            <a:xfrm>
              <a:off x="6053163" y="3702814"/>
              <a:ext cx="385678" cy="123809"/>
            </a:xfrm>
            <a:custGeom>
              <a:avLst/>
              <a:gdLst>
                <a:gd name="connsiteX0" fmla="*/ 378193 w 385678"/>
                <a:gd name="connsiteY0" fmla="*/ 3915 h 123809"/>
                <a:gd name="connsiteX1" fmla="*/ 351523 w 385678"/>
                <a:gd name="connsiteY1" fmla="*/ 7440 h 123809"/>
                <a:gd name="connsiteX2" fmla="*/ 71064 w 385678"/>
                <a:gd name="connsiteY2" fmla="*/ 44354 h 123809"/>
                <a:gd name="connsiteX3" fmla="*/ 34150 w 385678"/>
                <a:gd name="connsiteY3" fmla="*/ 7440 h 123809"/>
                <a:gd name="connsiteX4" fmla="*/ 7432 w 385678"/>
                <a:gd name="connsiteY4" fmla="*/ 3963 h 123809"/>
                <a:gd name="connsiteX5" fmla="*/ 3955 w 385678"/>
                <a:gd name="connsiteY5" fmla="*/ 30681 h 123809"/>
                <a:gd name="connsiteX6" fmla="*/ 337845 w 385678"/>
                <a:gd name="connsiteY6" fmla="*/ 74553 h 123809"/>
                <a:gd name="connsiteX7" fmla="*/ 381717 w 385678"/>
                <a:gd name="connsiteY7" fmla="*/ 30681 h 123809"/>
                <a:gd name="connsiteX8" fmla="*/ 378255 w 385678"/>
                <a:gd name="connsiteY8" fmla="*/ 3963 h 123809"/>
                <a:gd name="connsiteX9" fmla="*/ 378193 w 385678"/>
                <a:gd name="connsiteY9" fmla="*/ 3915 h 123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678" h="123809">
                  <a:moveTo>
                    <a:pt x="378193" y="3915"/>
                  </a:moveTo>
                  <a:cubicBezTo>
                    <a:pt x="369851" y="-2461"/>
                    <a:pt x="357923" y="-884"/>
                    <a:pt x="351523" y="7440"/>
                  </a:cubicBezTo>
                  <a:cubicBezTo>
                    <a:pt x="284270" y="95080"/>
                    <a:pt x="158703" y="111607"/>
                    <a:pt x="71064" y="44354"/>
                  </a:cubicBezTo>
                  <a:cubicBezTo>
                    <a:pt x="57199" y="33714"/>
                    <a:pt x="44789" y="21304"/>
                    <a:pt x="34150" y="7440"/>
                  </a:cubicBezTo>
                  <a:cubicBezTo>
                    <a:pt x="27732" y="-898"/>
                    <a:pt x="15770" y="-2455"/>
                    <a:pt x="7432" y="3963"/>
                  </a:cubicBezTo>
                  <a:cubicBezTo>
                    <a:pt x="-906" y="10381"/>
                    <a:pt x="-2462" y="22343"/>
                    <a:pt x="3955" y="30681"/>
                  </a:cubicBezTo>
                  <a:cubicBezTo>
                    <a:pt x="84042" y="134997"/>
                    <a:pt x="233529" y="154639"/>
                    <a:pt x="337845" y="74553"/>
                  </a:cubicBezTo>
                  <a:cubicBezTo>
                    <a:pt x="354320" y="61905"/>
                    <a:pt x="369069" y="47155"/>
                    <a:pt x="381717" y="30681"/>
                  </a:cubicBezTo>
                  <a:cubicBezTo>
                    <a:pt x="388139" y="22347"/>
                    <a:pt x="386589" y="10385"/>
                    <a:pt x="378255" y="3963"/>
                  </a:cubicBezTo>
                  <a:cubicBezTo>
                    <a:pt x="378235" y="3947"/>
                    <a:pt x="378214" y="3932"/>
                    <a:pt x="378193" y="3915"/>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0" name="Freeform 79">
              <a:extLst>
                <a:ext uri="{FF2B5EF4-FFF2-40B4-BE49-F238E27FC236}">
                  <a16:creationId xmlns:a16="http://schemas.microsoft.com/office/drawing/2014/main" id="{A2EBFF5E-CA8D-0CC4-76A6-A8C0256F56B9}"/>
                </a:ext>
              </a:extLst>
            </p:cNvPr>
            <p:cNvSpPr/>
            <p:nvPr/>
          </p:nvSpPr>
          <p:spPr>
            <a:xfrm>
              <a:off x="5922150" y="3140850"/>
              <a:ext cx="647700" cy="146399"/>
            </a:xfrm>
            <a:custGeom>
              <a:avLst/>
              <a:gdLst>
                <a:gd name="connsiteX0" fmla="*/ 50673 w 647700"/>
                <a:gd name="connsiteY0" fmla="*/ 146399 h 146399"/>
                <a:gd name="connsiteX1" fmla="*/ 83439 w 647700"/>
                <a:gd name="connsiteY1" fmla="*/ 118682 h 146399"/>
                <a:gd name="connsiteX2" fmla="*/ 39719 w 647700"/>
                <a:gd name="connsiteY2" fmla="*/ 95250 h 146399"/>
                <a:gd name="connsiteX3" fmla="*/ 323850 w 647700"/>
                <a:gd name="connsiteY3" fmla="*/ 38100 h 146399"/>
                <a:gd name="connsiteX4" fmla="*/ 607981 w 647700"/>
                <a:gd name="connsiteY4" fmla="*/ 95250 h 146399"/>
                <a:gd name="connsiteX5" fmla="*/ 564261 w 647700"/>
                <a:gd name="connsiteY5" fmla="*/ 118682 h 146399"/>
                <a:gd name="connsiteX6" fmla="*/ 597027 w 647700"/>
                <a:gd name="connsiteY6" fmla="*/ 146399 h 146399"/>
                <a:gd name="connsiteX7" fmla="*/ 647700 w 647700"/>
                <a:gd name="connsiteY7" fmla="*/ 95250 h 146399"/>
                <a:gd name="connsiteX8" fmla="*/ 323850 w 647700"/>
                <a:gd name="connsiteY8" fmla="*/ 0 h 146399"/>
                <a:gd name="connsiteX9" fmla="*/ 0 w 647700"/>
                <a:gd name="connsiteY9" fmla="*/ 95250 h 146399"/>
                <a:gd name="connsiteX10" fmla="*/ 50673 w 647700"/>
                <a:gd name="connsiteY10" fmla="*/ 146399 h 14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146399">
                  <a:moveTo>
                    <a:pt x="50673" y="146399"/>
                  </a:moveTo>
                  <a:cubicBezTo>
                    <a:pt x="61087" y="136575"/>
                    <a:pt x="72024" y="127323"/>
                    <a:pt x="83439" y="118682"/>
                  </a:cubicBezTo>
                  <a:cubicBezTo>
                    <a:pt x="67414" y="113949"/>
                    <a:pt x="52533" y="105974"/>
                    <a:pt x="39719" y="95250"/>
                  </a:cubicBezTo>
                  <a:cubicBezTo>
                    <a:pt x="57150" y="76200"/>
                    <a:pt x="151448" y="38100"/>
                    <a:pt x="323850" y="38100"/>
                  </a:cubicBezTo>
                  <a:cubicBezTo>
                    <a:pt x="496253" y="38100"/>
                    <a:pt x="590550" y="76200"/>
                    <a:pt x="607981" y="95250"/>
                  </a:cubicBezTo>
                  <a:cubicBezTo>
                    <a:pt x="595167" y="105974"/>
                    <a:pt x="580286" y="113949"/>
                    <a:pt x="564261" y="118682"/>
                  </a:cubicBezTo>
                  <a:cubicBezTo>
                    <a:pt x="575676" y="127323"/>
                    <a:pt x="586613" y="136575"/>
                    <a:pt x="597027" y="146399"/>
                  </a:cubicBezTo>
                  <a:cubicBezTo>
                    <a:pt x="628650" y="131636"/>
                    <a:pt x="647700" y="114300"/>
                    <a:pt x="647700" y="95250"/>
                  </a:cubicBezTo>
                  <a:cubicBezTo>
                    <a:pt x="647700" y="42672"/>
                    <a:pt x="502730" y="0"/>
                    <a:pt x="323850" y="0"/>
                  </a:cubicBezTo>
                  <a:cubicBezTo>
                    <a:pt x="144971" y="0"/>
                    <a:pt x="0" y="42672"/>
                    <a:pt x="0" y="95250"/>
                  </a:cubicBezTo>
                  <a:cubicBezTo>
                    <a:pt x="0" y="114300"/>
                    <a:pt x="19050" y="131636"/>
                    <a:pt x="50673" y="146399"/>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sp>
          <p:nvSpPr>
            <p:cNvPr id="81" name="Freeform 80">
              <a:extLst>
                <a:ext uri="{FF2B5EF4-FFF2-40B4-BE49-F238E27FC236}">
                  <a16:creationId xmlns:a16="http://schemas.microsoft.com/office/drawing/2014/main" id="{7EAFC39D-388F-2419-D9F1-0B60F5FC392C}"/>
                </a:ext>
              </a:extLst>
            </p:cNvPr>
            <p:cNvSpPr/>
            <p:nvPr/>
          </p:nvSpPr>
          <p:spPr>
            <a:xfrm>
              <a:off x="5884050" y="3217050"/>
              <a:ext cx="723900" cy="723900"/>
            </a:xfrm>
            <a:custGeom>
              <a:avLst/>
              <a:gdLst>
                <a:gd name="connsiteX0" fmla="*/ 361950 w 723900"/>
                <a:gd name="connsiteY0" fmla="*/ 38100 h 723900"/>
                <a:gd name="connsiteX1" fmla="*/ 685800 w 723900"/>
                <a:gd name="connsiteY1" fmla="*/ 361950 h 723900"/>
                <a:gd name="connsiteX2" fmla="*/ 361950 w 723900"/>
                <a:gd name="connsiteY2" fmla="*/ 685800 h 723900"/>
                <a:gd name="connsiteX3" fmla="*/ 38100 w 723900"/>
                <a:gd name="connsiteY3" fmla="*/ 361950 h 723900"/>
                <a:gd name="connsiteX4" fmla="*/ 361950 w 723900"/>
                <a:gd name="connsiteY4" fmla="*/ 38100 h 723900"/>
                <a:gd name="connsiteX5" fmla="*/ 361950 w 723900"/>
                <a:gd name="connsiteY5" fmla="*/ 0 h 723900"/>
                <a:gd name="connsiteX6" fmla="*/ 0 w 723900"/>
                <a:gd name="connsiteY6" fmla="*/ 361950 h 723900"/>
                <a:gd name="connsiteX7" fmla="*/ 361950 w 723900"/>
                <a:gd name="connsiteY7" fmla="*/ 723900 h 723900"/>
                <a:gd name="connsiteX8" fmla="*/ 723900 w 723900"/>
                <a:gd name="connsiteY8" fmla="*/ 361950 h 723900"/>
                <a:gd name="connsiteX9" fmla="*/ 361950 w 723900"/>
                <a:gd name="connsiteY9" fmla="*/ 0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3900" h="723900">
                  <a:moveTo>
                    <a:pt x="361950" y="38100"/>
                  </a:moveTo>
                  <a:cubicBezTo>
                    <a:pt x="540808" y="38100"/>
                    <a:pt x="685800" y="183092"/>
                    <a:pt x="685800" y="361950"/>
                  </a:cubicBezTo>
                  <a:cubicBezTo>
                    <a:pt x="685800" y="540808"/>
                    <a:pt x="540808" y="685800"/>
                    <a:pt x="361950" y="685800"/>
                  </a:cubicBezTo>
                  <a:cubicBezTo>
                    <a:pt x="183092" y="685800"/>
                    <a:pt x="38100" y="540808"/>
                    <a:pt x="38100" y="361950"/>
                  </a:cubicBezTo>
                  <a:cubicBezTo>
                    <a:pt x="38100" y="183092"/>
                    <a:pt x="183092" y="38100"/>
                    <a:pt x="361950" y="38100"/>
                  </a:cubicBezTo>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path>
              </a:pathLst>
            </a:custGeom>
            <a:solidFill>
              <a:schemeClr val="tx1"/>
            </a:solidFill>
            <a:ln w="9525" cap="flat">
              <a:solidFill>
                <a:schemeClr val="tx1"/>
              </a:solidFill>
              <a:prstDash val="solid"/>
              <a:miter/>
            </a:ln>
          </p:spPr>
          <p:txBody>
            <a:bodyPr rtlCol="0" anchor="ctr"/>
            <a:lstStyle/>
            <a:p>
              <a:endParaRPr lang="en-US">
                <a:latin typeface="Avenir Book" panose="02000503020000020003" pitchFamily="2" charset="0"/>
              </a:endParaRPr>
            </a:p>
          </p:txBody>
        </p:sp>
        <p:grpSp>
          <p:nvGrpSpPr>
            <p:cNvPr id="89" name="Graphic 7" descr="Angel face with solid fill with solid fill">
              <a:extLst>
                <a:ext uri="{FF2B5EF4-FFF2-40B4-BE49-F238E27FC236}">
                  <a16:creationId xmlns:a16="http://schemas.microsoft.com/office/drawing/2014/main" id="{7853587D-EA65-2379-B06A-F33410806197}"/>
                </a:ext>
              </a:extLst>
            </p:cNvPr>
            <p:cNvGrpSpPr/>
            <p:nvPr/>
          </p:nvGrpSpPr>
          <p:grpSpPr>
            <a:xfrm>
              <a:off x="5884050" y="3140850"/>
              <a:ext cx="723900" cy="800100"/>
              <a:chOff x="5884050" y="3140850"/>
              <a:chExt cx="723900" cy="800100"/>
            </a:xfrm>
            <a:solidFill>
              <a:srgbClr val="FFC000"/>
            </a:solidFill>
          </p:grpSpPr>
          <p:sp>
            <p:nvSpPr>
              <p:cNvPr id="91" name="Freeform 90">
                <a:extLst>
                  <a:ext uri="{FF2B5EF4-FFF2-40B4-BE49-F238E27FC236}">
                    <a16:creationId xmlns:a16="http://schemas.microsoft.com/office/drawing/2014/main" id="{F016BA33-14C7-C349-CA04-D7DAF3BE1300}"/>
                  </a:ext>
                </a:extLst>
              </p:cNvPr>
              <p:cNvSpPr/>
              <p:nvPr/>
            </p:nvSpPr>
            <p:spPr>
              <a:xfrm>
                <a:off x="5884050" y="3217050"/>
                <a:ext cx="723900" cy="723900"/>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361950 w 723900"/>
                  <a:gd name="connsiteY4" fmla="*/ 0 h 723900"/>
                  <a:gd name="connsiteX5" fmla="*/ 145352 w 723900"/>
                  <a:gd name="connsiteY5" fmla="*/ 345662 h 723900"/>
                  <a:gd name="connsiteX6" fmla="*/ 130683 w 723900"/>
                  <a:gd name="connsiteY6" fmla="*/ 323088 h 723900"/>
                  <a:gd name="connsiteX7" fmla="*/ 243707 w 723900"/>
                  <a:gd name="connsiteY7" fmla="*/ 249804 h 723900"/>
                  <a:gd name="connsiteX8" fmla="*/ 316992 w 723900"/>
                  <a:gd name="connsiteY8" fmla="*/ 323088 h 723900"/>
                  <a:gd name="connsiteX9" fmla="*/ 301467 w 723900"/>
                  <a:gd name="connsiteY9" fmla="*/ 345106 h 723900"/>
                  <a:gd name="connsiteX10" fmla="*/ 279749 w 723900"/>
                  <a:gd name="connsiteY10" fmla="*/ 330994 h 723900"/>
                  <a:gd name="connsiteX11" fmla="*/ 212006 w 723900"/>
                  <a:gd name="connsiteY11" fmla="*/ 286914 h 723900"/>
                  <a:gd name="connsiteX12" fmla="*/ 167926 w 723900"/>
                  <a:gd name="connsiteY12" fmla="*/ 330994 h 723900"/>
                  <a:gd name="connsiteX13" fmla="*/ 145352 w 723900"/>
                  <a:gd name="connsiteY13" fmla="*/ 345662 h 723900"/>
                  <a:gd name="connsiteX14" fmla="*/ 550831 w 723900"/>
                  <a:gd name="connsiteY14" fmla="*/ 516446 h 723900"/>
                  <a:gd name="connsiteX15" fmla="*/ 216941 w 723900"/>
                  <a:gd name="connsiteY15" fmla="*/ 560318 h 723900"/>
                  <a:gd name="connsiteX16" fmla="*/ 173069 w 723900"/>
                  <a:gd name="connsiteY16" fmla="*/ 516446 h 723900"/>
                  <a:gd name="connsiteX17" fmla="*/ 176546 w 723900"/>
                  <a:gd name="connsiteY17" fmla="*/ 489728 h 723900"/>
                  <a:gd name="connsiteX18" fmla="*/ 203264 w 723900"/>
                  <a:gd name="connsiteY18" fmla="*/ 493205 h 723900"/>
                  <a:gd name="connsiteX19" fmla="*/ 483722 w 723900"/>
                  <a:gd name="connsiteY19" fmla="*/ 530119 h 723900"/>
                  <a:gd name="connsiteX20" fmla="*/ 520637 w 723900"/>
                  <a:gd name="connsiteY20" fmla="*/ 493205 h 723900"/>
                  <a:gd name="connsiteX21" fmla="*/ 547354 w 723900"/>
                  <a:gd name="connsiteY21" fmla="*/ 489728 h 723900"/>
                  <a:gd name="connsiteX22" fmla="*/ 550831 w 723900"/>
                  <a:gd name="connsiteY22" fmla="*/ 516446 h 723900"/>
                  <a:gd name="connsiteX23" fmla="*/ 578549 w 723900"/>
                  <a:gd name="connsiteY23" fmla="*/ 345662 h 723900"/>
                  <a:gd name="connsiteX24" fmla="*/ 555974 w 723900"/>
                  <a:gd name="connsiteY24" fmla="*/ 330994 h 723900"/>
                  <a:gd name="connsiteX25" fmla="*/ 488231 w 723900"/>
                  <a:gd name="connsiteY25" fmla="*/ 286914 h 723900"/>
                  <a:gd name="connsiteX26" fmla="*/ 444151 w 723900"/>
                  <a:gd name="connsiteY26" fmla="*/ 330994 h 723900"/>
                  <a:gd name="connsiteX27" fmla="*/ 421020 w 723900"/>
                  <a:gd name="connsiteY27" fmla="*/ 344806 h 723900"/>
                  <a:gd name="connsiteX28" fmla="*/ 406908 w 723900"/>
                  <a:gd name="connsiteY28" fmla="*/ 323088 h 723900"/>
                  <a:gd name="connsiteX29" fmla="*/ 519932 w 723900"/>
                  <a:gd name="connsiteY29" fmla="*/ 249803 h 723900"/>
                  <a:gd name="connsiteX30" fmla="*/ 593217 w 723900"/>
                  <a:gd name="connsiteY30" fmla="*/ 323088 h 723900"/>
                  <a:gd name="connsiteX31" fmla="*/ 578549 w 723900"/>
                  <a:gd name="connsiteY31" fmla="*/ 345662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23900" h="723900">
                    <a:moveTo>
                      <a:pt x="361950" y="0"/>
                    </a:moveTo>
                    <a:cubicBezTo>
                      <a:pt x="162051" y="0"/>
                      <a:pt x="0" y="162051"/>
                      <a:pt x="0" y="361950"/>
                    </a:cubicBezTo>
                    <a:cubicBezTo>
                      <a:pt x="0" y="561849"/>
                      <a:pt x="162051" y="723900"/>
                      <a:pt x="361950" y="723900"/>
                    </a:cubicBezTo>
                    <a:cubicBezTo>
                      <a:pt x="561849" y="723900"/>
                      <a:pt x="723900" y="561849"/>
                      <a:pt x="723900" y="361950"/>
                    </a:cubicBezTo>
                    <a:cubicBezTo>
                      <a:pt x="723900" y="162051"/>
                      <a:pt x="561849" y="0"/>
                      <a:pt x="361950" y="0"/>
                    </a:cubicBezTo>
                    <a:close/>
                    <a:moveTo>
                      <a:pt x="145352" y="345662"/>
                    </a:moveTo>
                    <a:cubicBezTo>
                      <a:pt x="135072" y="343472"/>
                      <a:pt x="128507" y="333371"/>
                      <a:pt x="130683" y="323088"/>
                    </a:cubicBezTo>
                    <a:cubicBezTo>
                      <a:pt x="141657" y="271641"/>
                      <a:pt x="192259" y="238830"/>
                      <a:pt x="243707" y="249804"/>
                    </a:cubicBezTo>
                    <a:cubicBezTo>
                      <a:pt x="280450" y="257641"/>
                      <a:pt x="309155" y="286344"/>
                      <a:pt x="316992" y="323088"/>
                    </a:cubicBezTo>
                    <a:cubicBezTo>
                      <a:pt x="318785" y="333455"/>
                      <a:pt x="311834" y="343312"/>
                      <a:pt x="301467" y="345106"/>
                    </a:cubicBezTo>
                    <a:cubicBezTo>
                      <a:pt x="291652" y="346803"/>
                      <a:pt x="282186" y="340652"/>
                      <a:pt x="279749" y="330994"/>
                    </a:cubicBezTo>
                    <a:cubicBezTo>
                      <a:pt x="273214" y="300115"/>
                      <a:pt x="242885" y="280380"/>
                      <a:pt x="212006" y="286914"/>
                    </a:cubicBezTo>
                    <a:cubicBezTo>
                      <a:pt x="189887" y="291595"/>
                      <a:pt x="172606" y="308875"/>
                      <a:pt x="167926" y="330994"/>
                    </a:cubicBezTo>
                    <a:cubicBezTo>
                      <a:pt x="165736" y="341273"/>
                      <a:pt x="155635" y="347838"/>
                      <a:pt x="145352" y="345662"/>
                    </a:cubicBezTo>
                    <a:close/>
                    <a:moveTo>
                      <a:pt x="550831" y="516446"/>
                    </a:moveTo>
                    <a:cubicBezTo>
                      <a:pt x="470745" y="620761"/>
                      <a:pt x="321257" y="640404"/>
                      <a:pt x="216941" y="560318"/>
                    </a:cubicBezTo>
                    <a:cubicBezTo>
                      <a:pt x="200466" y="547669"/>
                      <a:pt x="185718" y="532920"/>
                      <a:pt x="173069" y="516446"/>
                    </a:cubicBezTo>
                    <a:cubicBezTo>
                      <a:pt x="166651" y="508107"/>
                      <a:pt x="168208" y="496146"/>
                      <a:pt x="176546" y="489728"/>
                    </a:cubicBezTo>
                    <a:cubicBezTo>
                      <a:pt x="184884" y="483310"/>
                      <a:pt x="196846" y="484866"/>
                      <a:pt x="203264" y="493205"/>
                    </a:cubicBezTo>
                    <a:cubicBezTo>
                      <a:pt x="270517" y="580845"/>
                      <a:pt x="396083" y="597372"/>
                      <a:pt x="483722" y="530119"/>
                    </a:cubicBezTo>
                    <a:cubicBezTo>
                      <a:pt x="497587" y="519479"/>
                      <a:pt x="509997" y="507069"/>
                      <a:pt x="520637" y="493205"/>
                    </a:cubicBezTo>
                    <a:cubicBezTo>
                      <a:pt x="527054" y="484866"/>
                      <a:pt x="539016" y="483310"/>
                      <a:pt x="547354" y="489728"/>
                    </a:cubicBezTo>
                    <a:cubicBezTo>
                      <a:pt x="555692" y="496146"/>
                      <a:pt x="557249" y="508107"/>
                      <a:pt x="550831" y="516446"/>
                    </a:cubicBezTo>
                    <a:close/>
                    <a:moveTo>
                      <a:pt x="578549" y="345662"/>
                    </a:moveTo>
                    <a:cubicBezTo>
                      <a:pt x="568265" y="347838"/>
                      <a:pt x="558164" y="341273"/>
                      <a:pt x="555974" y="330994"/>
                    </a:cubicBezTo>
                    <a:cubicBezTo>
                      <a:pt x="549439" y="300115"/>
                      <a:pt x="519110" y="280380"/>
                      <a:pt x="488231" y="286914"/>
                    </a:cubicBezTo>
                    <a:cubicBezTo>
                      <a:pt x="466112" y="291595"/>
                      <a:pt x="448831" y="308875"/>
                      <a:pt x="444151" y="330994"/>
                    </a:cubicBezTo>
                    <a:cubicBezTo>
                      <a:pt x="441577" y="341195"/>
                      <a:pt x="431222" y="347379"/>
                      <a:pt x="421020" y="344806"/>
                    </a:cubicBezTo>
                    <a:cubicBezTo>
                      <a:pt x="411361" y="342369"/>
                      <a:pt x="405211" y="332904"/>
                      <a:pt x="406908" y="323088"/>
                    </a:cubicBezTo>
                    <a:cubicBezTo>
                      <a:pt x="417882" y="271641"/>
                      <a:pt x="468484" y="238830"/>
                      <a:pt x="519932" y="249803"/>
                    </a:cubicBezTo>
                    <a:cubicBezTo>
                      <a:pt x="556675" y="257641"/>
                      <a:pt x="585380" y="286344"/>
                      <a:pt x="593217" y="323088"/>
                    </a:cubicBezTo>
                    <a:cubicBezTo>
                      <a:pt x="595393" y="333371"/>
                      <a:pt x="588828" y="343472"/>
                      <a:pt x="578549" y="345662"/>
                    </a:cubicBezTo>
                    <a:close/>
                  </a:path>
                </a:pathLst>
              </a:custGeom>
              <a:solidFill>
                <a:srgbClr val="FFC000"/>
              </a:solidFill>
              <a:ln w="9525" cap="flat">
                <a:solidFill>
                  <a:srgbClr val="FFC000"/>
                </a:solidFill>
                <a:prstDash val="solid"/>
                <a:miter/>
              </a:ln>
            </p:spPr>
            <p:txBody>
              <a:bodyPr rtlCol="0" anchor="ctr"/>
              <a:lstStyle/>
              <a:p>
                <a:endParaRPr lang="en-US">
                  <a:latin typeface="Avenir Book" panose="02000503020000020003" pitchFamily="2" charset="0"/>
                </a:endParaRPr>
              </a:p>
            </p:txBody>
          </p:sp>
          <p:sp>
            <p:nvSpPr>
              <p:cNvPr id="92" name="Freeform 91">
                <a:extLst>
                  <a:ext uri="{FF2B5EF4-FFF2-40B4-BE49-F238E27FC236}">
                    <a16:creationId xmlns:a16="http://schemas.microsoft.com/office/drawing/2014/main" id="{ED2C2407-7B03-483C-59C5-04FAE5CE3F30}"/>
                  </a:ext>
                </a:extLst>
              </p:cNvPr>
              <p:cNvSpPr/>
              <p:nvPr/>
            </p:nvSpPr>
            <p:spPr>
              <a:xfrm>
                <a:off x="5922150" y="3140850"/>
                <a:ext cx="647700" cy="146399"/>
              </a:xfrm>
              <a:custGeom>
                <a:avLst/>
                <a:gdLst>
                  <a:gd name="connsiteX0" fmla="*/ 50673 w 647700"/>
                  <a:gd name="connsiteY0" fmla="*/ 146399 h 146399"/>
                  <a:gd name="connsiteX1" fmla="*/ 83439 w 647700"/>
                  <a:gd name="connsiteY1" fmla="*/ 118682 h 146399"/>
                  <a:gd name="connsiteX2" fmla="*/ 39719 w 647700"/>
                  <a:gd name="connsiteY2" fmla="*/ 95250 h 146399"/>
                  <a:gd name="connsiteX3" fmla="*/ 323850 w 647700"/>
                  <a:gd name="connsiteY3" fmla="*/ 38100 h 146399"/>
                  <a:gd name="connsiteX4" fmla="*/ 607981 w 647700"/>
                  <a:gd name="connsiteY4" fmla="*/ 95250 h 146399"/>
                  <a:gd name="connsiteX5" fmla="*/ 564261 w 647700"/>
                  <a:gd name="connsiteY5" fmla="*/ 118682 h 146399"/>
                  <a:gd name="connsiteX6" fmla="*/ 597027 w 647700"/>
                  <a:gd name="connsiteY6" fmla="*/ 146399 h 146399"/>
                  <a:gd name="connsiteX7" fmla="*/ 647700 w 647700"/>
                  <a:gd name="connsiteY7" fmla="*/ 95250 h 146399"/>
                  <a:gd name="connsiteX8" fmla="*/ 323850 w 647700"/>
                  <a:gd name="connsiteY8" fmla="*/ 0 h 146399"/>
                  <a:gd name="connsiteX9" fmla="*/ 0 w 647700"/>
                  <a:gd name="connsiteY9" fmla="*/ 95250 h 146399"/>
                  <a:gd name="connsiteX10" fmla="*/ 50673 w 647700"/>
                  <a:gd name="connsiteY10" fmla="*/ 146399 h 146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700" h="146399">
                    <a:moveTo>
                      <a:pt x="50673" y="146399"/>
                    </a:moveTo>
                    <a:cubicBezTo>
                      <a:pt x="61087" y="136575"/>
                      <a:pt x="72024" y="127323"/>
                      <a:pt x="83439" y="118682"/>
                    </a:cubicBezTo>
                    <a:cubicBezTo>
                      <a:pt x="67414" y="113949"/>
                      <a:pt x="52533" y="105974"/>
                      <a:pt x="39719" y="95250"/>
                    </a:cubicBezTo>
                    <a:cubicBezTo>
                      <a:pt x="57150" y="76200"/>
                      <a:pt x="151448" y="38100"/>
                      <a:pt x="323850" y="38100"/>
                    </a:cubicBezTo>
                    <a:cubicBezTo>
                      <a:pt x="496253" y="38100"/>
                      <a:pt x="590550" y="76200"/>
                      <a:pt x="607981" y="95250"/>
                    </a:cubicBezTo>
                    <a:cubicBezTo>
                      <a:pt x="595167" y="105974"/>
                      <a:pt x="580286" y="113949"/>
                      <a:pt x="564261" y="118682"/>
                    </a:cubicBezTo>
                    <a:cubicBezTo>
                      <a:pt x="575676" y="127323"/>
                      <a:pt x="586613" y="136575"/>
                      <a:pt x="597027" y="146399"/>
                    </a:cubicBezTo>
                    <a:cubicBezTo>
                      <a:pt x="628650" y="131636"/>
                      <a:pt x="647700" y="114300"/>
                      <a:pt x="647700" y="95250"/>
                    </a:cubicBezTo>
                    <a:cubicBezTo>
                      <a:pt x="647700" y="42672"/>
                      <a:pt x="502730" y="0"/>
                      <a:pt x="323850" y="0"/>
                    </a:cubicBezTo>
                    <a:cubicBezTo>
                      <a:pt x="144971" y="0"/>
                      <a:pt x="0" y="42672"/>
                      <a:pt x="0" y="95250"/>
                    </a:cubicBezTo>
                    <a:cubicBezTo>
                      <a:pt x="0" y="114300"/>
                      <a:pt x="19050" y="131636"/>
                      <a:pt x="50673" y="146399"/>
                    </a:cubicBezTo>
                    <a:close/>
                  </a:path>
                </a:pathLst>
              </a:custGeom>
              <a:solidFill>
                <a:srgbClr val="FFC000"/>
              </a:solidFill>
              <a:ln w="9525" cap="flat">
                <a:solidFill>
                  <a:srgbClr val="FFC000"/>
                </a:solidFill>
                <a:prstDash val="solid"/>
                <a:miter/>
              </a:ln>
            </p:spPr>
            <p:txBody>
              <a:bodyPr rtlCol="0" anchor="ctr"/>
              <a:lstStyle/>
              <a:p>
                <a:endParaRPr lang="en-US">
                  <a:latin typeface="Avenir Book" panose="02000503020000020003" pitchFamily="2" charset="0"/>
                </a:endParaRPr>
              </a:p>
            </p:txBody>
          </p:sp>
        </p:grpSp>
      </p:grpSp>
    </p:spTree>
    <p:extLst>
      <p:ext uri="{BB962C8B-B14F-4D97-AF65-F5344CB8AC3E}">
        <p14:creationId xmlns:p14="http://schemas.microsoft.com/office/powerpoint/2010/main" val="33731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6"/>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500"/>
                                  </p:stCondLst>
                                  <p:childTnLst>
                                    <p:set>
                                      <p:cBhvr>
                                        <p:cTn id="21"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5" grpId="0" animBg="1"/>
      <p:bldP spid="76" grpId="0" animBg="1"/>
      <p:bldP spid="90" grpId="0" animBg="1"/>
    </p:bldLst>
  </p:timing>
  <p:extLst>
    <p:ext uri="{6950BFC3-D8DA-4A85-94F7-54DA5524770B}">
      <p188:commentRel xmlns:p188="http://schemas.microsoft.com/office/powerpoint/2018/8/main" r:id="rId3"/>
    </p:ext>
  </p:extLs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7039E-3617-C8EA-23E9-1809E8BB302D}"/>
              </a:ext>
            </a:extLst>
          </p:cNvPr>
          <p:cNvSpPr>
            <a:spLocks noGrp="1"/>
          </p:cNvSpPr>
          <p:nvPr>
            <p:ph type="title"/>
          </p:nvPr>
        </p:nvSpPr>
        <p:spPr/>
        <p:txBody>
          <a:bodyPr/>
          <a:lstStyle/>
          <a:p>
            <a:r>
              <a:rPr lang="en-US" dirty="0"/>
              <a:t>Consensus: Replicated log of operations</a:t>
            </a:r>
          </a:p>
        </p:txBody>
      </p:sp>
      <p:sp>
        <p:nvSpPr>
          <p:cNvPr id="8" name="Text Placeholder 7">
            <a:extLst>
              <a:ext uri="{FF2B5EF4-FFF2-40B4-BE49-F238E27FC236}">
                <a16:creationId xmlns:a16="http://schemas.microsoft.com/office/drawing/2014/main" id="{1C46E797-931A-A76D-72A8-12874A21F4F1}"/>
              </a:ext>
            </a:extLst>
          </p:cNvPr>
          <p:cNvSpPr>
            <a:spLocks noGrp="1"/>
          </p:cNvSpPr>
          <p:nvPr>
            <p:ph type="body" sz="quarter" idx="3"/>
          </p:nvPr>
        </p:nvSpPr>
        <p:spPr>
          <a:xfrm>
            <a:off x="836612" y="1690688"/>
            <a:ext cx="5183188" cy="823912"/>
          </a:xfrm>
        </p:spPr>
        <p:txBody>
          <a:bodyPr anchor="ctr">
            <a:normAutofit/>
          </a:bodyPr>
          <a:lstStyle/>
          <a:p>
            <a:pPr algn="ctr"/>
            <a:r>
              <a:rPr lang="en-US" sz="2800"/>
              <a:t>Keeps crash recovery simple</a:t>
            </a:r>
          </a:p>
        </p:txBody>
      </p:sp>
      <p:sp>
        <p:nvSpPr>
          <p:cNvPr id="4" name="Slide Number Placeholder 3">
            <a:extLst>
              <a:ext uri="{FF2B5EF4-FFF2-40B4-BE49-F238E27FC236}">
                <a16:creationId xmlns:a16="http://schemas.microsoft.com/office/drawing/2014/main" id="{C1BD2143-D369-0488-6375-DA71C967431B}"/>
              </a:ext>
            </a:extLst>
          </p:cNvPr>
          <p:cNvSpPr>
            <a:spLocks noGrp="1"/>
          </p:cNvSpPr>
          <p:nvPr>
            <p:ph type="sldNum" sz="quarter" idx="12"/>
          </p:nvPr>
        </p:nvSpPr>
        <p:spPr/>
        <p:txBody>
          <a:bodyPr/>
          <a:lstStyle/>
          <a:p>
            <a:fld id="{06EEA334-5DB2-4344-A737-B3BAE48A7487}" type="slidenum">
              <a:rPr lang="en-US" smtClean="0"/>
              <a:t>61</a:t>
            </a:fld>
            <a:endParaRPr lang="en-US"/>
          </a:p>
        </p:txBody>
      </p:sp>
      <p:grpSp>
        <p:nvGrpSpPr>
          <p:cNvPr id="49" name="Group 48">
            <a:extLst>
              <a:ext uri="{FF2B5EF4-FFF2-40B4-BE49-F238E27FC236}">
                <a16:creationId xmlns:a16="http://schemas.microsoft.com/office/drawing/2014/main" id="{B49683EB-C725-90A7-7E0A-97767CF35528}"/>
              </a:ext>
            </a:extLst>
          </p:cNvPr>
          <p:cNvGrpSpPr/>
          <p:nvPr/>
        </p:nvGrpSpPr>
        <p:grpSpPr>
          <a:xfrm>
            <a:off x="964870" y="3934314"/>
            <a:ext cx="783911" cy="1066503"/>
            <a:chOff x="4188276" y="3342619"/>
            <a:chExt cx="783911" cy="1066503"/>
          </a:xfrm>
          <a:solidFill>
            <a:srgbClr val="23918C"/>
          </a:solidFill>
        </p:grpSpPr>
        <p:sp>
          <p:nvSpPr>
            <p:cNvPr id="50" name="Freeform 49">
              <a:extLst>
                <a:ext uri="{FF2B5EF4-FFF2-40B4-BE49-F238E27FC236}">
                  <a16:creationId xmlns:a16="http://schemas.microsoft.com/office/drawing/2014/main" id="{0AF51DAE-B528-2C2D-F97C-B19E72708EAE}"/>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1" name="Freeform 50">
              <a:extLst>
                <a:ext uri="{FF2B5EF4-FFF2-40B4-BE49-F238E27FC236}">
                  <a16:creationId xmlns:a16="http://schemas.microsoft.com/office/drawing/2014/main" id="{A52B79F8-D66D-6A4D-2CE4-5304B5706348}"/>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2" name="Freeform 51">
              <a:extLst>
                <a:ext uri="{FF2B5EF4-FFF2-40B4-BE49-F238E27FC236}">
                  <a16:creationId xmlns:a16="http://schemas.microsoft.com/office/drawing/2014/main" id="{C3300CE0-1912-BF1D-E090-0B675C5C91B6}"/>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3" name="Freeform 52">
              <a:extLst>
                <a:ext uri="{FF2B5EF4-FFF2-40B4-BE49-F238E27FC236}">
                  <a16:creationId xmlns:a16="http://schemas.microsoft.com/office/drawing/2014/main" id="{B97466EA-A6D6-4EB2-D5BA-81611491D97A}"/>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4" name="Group 53">
            <a:extLst>
              <a:ext uri="{FF2B5EF4-FFF2-40B4-BE49-F238E27FC236}">
                <a16:creationId xmlns:a16="http://schemas.microsoft.com/office/drawing/2014/main" id="{01222E20-F1AA-133F-ADA2-459D0B409E4A}"/>
              </a:ext>
            </a:extLst>
          </p:cNvPr>
          <p:cNvGrpSpPr/>
          <p:nvPr/>
        </p:nvGrpSpPr>
        <p:grpSpPr>
          <a:xfrm>
            <a:off x="964872" y="5132685"/>
            <a:ext cx="783911" cy="1066503"/>
            <a:chOff x="1353787" y="3342619"/>
            <a:chExt cx="783911" cy="1066503"/>
          </a:xfrm>
          <a:solidFill>
            <a:srgbClr val="23918C"/>
          </a:solidFill>
        </p:grpSpPr>
        <p:sp>
          <p:nvSpPr>
            <p:cNvPr id="55" name="Freeform 54">
              <a:extLst>
                <a:ext uri="{FF2B5EF4-FFF2-40B4-BE49-F238E27FC236}">
                  <a16:creationId xmlns:a16="http://schemas.microsoft.com/office/drawing/2014/main" id="{030CFE72-CC9E-B5D2-7C10-8D590EA4900A}"/>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6" name="Freeform 55">
              <a:extLst>
                <a:ext uri="{FF2B5EF4-FFF2-40B4-BE49-F238E27FC236}">
                  <a16:creationId xmlns:a16="http://schemas.microsoft.com/office/drawing/2014/main" id="{542BC6DA-552D-CD6A-6718-D39A2115F816}"/>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7" name="Freeform 56">
              <a:extLst>
                <a:ext uri="{FF2B5EF4-FFF2-40B4-BE49-F238E27FC236}">
                  <a16:creationId xmlns:a16="http://schemas.microsoft.com/office/drawing/2014/main" id="{808CB429-9D0D-C4A7-F7CE-29F088019936}"/>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8" name="Freeform 57">
              <a:extLst>
                <a:ext uri="{FF2B5EF4-FFF2-40B4-BE49-F238E27FC236}">
                  <a16:creationId xmlns:a16="http://schemas.microsoft.com/office/drawing/2014/main" id="{03CA11E9-CD67-9DA6-915A-93F8E3EC681C}"/>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9" name="Group 58">
            <a:extLst>
              <a:ext uri="{FF2B5EF4-FFF2-40B4-BE49-F238E27FC236}">
                <a16:creationId xmlns:a16="http://schemas.microsoft.com/office/drawing/2014/main" id="{CE721A3B-EE63-5C9C-8C7F-142528C52932}"/>
              </a:ext>
            </a:extLst>
          </p:cNvPr>
          <p:cNvGrpSpPr/>
          <p:nvPr/>
        </p:nvGrpSpPr>
        <p:grpSpPr>
          <a:xfrm>
            <a:off x="964871" y="2735944"/>
            <a:ext cx="783911" cy="1066503"/>
            <a:chOff x="4188276" y="3342619"/>
            <a:chExt cx="783911" cy="1066503"/>
          </a:xfrm>
          <a:solidFill>
            <a:srgbClr val="23918C"/>
          </a:solidFill>
        </p:grpSpPr>
        <p:sp>
          <p:nvSpPr>
            <p:cNvPr id="60" name="Freeform 59">
              <a:extLst>
                <a:ext uri="{FF2B5EF4-FFF2-40B4-BE49-F238E27FC236}">
                  <a16:creationId xmlns:a16="http://schemas.microsoft.com/office/drawing/2014/main" id="{5BC1157D-74A4-BD7D-1E6D-DDCC684A4CAE}"/>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1" name="Freeform 60">
              <a:extLst>
                <a:ext uri="{FF2B5EF4-FFF2-40B4-BE49-F238E27FC236}">
                  <a16:creationId xmlns:a16="http://schemas.microsoft.com/office/drawing/2014/main" id="{C7B66056-D4A0-4BCE-C110-531346000E4E}"/>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2" name="Freeform 61">
              <a:extLst>
                <a:ext uri="{FF2B5EF4-FFF2-40B4-BE49-F238E27FC236}">
                  <a16:creationId xmlns:a16="http://schemas.microsoft.com/office/drawing/2014/main" id="{49BCF69E-05D7-A97F-47EB-87771A7F8911}"/>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3" name="Freeform 62">
              <a:extLst>
                <a:ext uri="{FF2B5EF4-FFF2-40B4-BE49-F238E27FC236}">
                  <a16:creationId xmlns:a16="http://schemas.microsoft.com/office/drawing/2014/main" id="{75CBC030-D985-4721-8225-FBF286A74D25}"/>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64" name="Group 63">
            <a:extLst>
              <a:ext uri="{FF2B5EF4-FFF2-40B4-BE49-F238E27FC236}">
                <a16:creationId xmlns:a16="http://schemas.microsoft.com/office/drawing/2014/main" id="{2ACFF1AE-ED2F-D5B1-9A0A-035BB89A36B8}"/>
              </a:ext>
            </a:extLst>
          </p:cNvPr>
          <p:cNvGrpSpPr/>
          <p:nvPr/>
        </p:nvGrpSpPr>
        <p:grpSpPr>
          <a:xfrm>
            <a:off x="1981791" y="3349155"/>
            <a:ext cx="2238232" cy="453292"/>
            <a:chOff x="1985749" y="3231604"/>
            <a:chExt cx="2238232" cy="453292"/>
          </a:xfrm>
        </p:grpSpPr>
        <p:sp>
          <p:nvSpPr>
            <p:cNvPr id="65" name="Rectangle 64">
              <a:extLst>
                <a:ext uri="{FF2B5EF4-FFF2-40B4-BE49-F238E27FC236}">
                  <a16:creationId xmlns:a16="http://schemas.microsoft.com/office/drawing/2014/main" id="{CD918D25-2C91-9703-DB77-A7F0B0A0088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66" name="Rectangle 65">
              <a:extLst>
                <a:ext uri="{FF2B5EF4-FFF2-40B4-BE49-F238E27FC236}">
                  <a16:creationId xmlns:a16="http://schemas.microsoft.com/office/drawing/2014/main" id="{6386ACF7-2C56-514F-506E-66497135F5A1}"/>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67" name="Rectangle 66">
              <a:extLst>
                <a:ext uri="{FF2B5EF4-FFF2-40B4-BE49-F238E27FC236}">
                  <a16:creationId xmlns:a16="http://schemas.microsoft.com/office/drawing/2014/main" id="{1A250E30-104D-28F3-62C0-60B1DC8C468F}"/>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68" name="Rectangle 67">
              <a:extLst>
                <a:ext uri="{FF2B5EF4-FFF2-40B4-BE49-F238E27FC236}">
                  <a16:creationId xmlns:a16="http://schemas.microsoft.com/office/drawing/2014/main" id="{AE8FD59F-4DB6-730E-AC61-A62EE3A83CBA}"/>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69" name="Group 68">
            <a:extLst>
              <a:ext uri="{FF2B5EF4-FFF2-40B4-BE49-F238E27FC236}">
                <a16:creationId xmlns:a16="http://schemas.microsoft.com/office/drawing/2014/main" id="{336F2080-2B43-1122-04BD-6E27CCDDC8DD}"/>
              </a:ext>
            </a:extLst>
          </p:cNvPr>
          <p:cNvGrpSpPr/>
          <p:nvPr/>
        </p:nvGrpSpPr>
        <p:grpSpPr>
          <a:xfrm>
            <a:off x="1981791" y="4551763"/>
            <a:ext cx="2238232" cy="453292"/>
            <a:chOff x="1985749" y="3231604"/>
            <a:chExt cx="2238232" cy="453292"/>
          </a:xfrm>
        </p:grpSpPr>
        <p:sp>
          <p:nvSpPr>
            <p:cNvPr id="70" name="Rectangle 69">
              <a:extLst>
                <a:ext uri="{FF2B5EF4-FFF2-40B4-BE49-F238E27FC236}">
                  <a16:creationId xmlns:a16="http://schemas.microsoft.com/office/drawing/2014/main" id="{1ABE65A9-B91A-7B9E-9B5C-451990969754}"/>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1" name="Rectangle 70">
              <a:extLst>
                <a:ext uri="{FF2B5EF4-FFF2-40B4-BE49-F238E27FC236}">
                  <a16:creationId xmlns:a16="http://schemas.microsoft.com/office/drawing/2014/main" id="{A993DC4E-A416-BE09-CC66-4ADC38C6871E}"/>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2" name="Rectangle 71">
              <a:extLst>
                <a:ext uri="{FF2B5EF4-FFF2-40B4-BE49-F238E27FC236}">
                  <a16:creationId xmlns:a16="http://schemas.microsoft.com/office/drawing/2014/main" id="{953028D0-02C3-0944-884A-54FD264116F3}"/>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73" name="Rectangle 72">
              <a:extLst>
                <a:ext uri="{FF2B5EF4-FFF2-40B4-BE49-F238E27FC236}">
                  <a16:creationId xmlns:a16="http://schemas.microsoft.com/office/drawing/2014/main" id="{555E6B87-75A1-D7D9-51D6-5C47600F1C68}"/>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82" name="Group 81">
            <a:extLst>
              <a:ext uri="{FF2B5EF4-FFF2-40B4-BE49-F238E27FC236}">
                <a16:creationId xmlns:a16="http://schemas.microsoft.com/office/drawing/2014/main" id="{5F79CC6C-F505-7695-B0DE-93491F454E44}"/>
              </a:ext>
            </a:extLst>
          </p:cNvPr>
          <p:cNvGrpSpPr/>
          <p:nvPr/>
        </p:nvGrpSpPr>
        <p:grpSpPr>
          <a:xfrm>
            <a:off x="1981791" y="5750134"/>
            <a:ext cx="1119116" cy="453292"/>
            <a:chOff x="1985749" y="3231604"/>
            <a:chExt cx="1119116" cy="453292"/>
          </a:xfrm>
          <a:solidFill>
            <a:schemeClr val="bg1">
              <a:lumMod val="95000"/>
            </a:schemeClr>
          </a:solidFill>
        </p:grpSpPr>
        <p:sp>
          <p:nvSpPr>
            <p:cNvPr id="83" name="Rectangle 82">
              <a:extLst>
                <a:ext uri="{FF2B5EF4-FFF2-40B4-BE49-F238E27FC236}">
                  <a16:creationId xmlns:a16="http://schemas.microsoft.com/office/drawing/2014/main" id="{96A35EB0-E723-3BC0-DA69-AC50A143CC20}"/>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84" name="Rectangle 83">
              <a:extLst>
                <a:ext uri="{FF2B5EF4-FFF2-40B4-BE49-F238E27FC236}">
                  <a16:creationId xmlns:a16="http://schemas.microsoft.com/office/drawing/2014/main" id="{57825590-E9D7-8E9B-4547-2F2A9C686481}"/>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86" name="Group 85">
            <a:extLst>
              <a:ext uri="{FF2B5EF4-FFF2-40B4-BE49-F238E27FC236}">
                <a16:creationId xmlns:a16="http://schemas.microsoft.com/office/drawing/2014/main" id="{A6E39EB4-6E8D-5B4E-589C-024B9F4F4786}"/>
              </a:ext>
            </a:extLst>
          </p:cNvPr>
          <p:cNvGrpSpPr/>
          <p:nvPr/>
        </p:nvGrpSpPr>
        <p:grpSpPr>
          <a:xfrm>
            <a:off x="993998" y="5413342"/>
            <a:ext cx="719483" cy="722376"/>
            <a:chOff x="3821938" y="4985809"/>
            <a:chExt cx="629863" cy="631419"/>
          </a:xfrm>
        </p:grpSpPr>
        <p:grpSp>
          <p:nvGrpSpPr>
            <p:cNvPr id="87" name="Group 86">
              <a:extLst>
                <a:ext uri="{FF2B5EF4-FFF2-40B4-BE49-F238E27FC236}">
                  <a16:creationId xmlns:a16="http://schemas.microsoft.com/office/drawing/2014/main" id="{4180FC18-63A7-F625-7B13-5E608749957F}"/>
                </a:ext>
              </a:extLst>
            </p:cNvPr>
            <p:cNvGrpSpPr/>
            <p:nvPr/>
          </p:nvGrpSpPr>
          <p:grpSpPr>
            <a:xfrm>
              <a:off x="3821938" y="4985809"/>
              <a:ext cx="629863" cy="631416"/>
              <a:chOff x="4265300" y="3615445"/>
              <a:chExt cx="629863" cy="631416"/>
            </a:xfrm>
          </p:grpSpPr>
          <p:sp>
            <p:nvSpPr>
              <p:cNvPr id="89" name="Freeform 88">
                <a:extLst>
                  <a:ext uri="{FF2B5EF4-FFF2-40B4-BE49-F238E27FC236}">
                    <a16:creationId xmlns:a16="http://schemas.microsoft.com/office/drawing/2014/main" id="{FFE3957A-D646-C385-448E-A73551FABC12}"/>
                  </a:ext>
                </a:extLst>
              </p:cNvPr>
              <p:cNvSpPr/>
              <p:nvPr/>
            </p:nvSpPr>
            <p:spPr>
              <a:xfrm>
                <a:off x="4389801" y="3748770"/>
                <a:ext cx="140439" cy="70254"/>
              </a:xfrm>
              <a:custGeom>
                <a:avLst/>
                <a:gdLst>
                  <a:gd name="connsiteX0" fmla="*/ 128373 w 161406"/>
                  <a:gd name="connsiteY0" fmla="*/ 6214 h 80544"/>
                  <a:gd name="connsiteX1" fmla="*/ 24551 w 161406"/>
                  <a:gd name="connsiteY1" fmla="*/ 38599 h 80544"/>
                  <a:gd name="connsiteX2" fmla="*/ 738 w 161406"/>
                  <a:gd name="connsiteY2" fmla="*/ 51934 h 80544"/>
                  <a:gd name="connsiteX3" fmla="*/ 13121 w 161406"/>
                  <a:gd name="connsiteY3" fmla="*/ 75746 h 80544"/>
                  <a:gd name="connsiteX4" fmla="*/ 50268 w 161406"/>
                  <a:gd name="connsiteY4" fmla="*/ 80509 h 80544"/>
                  <a:gd name="connsiteX5" fmla="*/ 156948 w 161406"/>
                  <a:gd name="connsiteY5" fmla="*/ 31931 h 80544"/>
                  <a:gd name="connsiteX6" fmla="*/ 155043 w 161406"/>
                  <a:gd name="connsiteY6" fmla="*/ 5261 h 80544"/>
                  <a:gd name="connsiteX7" fmla="*/ 128373 w 161406"/>
                  <a:gd name="connsiteY7" fmla="*/ 6214 h 80544"/>
                  <a:gd name="connsiteX8" fmla="*/ 128373 w 161406"/>
                  <a:gd name="connsiteY8" fmla="*/ 6214 h 80544"/>
                  <a:gd name="connsiteX9" fmla="*/ 128373 w 161406"/>
                  <a:gd name="connsiteY9" fmla="*/ 6214 h 8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406" h="80544">
                    <a:moveTo>
                      <a:pt x="128373" y="6214"/>
                    </a:moveTo>
                    <a:cubicBezTo>
                      <a:pt x="102656" y="35741"/>
                      <a:pt x="62651" y="48124"/>
                      <a:pt x="24551" y="38599"/>
                    </a:cubicBezTo>
                    <a:cubicBezTo>
                      <a:pt x="14073" y="35741"/>
                      <a:pt x="3596" y="41456"/>
                      <a:pt x="738" y="51934"/>
                    </a:cubicBezTo>
                    <a:cubicBezTo>
                      <a:pt x="-2119" y="62411"/>
                      <a:pt x="3596" y="72889"/>
                      <a:pt x="13121" y="75746"/>
                    </a:cubicBezTo>
                    <a:cubicBezTo>
                      <a:pt x="25503" y="78604"/>
                      <a:pt x="37886" y="80509"/>
                      <a:pt x="50268" y="80509"/>
                    </a:cubicBezTo>
                    <a:cubicBezTo>
                      <a:pt x="91226" y="81461"/>
                      <a:pt x="130278" y="63364"/>
                      <a:pt x="156948" y="31931"/>
                    </a:cubicBezTo>
                    <a:cubicBezTo>
                      <a:pt x="163616" y="24311"/>
                      <a:pt x="162663" y="11929"/>
                      <a:pt x="155043" y="5261"/>
                    </a:cubicBezTo>
                    <a:cubicBezTo>
                      <a:pt x="147423" y="-2359"/>
                      <a:pt x="135041" y="-1406"/>
                      <a:pt x="128373" y="6214"/>
                    </a:cubicBezTo>
                    <a:lnTo>
                      <a:pt x="128373" y="6214"/>
                    </a:lnTo>
                    <a:lnTo>
                      <a:pt x="128373" y="6214"/>
                    </a:lnTo>
                    <a:close/>
                  </a:path>
                </a:pathLst>
              </a:custGeom>
              <a:solidFill>
                <a:srgbClr val="000000"/>
              </a:solidFill>
              <a:ln w="9525" cap="flat">
                <a:solidFill>
                  <a:schemeClr val="tx1"/>
                </a:solidFill>
                <a:prstDash val="solid"/>
                <a:miter/>
              </a:ln>
            </p:spPr>
            <p:txBody>
              <a:bodyPr rtlCol="0" anchor="ctr"/>
              <a:lstStyle/>
              <a:p>
                <a:pPr algn="ctr"/>
                <a:endParaRPr lang="en-US">
                  <a:latin typeface="Avenir Book" panose="02000503020000020003" pitchFamily="2" charset="0"/>
                </a:endParaRPr>
              </a:p>
            </p:txBody>
          </p:sp>
          <p:sp>
            <p:nvSpPr>
              <p:cNvPr id="90" name="Freeform 89">
                <a:extLst>
                  <a:ext uri="{FF2B5EF4-FFF2-40B4-BE49-F238E27FC236}">
                    <a16:creationId xmlns:a16="http://schemas.microsoft.com/office/drawing/2014/main" id="{F50C5807-B2C6-2405-1F0A-9E08B30B5260}"/>
                  </a:ext>
                </a:extLst>
              </p:cNvPr>
              <p:cNvSpPr/>
              <p:nvPr/>
            </p:nvSpPr>
            <p:spPr>
              <a:xfrm>
                <a:off x="4630221" y="3748639"/>
                <a:ext cx="141264" cy="69554"/>
              </a:xfrm>
              <a:custGeom>
                <a:avLst/>
                <a:gdLst>
                  <a:gd name="connsiteX0" fmla="*/ 136856 w 162354"/>
                  <a:gd name="connsiteY0" fmla="*/ 38749 h 79742"/>
                  <a:gd name="connsiteX1" fmla="*/ 33034 w 162354"/>
                  <a:gd name="connsiteY1" fmla="*/ 6364 h 79742"/>
                  <a:gd name="connsiteX2" fmla="*/ 6364 w 162354"/>
                  <a:gd name="connsiteY2" fmla="*/ 4459 h 79742"/>
                  <a:gd name="connsiteX3" fmla="*/ 4459 w 162354"/>
                  <a:gd name="connsiteY3" fmla="*/ 31129 h 79742"/>
                  <a:gd name="connsiteX4" fmla="*/ 4459 w 162354"/>
                  <a:gd name="connsiteY4" fmla="*/ 31129 h 79742"/>
                  <a:gd name="connsiteX5" fmla="*/ 111139 w 162354"/>
                  <a:gd name="connsiteY5" fmla="*/ 79706 h 79742"/>
                  <a:gd name="connsiteX6" fmla="*/ 148286 w 162354"/>
                  <a:gd name="connsiteY6" fmla="*/ 74944 h 79742"/>
                  <a:gd name="connsiteX7" fmla="*/ 161621 w 162354"/>
                  <a:gd name="connsiteY7" fmla="*/ 51131 h 79742"/>
                  <a:gd name="connsiteX8" fmla="*/ 136856 w 162354"/>
                  <a:gd name="connsiteY8" fmla="*/ 38749 h 79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2354" h="79742">
                    <a:moveTo>
                      <a:pt x="136856" y="38749"/>
                    </a:moveTo>
                    <a:cubicBezTo>
                      <a:pt x="98756" y="48274"/>
                      <a:pt x="58751" y="35891"/>
                      <a:pt x="33034" y="6364"/>
                    </a:cubicBezTo>
                    <a:cubicBezTo>
                      <a:pt x="26366" y="-1256"/>
                      <a:pt x="13984" y="-2209"/>
                      <a:pt x="6364" y="4459"/>
                    </a:cubicBezTo>
                    <a:cubicBezTo>
                      <a:pt x="-1256" y="11126"/>
                      <a:pt x="-2209" y="23509"/>
                      <a:pt x="4459" y="31129"/>
                    </a:cubicBezTo>
                    <a:lnTo>
                      <a:pt x="4459" y="31129"/>
                    </a:lnTo>
                    <a:cubicBezTo>
                      <a:pt x="31129" y="62561"/>
                      <a:pt x="70181" y="80659"/>
                      <a:pt x="111139" y="79706"/>
                    </a:cubicBezTo>
                    <a:cubicBezTo>
                      <a:pt x="123521" y="79706"/>
                      <a:pt x="135904" y="78754"/>
                      <a:pt x="148286" y="74944"/>
                    </a:cubicBezTo>
                    <a:cubicBezTo>
                      <a:pt x="158764" y="72086"/>
                      <a:pt x="164479" y="61609"/>
                      <a:pt x="161621" y="51131"/>
                    </a:cubicBezTo>
                    <a:cubicBezTo>
                      <a:pt x="157811" y="41606"/>
                      <a:pt x="147334" y="35891"/>
                      <a:pt x="136856" y="38749"/>
                    </a:cubicBezTo>
                    <a:close/>
                  </a:path>
                </a:pathLst>
              </a:custGeom>
              <a:solidFill>
                <a:srgbClr val="000000"/>
              </a:solidFill>
              <a:ln w="9525" cap="flat">
                <a:solidFill>
                  <a:schemeClr val="tx1"/>
                </a:solidFill>
                <a:prstDash val="solid"/>
                <a:miter/>
              </a:ln>
            </p:spPr>
            <p:txBody>
              <a:bodyPr rtlCol="0" anchor="ctr"/>
              <a:lstStyle/>
              <a:p>
                <a:pPr algn="ctr"/>
                <a:endParaRPr lang="en-US">
                  <a:latin typeface="Avenir Book" panose="02000503020000020003" pitchFamily="2" charset="0"/>
                </a:endParaRPr>
              </a:p>
            </p:txBody>
          </p:sp>
          <p:sp>
            <p:nvSpPr>
              <p:cNvPr id="91" name="Freeform 90">
                <a:extLst>
                  <a:ext uri="{FF2B5EF4-FFF2-40B4-BE49-F238E27FC236}">
                    <a16:creationId xmlns:a16="http://schemas.microsoft.com/office/drawing/2014/main" id="{DFF747A0-6AE3-8D71-7129-7F2484BA63E0}"/>
                  </a:ext>
                </a:extLst>
              </p:cNvPr>
              <p:cNvSpPr/>
              <p:nvPr/>
            </p:nvSpPr>
            <p:spPr>
              <a:xfrm>
                <a:off x="4265300" y="3615445"/>
                <a:ext cx="629863" cy="631416"/>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361950 w 723900"/>
                  <a:gd name="connsiteY4" fmla="*/ 0 h 723900"/>
                  <a:gd name="connsiteX5" fmla="*/ 561975 w 723900"/>
                  <a:gd name="connsiteY5" fmla="*/ 616268 h 723900"/>
                  <a:gd name="connsiteX6" fmla="*/ 561975 w 723900"/>
                  <a:gd name="connsiteY6" fmla="*/ 360045 h 723900"/>
                  <a:gd name="connsiteX7" fmla="*/ 588645 w 723900"/>
                  <a:gd name="connsiteY7" fmla="*/ 358140 h 723900"/>
                  <a:gd name="connsiteX8" fmla="*/ 593408 w 723900"/>
                  <a:gd name="connsiteY8" fmla="*/ 341948 h 723900"/>
                  <a:gd name="connsiteX9" fmla="*/ 480060 w 723900"/>
                  <a:gd name="connsiteY9" fmla="*/ 268605 h 723900"/>
                  <a:gd name="connsiteX10" fmla="*/ 406718 w 723900"/>
                  <a:gd name="connsiteY10" fmla="*/ 341948 h 723900"/>
                  <a:gd name="connsiteX11" fmla="*/ 421958 w 723900"/>
                  <a:gd name="connsiteY11" fmla="*/ 363855 h 723900"/>
                  <a:gd name="connsiteX12" fmla="*/ 443865 w 723900"/>
                  <a:gd name="connsiteY12" fmla="*/ 349568 h 723900"/>
                  <a:gd name="connsiteX13" fmla="*/ 466725 w 723900"/>
                  <a:gd name="connsiteY13" fmla="*/ 315278 h 723900"/>
                  <a:gd name="connsiteX14" fmla="*/ 466725 w 723900"/>
                  <a:gd name="connsiteY14" fmla="*/ 667703 h 723900"/>
                  <a:gd name="connsiteX15" fmla="*/ 257175 w 723900"/>
                  <a:gd name="connsiteY15" fmla="*/ 667703 h 723900"/>
                  <a:gd name="connsiteX16" fmla="*/ 257175 w 723900"/>
                  <a:gd name="connsiteY16" fmla="*/ 315278 h 723900"/>
                  <a:gd name="connsiteX17" fmla="*/ 280035 w 723900"/>
                  <a:gd name="connsiteY17" fmla="*/ 349568 h 723900"/>
                  <a:gd name="connsiteX18" fmla="*/ 299085 w 723900"/>
                  <a:gd name="connsiteY18" fmla="*/ 364808 h 723900"/>
                  <a:gd name="connsiteX19" fmla="*/ 302895 w 723900"/>
                  <a:gd name="connsiteY19" fmla="*/ 364808 h 723900"/>
                  <a:gd name="connsiteX20" fmla="*/ 317183 w 723900"/>
                  <a:gd name="connsiteY20" fmla="*/ 341948 h 723900"/>
                  <a:gd name="connsiteX21" fmla="*/ 203835 w 723900"/>
                  <a:gd name="connsiteY21" fmla="*/ 268605 h 723900"/>
                  <a:gd name="connsiteX22" fmla="*/ 130493 w 723900"/>
                  <a:gd name="connsiteY22" fmla="*/ 341948 h 723900"/>
                  <a:gd name="connsiteX23" fmla="*/ 144780 w 723900"/>
                  <a:gd name="connsiteY23" fmla="*/ 364808 h 723900"/>
                  <a:gd name="connsiteX24" fmla="*/ 161925 w 723900"/>
                  <a:gd name="connsiteY24" fmla="*/ 360045 h 723900"/>
                  <a:gd name="connsiteX25" fmla="*/ 161925 w 723900"/>
                  <a:gd name="connsiteY25" fmla="*/ 616268 h 723900"/>
                  <a:gd name="connsiteX26" fmla="*/ 107632 w 723900"/>
                  <a:gd name="connsiteY26" fmla="*/ 161925 h 723900"/>
                  <a:gd name="connsiteX27" fmla="*/ 561975 w 723900"/>
                  <a:gd name="connsiteY27" fmla="*/ 107632 h 723900"/>
                  <a:gd name="connsiteX28" fmla="*/ 616268 w 723900"/>
                  <a:gd name="connsiteY28" fmla="*/ 561975 h 723900"/>
                  <a:gd name="connsiteX29" fmla="*/ 561975 w 723900"/>
                  <a:gd name="connsiteY29" fmla="*/ 616268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3900" h="723900">
                    <a:moveTo>
                      <a:pt x="361950" y="0"/>
                    </a:moveTo>
                    <a:cubicBezTo>
                      <a:pt x="161925" y="0"/>
                      <a:pt x="0" y="161925"/>
                      <a:pt x="0" y="361950"/>
                    </a:cubicBezTo>
                    <a:cubicBezTo>
                      <a:pt x="0" y="561975"/>
                      <a:pt x="161925" y="723900"/>
                      <a:pt x="361950" y="723900"/>
                    </a:cubicBezTo>
                    <a:cubicBezTo>
                      <a:pt x="561975" y="723900"/>
                      <a:pt x="723900" y="561975"/>
                      <a:pt x="723900" y="361950"/>
                    </a:cubicBezTo>
                    <a:cubicBezTo>
                      <a:pt x="723900" y="161925"/>
                      <a:pt x="561975" y="0"/>
                      <a:pt x="361950" y="0"/>
                    </a:cubicBezTo>
                    <a:close/>
                    <a:moveTo>
                      <a:pt x="561975" y="616268"/>
                    </a:moveTo>
                    <a:lnTo>
                      <a:pt x="561975" y="360045"/>
                    </a:lnTo>
                    <a:cubicBezTo>
                      <a:pt x="569595" y="366713"/>
                      <a:pt x="581978" y="366713"/>
                      <a:pt x="588645" y="358140"/>
                    </a:cubicBezTo>
                    <a:cubicBezTo>
                      <a:pt x="592455" y="353378"/>
                      <a:pt x="594360" y="347663"/>
                      <a:pt x="593408" y="341948"/>
                    </a:cubicBezTo>
                    <a:cubicBezTo>
                      <a:pt x="581978" y="290513"/>
                      <a:pt x="531495" y="258127"/>
                      <a:pt x="480060" y="268605"/>
                    </a:cubicBezTo>
                    <a:cubicBezTo>
                      <a:pt x="442913" y="276225"/>
                      <a:pt x="414338" y="304800"/>
                      <a:pt x="406718" y="341948"/>
                    </a:cubicBezTo>
                    <a:cubicBezTo>
                      <a:pt x="404813" y="352425"/>
                      <a:pt x="411480" y="361950"/>
                      <a:pt x="421958" y="363855"/>
                    </a:cubicBezTo>
                    <a:cubicBezTo>
                      <a:pt x="432435" y="365760"/>
                      <a:pt x="441960" y="359093"/>
                      <a:pt x="443865" y="349568"/>
                    </a:cubicBezTo>
                    <a:cubicBezTo>
                      <a:pt x="446723" y="336233"/>
                      <a:pt x="455295" y="323850"/>
                      <a:pt x="466725" y="315278"/>
                    </a:cubicBezTo>
                    <a:lnTo>
                      <a:pt x="466725" y="667703"/>
                    </a:lnTo>
                    <a:cubicBezTo>
                      <a:pt x="399098" y="690563"/>
                      <a:pt x="324803" y="690563"/>
                      <a:pt x="257175" y="667703"/>
                    </a:cubicBezTo>
                    <a:lnTo>
                      <a:pt x="257175" y="315278"/>
                    </a:lnTo>
                    <a:cubicBezTo>
                      <a:pt x="268605" y="323850"/>
                      <a:pt x="276225" y="335280"/>
                      <a:pt x="280035" y="349568"/>
                    </a:cubicBezTo>
                    <a:cubicBezTo>
                      <a:pt x="281940" y="358140"/>
                      <a:pt x="289560" y="364808"/>
                      <a:pt x="299085" y="364808"/>
                    </a:cubicBezTo>
                    <a:cubicBezTo>
                      <a:pt x="300038" y="364808"/>
                      <a:pt x="301943" y="364808"/>
                      <a:pt x="302895" y="364808"/>
                    </a:cubicBezTo>
                    <a:cubicBezTo>
                      <a:pt x="313373" y="362903"/>
                      <a:pt x="320040" y="352425"/>
                      <a:pt x="317183" y="341948"/>
                    </a:cubicBezTo>
                    <a:cubicBezTo>
                      <a:pt x="305753" y="290513"/>
                      <a:pt x="255270" y="258127"/>
                      <a:pt x="203835" y="268605"/>
                    </a:cubicBezTo>
                    <a:cubicBezTo>
                      <a:pt x="166688" y="276225"/>
                      <a:pt x="138113" y="304800"/>
                      <a:pt x="130493" y="341948"/>
                    </a:cubicBezTo>
                    <a:cubicBezTo>
                      <a:pt x="128588" y="352425"/>
                      <a:pt x="134303" y="361950"/>
                      <a:pt x="144780" y="364808"/>
                    </a:cubicBezTo>
                    <a:cubicBezTo>
                      <a:pt x="150495" y="365760"/>
                      <a:pt x="157163" y="364808"/>
                      <a:pt x="161925" y="360045"/>
                    </a:cubicBezTo>
                    <a:lnTo>
                      <a:pt x="161925" y="616268"/>
                    </a:lnTo>
                    <a:cubicBezTo>
                      <a:pt x="20955" y="505778"/>
                      <a:pt x="-2858" y="301943"/>
                      <a:pt x="107632" y="161925"/>
                    </a:cubicBezTo>
                    <a:cubicBezTo>
                      <a:pt x="218123" y="21908"/>
                      <a:pt x="421958" y="-2858"/>
                      <a:pt x="561975" y="107632"/>
                    </a:cubicBezTo>
                    <a:cubicBezTo>
                      <a:pt x="701993" y="218123"/>
                      <a:pt x="726758" y="421958"/>
                      <a:pt x="616268" y="561975"/>
                    </a:cubicBezTo>
                    <a:cubicBezTo>
                      <a:pt x="601028" y="581978"/>
                      <a:pt x="581978" y="600075"/>
                      <a:pt x="561975" y="616268"/>
                    </a:cubicBezTo>
                    <a:close/>
                  </a:path>
                </a:pathLst>
              </a:custGeom>
              <a:solidFill>
                <a:srgbClr val="000000"/>
              </a:solidFill>
              <a:ln w="9525" cap="flat">
                <a:solidFill>
                  <a:schemeClr val="tx1"/>
                </a:solidFill>
                <a:prstDash val="solid"/>
                <a:miter/>
              </a:ln>
            </p:spPr>
            <p:txBody>
              <a:bodyPr rtlCol="0" anchor="ctr"/>
              <a:lstStyle/>
              <a:p>
                <a:pPr algn="ctr"/>
                <a:endParaRPr lang="en-US">
                  <a:latin typeface="Avenir Book" panose="02000503020000020003" pitchFamily="2" charset="0"/>
                </a:endParaRPr>
              </a:p>
            </p:txBody>
          </p:sp>
          <p:sp>
            <p:nvSpPr>
              <p:cNvPr id="92" name="Freeform 91">
                <a:extLst>
                  <a:ext uri="{FF2B5EF4-FFF2-40B4-BE49-F238E27FC236}">
                    <a16:creationId xmlns:a16="http://schemas.microsoft.com/office/drawing/2014/main" id="{B18BF43D-A464-B5CD-E38C-BEF1118B3445}"/>
                  </a:ext>
                </a:extLst>
              </p:cNvPr>
              <p:cNvSpPr/>
              <p:nvPr/>
            </p:nvSpPr>
            <p:spPr>
              <a:xfrm>
                <a:off x="4505643" y="4008418"/>
                <a:ext cx="149178" cy="166162"/>
              </a:xfrm>
              <a:custGeom>
                <a:avLst/>
                <a:gdLst>
                  <a:gd name="connsiteX0" fmla="*/ 171450 w 171450"/>
                  <a:gd name="connsiteY0" fmla="*/ 95250 h 190500"/>
                  <a:gd name="connsiteX1" fmla="*/ 85725 w 171450"/>
                  <a:gd name="connsiteY1" fmla="*/ 190500 h 190500"/>
                  <a:gd name="connsiteX2" fmla="*/ 0 w 171450"/>
                  <a:gd name="connsiteY2" fmla="*/ 95250 h 190500"/>
                  <a:gd name="connsiteX3" fmla="*/ 85725 w 171450"/>
                  <a:gd name="connsiteY3" fmla="*/ 0 h 190500"/>
                  <a:gd name="connsiteX4" fmla="*/ 171450 w 171450"/>
                  <a:gd name="connsiteY4" fmla="*/ 9525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450" h="190500">
                    <a:moveTo>
                      <a:pt x="171450" y="95250"/>
                    </a:moveTo>
                    <a:cubicBezTo>
                      <a:pt x="171450" y="147855"/>
                      <a:pt x="133070" y="190500"/>
                      <a:pt x="85725" y="190500"/>
                    </a:cubicBezTo>
                    <a:cubicBezTo>
                      <a:pt x="38380" y="190500"/>
                      <a:pt x="0" y="147855"/>
                      <a:pt x="0" y="95250"/>
                    </a:cubicBezTo>
                    <a:cubicBezTo>
                      <a:pt x="0" y="42645"/>
                      <a:pt x="38380" y="0"/>
                      <a:pt x="85725" y="0"/>
                    </a:cubicBezTo>
                    <a:cubicBezTo>
                      <a:pt x="133070" y="0"/>
                      <a:pt x="171450" y="42645"/>
                      <a:pt x="171450" y="95250"/>
                    </a:cubicBezTo>
                    <a:close/>
                  </a:path>
                </a:pathLst>
              </a:custGeom>
              <a:solidFill>
                <a:srgbClr val="000000"/>
              </a:solidFill>
              <a:ln w="9525" cap="flat">
                <a:solidFill>
                  <a:schemeClr val="tx1"/>
                </a:solidFill>
                <a:prstDash val="solid"/>
                <a:miter/>
              </a:ln>
            </p:spPr>
            <p:txBody>
              <a:bodyPr rtlCol="0" anchor="ctr"/>
              <a:lstStyle/>
              <a:p>
                <a:pPr algn="ctr"/>
                <a:endParaRPr lang="en-US">
                  <a:latin typeface="Avenir Book" panose="02000503020000020003" pitchFamily="2" charset="0"/>
                </a:endParaRPr>
              </a:p>
            </p:txBody>
          </p:sp>
        </p:grpSp>
        <p:sp>
          <p:nvSpPr>
            <p:cNvPr id="88" name="Graphic 33" descr="Loudly crying face with solid fill with solid fill">
              <a:extLst>
                <a:ext uri="{FF2B5EF4-FFF2-40B4-BE49-F238E27FC236}">
                  <a16:creationId xmlns:a16="http://schemas.microsoft.com/office/drawing/2014/main" id="{F2B92271-C569-093F-991A-532CCE29B20B}"/>
                </a:ext>
              </a:extLst>
            </p:cNvPr>
            <p:cNvSpPr/>
            <p:nvPr/>
          </p:nvSpPr>
          <p:spPr>
            <a:xfrm>
              <a:off x="3821938" y="4985812"/>
              <a:ext cx="629863" cy="631416"/>
            </a:xfrm>
            <a:custGeom>
              <a:avLst/>
              <a:gdLst>
                <a:gd name="connsiteX0" fmla="*/ 361950 w 723900"/>
                <a:gd name="connsiteY0" fmla="*/ 0 h 723900"/>
                <a:gd name="connsiteX1" fmla="*/ 0 w 723900"/>
                <a:gd name="connsiteY1" fmla="*/ 361950 h 723900"/>
                <a:gd name="connsiteX2" fmla="*/ 361950 w 723900"/>
                <a:gd name="connsiteY2" fmla="*/ 723900 h 723900"/>
                <a:gd name="connsiteX3" fmla="*/ 723900 w 723900"/>
                <a:gd name="connsiteY3" fmla="*/ 361950 h 723900"/>
                <a:gd name="connsiteX4" fmla="*/ 723900 w 723900"/>
                <a:gd name="connsiteY4" fmla="*/ 361950 h 723900"/>
                <a:gd name="connsiteX5" fmla="*/ 361950 w 723900"/>
                <a:gd name="connsiteY5" fmla="*/ 0 h 723900"/>
                <a:gd name="connsiteX6" fmla="*/ 567690 w 723900"/>
                <a:gd name="connsiteY6" fmla="*/ 227648 h 723900"/>
                <a:gd name="connsiteX7" fmla="*/ 530543 w 723900"/>
                <a:gd name="connsiteY7" fmla="*/ 232410 h 723900"/>
                <a:gd name="connsiteX8" fmla="*/ 423863 w 723900"/>
                <a:gd name="connsiteY8" fmla="*/ 183833 h 723900"/>
                <a:gd name="connsiteX9" fmla="*/ 425768 w 723900"/>
                <a:gd name="connsiteY9" fmla="*/ 157163 h 723900"/>
                <a:gd name="connsiteX10" fmla="*/ 452438 w 723900"/>
                <a:gd name="connsiteY10" fmla="*/ 159068 h 723900"/>
                <a:gd name="connsiteX11" fmla="*/ 452438 w 723900"/>
                <a:gd name="connsiteY11" fmla="*/ 159068 h 723900"/>
                <a:gd name="connsiteX12" fmla="*/ 556260 w 723900"/>
                <a:gd name="connsiteY12" fmla="*/ 191453 h 723900"/>
                <a:gd name="connsiteX13" fmla="*/ 580073 w 723900"/>
                <a:gd name="connsiteY13" fmla="*/ 204788 h 723900"/>
                <a:gd name="connsiteX14" fmla="*/ 567690 w 723900"/>
                <a:gd name="connsiteY14" fmla="*/ 227648 h 723900"/>
                <a:gd name="connsiteX15" fmla="*/ 567690 w 723900"/>
                <a:gd name="connsiteY15" fmla="*/ 227648 h 723900"/>
                <a:gd name="connsiteX16" fmla="*/ 447675 w 723900"/>
                <a:gd name="connsiteY16" fmla="*/ 545783 h 723900"/>
                <a:gd name="connsiteX17" fmla="*/ 361950 w 723900"/>
                <a:gd name="connsiteY17" fmla="*/ 641033 h 723900"/>
                <a:gd name="connsiteX18" fmla="*/ 276225 w 723900"/>
                <a:gd name="connsiteY18" fmla="*/ 545783 h 723900"/>
                <a:gd name="connsiteX19" fmla="*/ 361950 w 723900"/>
                <a:gd name="connsiteY19" fmla="*/ 450533 h 723900"/>
                <a:gd name="connsiteX20" fmla="*/ 447675 w 723900"/>
                <a:gd name="connsiteY20" fmla="*/ 545783 h 723900"/>
                <a:gd name="connsiteX21" fmla="*/ 300038 w 723900"/>
                <a:gd name="connsiteY21" fmla="*/ 183833 h 723900"/>
                <a:gd name="connsiteX22" fmla="*/ 193358 w 723900"/>
                <a:gd name="connsiteY22" fmla="*/ 232410 h 723900"/>
                <a:gd name="connsiteX23" fmla="*/ 156210 w 723900"/>
                <a:gd name="connsiteY23" fmla="*/ 227648 h 723900"/>
                <a:gd name="connsiteX24" fmla="*/ 143828 w 723900"/>
                <a:gd name="connsiteY24" fmla="*/ 203835 h 723900"/>
                <a:gd name="connsiteX25" fmla="*/ 167640 w 723900"/>
                <a:gd name="connsiteY25" fmla="*/ 191453 h 723900"/>
                <a:gd name="connsiteX26" fmla="*/ 271463 w 723900"/>
                <a:gd name="connsiteY26" fmla="*/ 159068 h 723900"/>
                <a:gd name="connsiteX27" fmla="*/ 298133 w 723900"/>
                <a:gd name="connsiteY27" fmla="*/ 157163 h 723900"/>
                <a:gd name="connsiteX28" fmla="*/ 300038 w 723900"/>
                <a:gd name="connsiteY28" fmla="*/ 183833 h 723900"/>
                <a:gd name="connsiteX29" fmla="*/ 145733 w 723900"/>
                <a:gd name="connsiteY29" fmla="*/ 364808 h 723900"/>
                <a:gd name="connsiteX30" fmla="*/ 131445 w 723900"/>
                <a:gd name="connsiteY30" fmla="*/ 341948 h 723900"/>
                <a:gd name="connsiteX31" fmla="*/ 244793 w 723900"/>
                <a:gd name="connsiteY31" fmla="*/ 268605 h 723900"/>
                <a:gd name="connsiteX32" fmla="*/ 318135 w 723900"/>
                <a:gd name="connsiteY32" fmla="*/ 341948 h 723900"/>
                <a:gd name="connsiteX33" fmla="*/ 303848 w 723900"/>
                <a:gd name="connsiteY33" fmla="*/ 364808 h 723900"/>
                <a:gd name="connsiteX34" fmla="*/ 300038 w 723900"/>
                <a:gd name="connsiteY34" fmla="*/ 364808 h 723900"/>
                <a:gd name="connsiteX35" fmla="*/ 280988 w 723900"/>
                <a:gd name="connsiteY35" fmla="*/ 349568 h 723900"/>
                <a:gd name="connsiteX36" fmla="*/ 258127 w 723900"/>
                <a:gd name="connsiteY36" fmla="*/ 315278 h 723900"/>
                <a:gd name="connsiteX37" fmla="*/ 258127 w 723900"/>
                <a:gd name="connsiteY37" fmla="*/ 667703 h 723900"/>
                <a:gd name="connsiteX38" fmla="*/ 162878 w 723900"/>
                <a:gd name="connsiteY38" fmla="*/ 615315 h 723900"/>
                <a:gd name="connsiteX39" fmla="*/ 162878 w 723900"/>
                <a:gd name="connsiteY39" fmla="*/ 360045 h 723900"/>
                <a:gd name="connsiteX40" fmla="*/ 145733 w 723900"/>
                <a:gd name="connsiteY40" fmla="*/ 364808 h 723900"/>
                <a:gd name="connsiteX41" fmla="*/ 443865 w 723900"/>
                <a:gd name="connsiteY41" fmla="*/ 349568 h 723900"/>
                <a:gd name="connsiteX42" fmla="*/ 421005 w 723900"/>
                <a:gd name="connsiteY42" fmla="*/ 363855 h 723900"/>
                <a:gd name="connsiteX43" fmla="*/ 406718 w 723900"/>
                <a:gd name="connsiteY43" fmla="*/ 341948 h 723900"/>
                <a:gd name="connsiteX44" fmla="*/ 520065 w 723900"/>
                <a:gd name="connsiteY44" fmla="*/ 268605 h 723900"/>
                <a:gd name="connsiteX45" fmla="*/ 593408 w 723900"/>
                <a:gd name="connsiteY45" fmla="*/ 341948 h 723900"/>
                <a:gd name="connsiteX46" fmla="*/ 579120 w 723900"/>
                <a:gd name="connsiteY46" fmla="*/ 364808 h 723900"/>
                <a:gd name="connsiteX47" fmla="*/ 562928 w 723900"/>
                <a:gd name="connsiteY47" fmla="*/ 360045 h 723900"/>
                <a:gd name="connsiteX48" fmla="*/ 562928 w 723900"/>
                <a:gd name="connsiteY48" fmla="*/ 616268 h 723900"/>
                <a:gd name="connsiteX49" fmla="*/ 467678 w 723900"/>
                <a:gd name="connsiteY49" fmla="*/ 667703 h 723900"/>
                <a:gd name="connsiteX50" fmla="*/ 467678 w 723900"/>
                <a:gd name="connsiteY50" fmla="*/ 315278 h 723900"/>
                <a:gd name="connsiteX51" fmla="*/ 443865 w 723900"/>
                <a:gd name="connsiteY51" fmla="*/ 349568 h 72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23900" h="723900">
                  <a:moveTo>
                    <a:pt x="361950" y="0"/>
                  </a:moveTo>
                  <a:cubicBezTo>
                    <a:pt x="161925" y="0"/>
                    <a:pt x="0" y="161925"/>
                    <a:pt x="0" y="361950"/>
                  </a:cubicBezTo>
                  <a:cubicBezTo>
                    <a:pt x="0" y="561975"/>
                    <a:pt x="161925" y="723900"/>
                    <a:pt x="361950" y="723900"/>
                  </a:cubicBezTo>
                  <a:cubicBezTo>
                    <a:pt x="561975" y="723900"/>
                    <a:pt x="723900" y="561975"/>
                    <a:pt x="723900" y="361950"/>
                  </a:cubicBezTo>
                  <a:lnTo>
                    <a:pt x="723900" y="361950"/>
                  </a:lnTo>
                  <a:cubicBezTo>
                    <a:pt x="723900" y="161925"/>
                    <a:pt x="561975" y="0"/>
                    <a:pt x="361950" y="0"/>
                  </a:cubicBezTo>
                  <a:close/>
                  <a:moveTo>
                    <a:pt x="567690" y="227648"/>
                  </a:moveTo>
                  <a:cubicBezTo>
                    <a:pt x="555308" y="230505"/>
                    <a:pt x="542925" y="232410"/>
                    <a:pt x="530543" y="232410"/>
                  </a:cubicBezTo>
                  <a:cubicBezTo>
                    <a:pt x="489585" y="233363"/>
                    <a:pt x="450533" y="215265"/>
                    <a:pt x="423863" y="183833"/>
                  </a:cubicBezTo>
                  <a:cubicBezTo>
                    <a:pt x="417195" y="176213"/>
                    <a:pt x="418148" y="163830"/>
                    <a:pt x="425768" y="157163"/>
                  </a:cubicBezTo>
                  <a:cubicBezTo>
                    <a:pt x="433388" y="150495"/>
                    <a:pt x="445770" y="151448"/>
                    <a:pt x="452438" y="159068"/>
                  </a:cubicBezTo>
                  <a:lnTo>
                    <a:pt x="452438" y="159068"/>
                  </a:lnTo>
                  <a:cubicBezTo>
                    <a:pt x="478155" y="188595"/>
                    <a:pt x="518160" y="200978"/>
                    <a:pt x="556260" y="191453"/>
                  </a:cubicBezTo>
                  <a:cubicBezTo>
                    <a:pt x="566738" y="188595"/>
                    <a:pt x="577215" y="194310"/>
                    <a:pt x="580073" y="204788"/>
                  </a:cubicBezTo>
                  <a:cubicBezTo>
                    <a:pt x="582930" y="214313"/>
                    <a:pt x="577215" y="224790"/>
                    <a:pt x="567690" y="227648"/>
                  </a:cubicBezTo>
                  <a:lnTo>
                    <a:pt x="567690" y="227648"/>
                  </a:lnTo>
                  <a:close/>
                  <a:moveTo>
                    <a:pt x="447675" y="545783"/>
                  </a:moveTo>
                  <a:cubicBezTo>
                    <a:pt x="447675" y="598170"/>
                    <a:pt x="409575" y="641033"/>
                    <a:pt x="361950" y="641033"/>
                  </a:cubicBezTo>
                  <a:cubicBezTo>
                    <a:pt x="314325" y="641033"/>
                    <a:pt x="276225" y="598170"/>
                    <a:pt x="276225" y="545783"/>
                  </a:cubicBezTo>
                  <a:cubicBezTo>
                    <a:pt x="276225" y="493395"/>
                    <a:pt x="314325" y="450533"/>
                    <a:pt x="361950" y="450533"/>
                  </a:cubicBezTo>
                  <a:cubicBezTo>
                    <a:pt x="409575" y="450533"/>
                    <a:pt x="447675" y="493395"/>
                    <a:pt x="447675" y="545783"/>
                  </a:cubicBezTo>
                  <a:close/>
                  <a:moveTo>
                    <a:pt x="300038" y="183833"/>
                  </a:moveTo>
                  <a:cubicBezTo>
                    <a:pt x="273368" y="215265"/>
                    <a:pt x="234315" y="233363"/>
                    <a:pt x="193358" y="232410"/>
                  </a:cubicBezTo>
                  <a:cubicBezTo>
                    <a:pt x="180975" y="232410"/>
                    <a:pt x="168593" y="231458"/>
                    <a:pt x="156210" y="227648"/>
                  </a:cubicBezTo>
                  <a:cubicBezTo>
                    <a:pt x="145733" y="224790"/>
                    <a:pt x="140018" y="214313"/>
                    <a:pt x="143828" y="203835"/>
                  </a:cubicBezTo>
                  <a:cubicBezTo>
                    <a:pt x="146685" y="194310"/>
                    <a:pt x="157163" y="188595"/>
                    <a:pt x="167640" y="191453"/>
                  </a:cubicBezTo>
                  <a:cubicBezTo>
                    <a:pt x="205740" y="200978"/>
                    <a:pt x="245745" y="188595"/>
                    <a:pt x="271463" y="159068"/>
                  </a:cubicBezTo>
                  <a:cubicBezTo>
                    <a:pt x="278130" y="151448"/>
                    <a:pt x="290513" y="150495"/>
                    <a:pt x="298133" y="157163"/>
                  </a:cubicBezTo>
                  <a:cubicBezTo>
                    <a:pt x="305753" y="163830"/>
                    <a:pt x="306705" y="176213"/>
                    <a:pt x="300038" y="183833"/>
                  </a:cubicBezTo>
                  <a:close/>
                  <a:moveTo>
                    <a:pt x="145733" y="364808"/>
                  </a:moveTo>
                  <a:cubicBezTo>
                    <a:pt x="135255" y="362903"/>
                    <a:pt x="128588" y="352425"/>
                    <a:pt x="131445" y="341948"/>
                  </a:cubicBezTo>
                  <a:cubicBezTo>
                    <a:pt x="142875" y="290513"/>
                    <a:pt x="193358" y="258127"/>
                    <a:pt x="244793" y="268605"/>
                  </a:cubicBezTo>
                  <a:cubicBezTo>
                    <a:pt x="281940" y="276225"/>
                    <a:pt x="310515" y="304800"/>
                    <a:pt x="318135" y="341948"/>
                  </a:cubicBezTo>
                  <a:cubicBezTo>
                    <a:pt x="320040" y="352425"/>
                    <a:pt x="313373" y="361950"/>
                    <a:pt x="303848" y="364808"/>
                  </a:cubicBezTo>
                  <a:cubicBezTo>
                    <a:pt x="302895" y="364808"/>
                    <a:pt x="300990" y="364808"/>
                    <a:pt x="300038" y="364808"/>
                  </a:cubicBezTo>
                  <a:cubicBezTo>
                    <a:pt x="291465" y="364808"/>
                    <a:pt x="282893" y="358140"/>
                    <a:pt x="280988" y="349568"/>
                  </a:cubicBezTo>
                  <a:cubicBezTo>
                    <a:pt x="278130" y="336233"/>
                    <a:pt x="269558" y="323850"/>
                    <a:pt x="258127" y="315278"/>
                  </a:cubicBezTo>
                  <a:lnTo>
                    <a:pt x="258127" y="667703"/>
                  </a:lnTo>
                  <a:cubicBezTo>
                    <a:pt x="223838" y="656273"/>
                    <a:pt x="191453" y="638175"/>
                    <a:pt x="162878" y="615315"/>
                  </a:cubicBezTo>
                  <a:lnTo>
                    <a:pt x="162878" y="360045"/>
                  </a:lnTo>
                  <a:cubicBezTo>
                    <a:pt x="157163" y="364808"/>
                    <a:pt x="151448" y="365760"/>
                    <a:pt x="145733" y="364808"/>
                  </a:cubicBezTo>
                  <a:close/>
                  <a:moveTo>
                    <a:pt x="443865" y="349568"/>
                  </a:moveTo>
                  <a:cubicBezTo>
                    <a:pt x="441008" y="360045"/>
                    <a:pt x="431483" y="365760"/>
                    <a:pt x="421005" y="363855"/>
                  </a:cubicBezTo>
                  <a:cubicBezTo>
                    <a:pt x="411480" y="361950"/>
                    <a:pt x="404813" y="351473"/>
                    <a:pt x="406718" y="341948"/>
                  </a:cubicBezTo>
                  <a:cubicBezTo>
                    <a:pt x="418148" y="290513"/>
                    <a:pt x="468630" y="258127"/>
                    <a:pt x="520065" y="268605"/>
                  </a:cubicBezTo>
                  <a:cubicBezTo>
                    <a:pt x="557213" y="276225"/>
                    <a:pt x="585788" y="304800"/>
                    <a:pt x="593408" y="341948"/>
                  </a:cubicBezTo>
                  <a:cubicBezTo>
                    <a:pt x="595313" y="352425"/>
                    <a:pt x="588645" y="361950"/>
                    <a:pt x="579120" y="364808"/>
                  </a:cubicBezTo>
                  <a:cubicBezTo>
                    <a:pt x="573405" y="365760"/>
                    <a:pt x="566738" y="364808"/>
                    <a:pt x="562928" y="360045"/>
                  </a:cubicBezTo>
                  <a:lnTo>
                    <a:pt x="562928" y="616268"/>
                  </a:lnTo>
                  <a:cubicBezTo>
                    <a:pt x="534353" y="639128"/>
                    <a:pt x="501968" y="656273"/>
                    <a:pt x="467678" y="667703"/>
                  </a:cubicBezTo>
                  <a:lnTo>
                    <a:pt x="467678" y="315278"/>
                  </a:lnTo>
                  <a:cubicBezTo>
                    <a:pt x="455295" y="323850"/>
                    <a:pt x="447675" y="336233"/>
                    <a:pt x="443865" y="349568"/>
                  </a:cubicBezTo>
                  <a:close/>
                </a:path>
              </a:pathLst>
            </a:custGeom>
            <a:solidFill>
              <a:srgbClr val="FFC000"/>
            </a:solidFill>
            <a:ln w="9525" cap="flat">
              <a:solidFill>
                <a:srgbClr val="FFC000"/>
              </a:solidFill>
              <a:prstDash val="solid"/>
              <a:miter/>
            </a:ln>
          </p:spPr>
          <p:txBody>
            <a:bodyPr rtlCol="0" anchor="ctr"/>
            <a:lstStyle/>
            <a:p>
              <a:pPr algn="ctr"/>
              <a:endParaRPr lang="en-US">
                <a:latin typeface="Avenir Book" panose="02000503020000020003" pitchFamily="2" charset="0"/>
              </a:endParaRPr>
            </a:p>
          </p:txBody>
        </p:sp>
      </p:grpSp>
      <p:grpSp>
        <p:nvGrpSpPr>
          <p:cNvPr id="100" name="Group 99">
            <a:extLst>
              <a:ext uri="{FF2B5EF4-FFF2-40B4-BE49-F238E27FC236}">
                <a16:creationId xmlns:a16="http://schemas.microsoft.com/office/drawing/2014/main" id="{B105DF3D-F19B-7C90-EAF0-5A4D173B0066}"/>
              </a:ext>
            </a:extLst>
          </p:cNvPr>
          <p:cNvGrpSpPr/>
          <p:nvPr/>
        </p:nvGrpSpPr>
        <p:grpSpPr>
          <a:xfrm>
            <a:off x="3097633" y="3348765"/>
            <a:ext cx="1122390" cy="454071"/>
            <a:chOff x="3097633" y="3346568"/>
            <a:chExt cx="1122390" cy="454071"/>
          </a:xfrm>
        </p:grpSpPr>
        <p:sp>
          <p:nvSpPr>
            <p:cNvPr id="94" name="Rectangle 93">
              <a:extLst>
                <a:ext uri="{FF2B5EF4-FFF2-40B4-BE49-F238E27FC236}">
                  <a16:creationId xmlns:a16="http://schemas.microsoft.com/office/drawing/2014/main" id="{0A61A14A-2628-60C4-04AA-51D0F796044D}"/>
                </a:ext>
              </a:extLst>
            </p:cNvPr>
            <p:cNvSpPr/>
            <p:nvPr/>
          </p:nvSpPr>
          <p:spPr>
            <a:xfrm>
              <a:off x="3097633" y="3347347"/>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95" name="Rectangle 94">
              <a:extLst>
                <a:ext uri="{FF2B5EF4-FFF2-40B4-BE49-F238E27FC236}">
                  <a16:creationId xmlns:a16="http://schemas.microsoft.com/office/drawing/2014/main" id="{3FFEB923-8716-3DF9-C6C3-35773F5376D1}"/>
                </a:ext>
              </a:extLst>
            </p:cNvPr>
            <p:cNvSpPr/>
            <p:nvPr/>
          </p:nvSpPr>
          <p:spPr>
            <a:xfrm>
              <a:off x="3660465" y="334656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sp>
        <p:nvSpPr>
          <p:cNvPr id="96" name="Rectangle 95">
            <a:extLst>
              <a:ext uri="{FF2B5EF4-FFF2-40B4-BE49-F238E27FC236}">
                <a16:creationId xmlns:a16="http://schemas.microsoft.com/office/drawing/2014/main" id="{FD618569-055E-65E6-5890-7AC58A3BBD60}"/>
              </a:ext>
            </a:extLst>
          </p:cNvPr>
          <p:cNvSpPr/>
          <p:nvPr/>
        </p:nvSpPr>
        <p:spPr>
          <a:xfrm>
            <a:off x="1981791" y="5750134"/>
            <a:ext cx="1119116" cy="455878"/>
          </a:xfrm>
          <a:prstGeom prst="rect">
            <a:avLst/>
          </a:prstGeom>
          <a:solidFill>
            <a:schemeClr val="bg1">
              <a:lumMod val="75000"/>
              <a:alpha val="86822"/>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101" name="Rounded Rectangle 100">
            <a:extLst>
              <a:ext uri="{FF2B5EF4-FFF2-40B4-BE49-F238E27FC236}">
                <a16:creationId xmlns:a16="http://schemas.microsoft.com/office/drawing/2014/main" id="{7B5324E1-8EE9-355F-116D-627093F09F6D}"/>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Refresh with solid fill">
            <a:extLst>
              <a:ext uri="{FF2B5EF4-FFF2-40B4-BE49-F238E27FC236}">
                <a16:creationId xmlns:a16="http://schemas.microsoft.com/office/drawing/2014/main" id="{134E107D-3B61-EC09-F89B-F008838431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308341" y="5291670"/>
            <a:ext cx="455878" cy="455878"/>
          </a:xfrm>
          <a:prstGeom prst="rect">
            <a:avLst/>
          </a:prstGeom>
        </p:spPr>
      </p:pic>
    </p:spTree>
    <p:extLst>
      <p:ext uri="{BB962C8B-B14F-4D97-AF65-F5344CB8AC3E}">
        <p14:creationId xmlns:p14="http://schemas.microsoft.com/office/powerpoint/2010/main" val="3102182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 0.00092 L 0 0.35 " pathEditMode="relative" rAng="0" ptsTypes="AA">
                                      <p:cBhvr>
                                        <p:cTn id="10" dur="2000" fill="hold"/>
                                        <p:tgtEl>
                                          <p:spTgt spid="100"/>
                                        </p:tgtEl>
                                        <p:attrNameLst>
                                          <p:attrName>ppt_x</p:attrName>
                                          <p:attrName>ppt_y</p:attrName>
                                        </p:attrNameLst>
                                      </p:cBhvr>
                                      <p:rCtr x="0" y="17454"/>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8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96"/>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extLst>
    <p:ext uri="{6950BFC3-D8DA-4A85-94F7-54DA5524770B}">
      <p188:commentRel xmlns:p188="http://schemas.microsoft.com/office/powerpoint/2018/8/main" r:id="rId3"/>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9146B-6358-DC17-130C-B1AC9DD6BD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FDB60D-958B-B3E3-09DB-1DFF3D61B5E2}"/>
              </a:ext>
            </a:extLst>
          </p:cNvPr>
          <p:cNvSpPr>
            <a:spLocks noGrp="1"/>
          </p:cNvSpPr>
          <p:nvPr>
            <p:ph type="title"/>
          </p:nvPr>
        </p:nvSpPr>
        <p:spPr/>
        <p:txBody>
          <a:bodyPr/>
          <a:lstStyle/>
          <a:p>
            <a:r>
              <a:rPr lang="en-US">
                <a:latin typeface="Avenir Book"/>
              </a:rPr>
              <a:t>I/O Bottleneck: Pain point of consensus</a:t>
            </a:r>
            <a:endParaRPr lang="en-US"/>
          </a:p>
        </p:txBody>
      </p:sp>
      <p:sp>
        <p:nvSpPr>
          <p:cNvPr id="8" name="Text Placeholder 7">
            <a:extLst>
              <a:ext uri="{FF2B5EF4-FFF2-40B4-BE49-F238E27FC236}">
                <a16:creationId xmlns:a16="http://schemas.microsoft.com/office/drawing/2014/main" id="{308076A3-90C4-B70C-DFA4-DF4E1DC3050D}"/>
              </a:ext>
            </a:extLst>
          </p:cNvPr>
          <p:cNvSpPr>
            <a:spLocks noGrp="1"/>
          </p:cNvSpPr>
          <p:nvPr>
            <p:ph type="body" sz="quarter" idx="3"/>
          </p:nvPr>
        </p:nvSpPr>
        <p:spPr>
          <a:xfrm>
            <a:off x="836612" y="1690688"/>
            <a:ext cx="5183188" cy="823912"/>
          </a:xfrm>
        </p:spPr>
        <p:txBody>
          <a:bodyPr anchor="ctr">
            <a:normAutofit/>
          </a:bodyPr>
          <a:lstStyle/>
          <a:p>
            <a:pPr algn="ctr"/>
            <a:r>
              <a:rPr lang="en-US" sz="2800"/>
              <a:t>Keeps crash recovery simple</a:t>
            </a:r>
          </a:p>
        </p:txBody>
      </p:sp>
      <p:sp>
        <p:nvSpPr>
          <p:cNvPr id="4" name="Slide Number Placeholder 3">
            <a:extLst>
              <a:ext uri="{FF2B5EF4-FFF2-40B4-BE49-F238E27FC236}">
                <a16:creationId xmlns:a16="http://schemas.microsoft.com/office/drawing/2014/main" id="{FDA6A611-3211-4B17-7260-B4E9FA8709CC}"/>
              </a:ext>
            </a:extLst>
          </p:cNvPr>
          <p:cNvSpPr>
            <a:spLocks noGrp="1"/>
          </p:cNvSpPr>
          <p:nvPr>
            <p:ph type="sldNum" sz="quarter" idx="12"/>
          </p:nvPr>
        </p:nvSpPr>
        <p:spPr/>
        <p:txBody>
          <a:bodyPr/>
          <a:lstStyle/>
          <a:p>
            <a:fld id="{06EEA334-5DB2-4344-A737-B3BAE48A7487}" type="slidenum">
              <a:rPr lang="en-US" smtClean="0"/>
              <a:t>62</a:t>
            </a:fld>
            <a:endParaRPr lang="en-US"/>
          </a:p>
        </p:txBody>
      </p:sp>
      <p:grpSp>
        <p:nvGrpSpPr>
          <p:cNvPr id="49" name="Group 48">
            <a:extLst>
              <a:ext uri="{FF2B5EF4-FFF2-40B4-BE49-F238E27FC236}">
                <a16:creationId xmlns:a16="http://schemas.microsoft.com/office/drawing/2014/main" id="{E41D5319-51BF-2AA5-0583-3F63F8D341B2}"/>
              </a:ext>
            </a:extLst>
          </p:cNvPr>
          <p:cNvGrpSpPr/>
          <p:nvPr/>
        </p:nvGrpSpPr>
        <p:grpSpPr>
          <a:xfrm>
            <a:off x="964870" y="3934314"/>
            <a:ext cx="783911" cy="1066503"/>
            <a:chOff x="4188276" y="3342619"/>
            <a:chExt cx="783911" cy="1066503"/>
          </a:xfrm>
          <a:solidFill>
            <a:srgbClr val="23918C"/>
          </a:solidFill>
        </p:grpSpPr>
        <p:sp>
          <p:nvSpPr>
            <p:cNvPr id="50" name="Freeform 49">
              <a:extLst>
                <a:ext uri="{FF2B5EF4-FFF2-40B4-BE49-F238E27FC236}">
                  <a16:creationId xmlns:a16="http://schemas.microsoft.com/office/drawing/2014/main" id="{D9C65312-69B9-9BE4-079E-AB06C45FE401}"/>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1" name="Freeform 50">
              <a:extLst>
                <a:ext uri="{FF2B5EF4-FFF2-40B4-BE49-F238E27FC236}">
                  <a16:creationId xmlns:a16="http://schemas.microsoft.com/office/drawing/2014/main" id="{A6B44A8D-F237-F580-6E4A-EAD757EAA7BF}"/>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2" name="Freeform 51">
              <a:extLst>
                <a:ext uri="{FF2B5EF4-FFF2-40B4-BE49-F238E27FC236}">
                  <a16:creationId xmlns:a16="http://schemas.microsoft.com/office/drawing/2014/main" id="{D6FAE789-6252-A58D-BB42-8206FE9DFDEA}"/>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3" name="Freeform 52">
              <a:extLst>
                <a:ext uri="{FF2B5EF4-FFF2-40B4-BE49-F238E27FC236}">
                  <a16:creationId xmlns:a16="http://schemas.microsoft.com/office/drawing/2014/main" id="{0C778D3E-6AFA-18EB-4B06-D73EF6F1723F}"/>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4" name="Group 53">
            <a:extLst>
              <a:ext uri="{FF2B5EF4-FFF2-40B4-BE49-F238E27FC236}">
                <a16:creationId xmlns:a16="http://schemas.microsoft.com/office/drawing/2014/main" id="{3CA8593D-17E6-A29E-9EC4-D328A6A0A5FB}"/>
              </a:ext>
            </a:extLst>
          </p:cNvPr>
          <p:cNvGrpSpPr/>
          <p:nvPr/>
        </p:nvGrpSpPr>
        <p:grpSpPr>
          <a:xfrm>
            <a:off x="964872" y="5132685"/>
            <a:ext cx="783911" cy="1066503"/>
            <a:chOff x="1353787" y="3342619"/>
            <a:chExt cx="783911" cy="1066503"/>
          </a:xfrm>
          <a:solidFill>
            <a:srgbClr val="23918C"/>
          </a:solidFill>
        </p:grpSpPr>
        <p:sp>
          <p:nvSpPr>
            <p:cNvPr id="55" name="Freeform 54">
              <a:extLst>
                <a:ext uri="{FF2B5EF4-FFF2-40B4-BE49-F238E27FC236}">
                  <a16:creationId xmlns:a16="http://schemas.microsoft.com/office/drawing/2014/main" id="{0D4CF9E5-7D4E-6227-9ACC-81E7DC331D53}"/>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6" name="Freeform 55">
              <a:extLst>
                <a:ext uri="{FF2B5EF4-FFF2-40B4-BE49-F238E27FC236}">
                  <a16:creationId xmlns:a16="http://schemas.microsoft.com/office/drawing/2014/main" id="{A171C4D2-39E1-34D7-8392-279FB2ECBBAA}"/>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7" name="Freeform 56">
              <a:extLst>
                <a:ext uri="{FF2B5EF4-FFF2-40B4-BE49-F238E27FC236}">
                  <a16:creationId xmlns:a16="http://schemas.microsoft.com/office/drawing/2014/main" id="{B7FE9C01-9839-37B5-EA9C-2AAC8A56B355}"/>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8" name="Freeform 57">
              <a:extLst>
                <a:ext uri="{FF2B5EF4-FFF2-40B4-BE49-F238E27FC236}">
                  <a16:creationId xmlns:a16="http://schemas.microsoft.com/office/drawing/2014/main" id="{F1A853D0-C6FE-75C7-A85C-4CA64CA60873}"/>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9" name="Group 58">
            <a:extLst>
              <a:ext uri="{FF2B5EF4-FFF2-40B4-BE49-F238E27FC236}">
                <a16:creationId xmlns:a16="http://schemas.microsoft.com/office/drawing/2014/main" id="{A4B99B44-D3B4-2A05-18E6-5FAD8340BD5A}"/>
              </a:ext>
            </a:extLst>
          </p:cNvPr>
          <p:cNvGrpSpPr/>
          <p:nvPr/>
        </p:nvGrpSpPr>
        <p:grpSpPr>
          <a:xfrm>
            <a:off x="964871" y="2735944"/>
            <a:ext cx="783911" cy="1066503"/>
            <a:chOff x="4188276" y="3342619"/>
            <a:chExt cx="783911" cy="1066503"/>
          </a:xfrm>
          <a:solidFill>
            <a:srgbClr val="23918C"/>
          </a:solidFill>
        </p:grpSpPr>
        <p:sp>
          <p:nvSpPr>
            <p:cNvPr id="60" name="Freeform 59">
              <a:extLst>
                <a:ext uri="{FF2B5EF4-FFF2-40B4-BE49-F238E27FC236}">
                  <a16:creationId xmlns:a16="http://schemas.microsoft.com/office/drawing/2014/main" id="{605B0E1A-9C9A-92A2-21AF-147E91082F69}"/>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1" name="Freeform 60">
              <a:extLst>
                <a:ext uri="{FF2B5EF4-FFF2-40B4-BE49-F238E27FC236}">
                  <a16:creationId xmlns:a16="http://schemas.microsoft.com/office/drawing/2014/main" id="{077F966F-56BC-121E-3603-7A4C3448607A}"/>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2" name="Freeform 61">
              <a:extLst>
                <a:ext uri="{FF2B5EF4-FFF2-40B4-BE49-F238E27FC236}">
                  <a16:creationId xmlns:a16="http://schemas.microsoft.com/office/drawing/2014/main" id="{E60B9E25-097E-C8D9-853F-7CB72B91D0B7}"/>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3" name="Freeform 62">
              <a:extLst>
                <a:ext uri="{FF2B5EF4-FFF2-40B4-BE49-F238E27FC236}">
                  <a16:creationId xmlns:a16="http://schemas.microsoft.com/office/drawing/2014/main" id="{E929306E-F813-8D21-B755-8A3696787816}"/>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64" name="Group 63">
            <a:extLst>
              <a:ext uri="{FF2B5EF4-FFF2-40B4-BE49-F238E27FC236}">
                <a16:creationId xmlns:a16="http://schemas.microsoft.com/office/drawing/2014/main" id="{7C21ADF5-F1B7-0B2F-8CE6-4CC37CFFB46B}"/>
              </a:ext>
            </a:extLst>
          </p:cNvPr>
          <p:cNvGrpSpPr/>
          <p:nvPr/>
        </p:nvGrpSpPr>
        <p:grpSpPr>
          <a:xfrm>
            <a:off x="1981791" y="3349155"/>
            <a:ext cx="2238232" cy="453292"/>
            <a:chOff x="1985749" y="3231604"/>
            <a:chExt cx="2238232" cy="453292"/>
          </a:xfrm>
        </p:grpSpPr>
        <p:sp>
          <p:nvSpPr>
            <p:cNvPr id="65" name="Rectangle 64">
              <a:extLst>
                <a:ext uri="{FF2B5EF4-FFF2-40B4-BE49-F238E27FC236}">
                  <a16:creationId xmlns:a16="http://schemas.microsoft.com/office/drawing/2014/main" id="{9E367CE7-65C6-57A3-974D-790FE1281B04}"/>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66" name="Rectangle 65">
              <a:extLst>
                <a:ext uri="{FF2B5EF4-FFF2-40B4-BE49-F238E27FC236}">
                  <a16:creationId xmlns:a16="http://schemas.microsoft.com/office/drawing/2014/main" id="{AF7B3023-7502-D22C-B082-135079B7B4C3}"/>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67" name="Rectangle 66">
              <a:extLst>
                <a:ext uri="{FF2B5EF4-FFF2-40B4-BE49-F238E27FC236}">
                  <a16:creationId xmlns:a16="http://schemas.microsoft.com/office/drawing/2014/main" id="{AD9B328E-EA9C-2EAC-983D-347AFF8DA4C5}"/>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68" name="Rectangle 67">
              <a:extLst>
                <a:ext uri="{FF2B5EF4-FFF2-40B4-BE49-F238E27FC236}">
                  <a16:creationId xmlns:a16="http://schemas.microsoft.com/office/drawing/2014/main" id="{19B5FCEC-1CB5-907F-5FDC-B79E5958927E}"/>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69" name="Group 68">
            <a:extLst>
              <a:ext uri="{FF2B5EF4-FFF2-40B4-BE49-F238E27FC236}">
                <a16:creationId xmlns:a16="http://schemas.microsoft.com/office/drawing/2014/main" id="{210C199B-7607-BB24-F5EA-AF349C46CBF5}"/>
              </a:ext>
            </a:extLst>
          </p:cNvPr>
          <p:cNvGrpSpPr/>
          <p:nvPr/>
        </p:nvGrpSpPr>
        <p:grpSpPr>
          <a:xfrm>
            <a:off x="1981791" y="4551763"/>
            <a:ext cx="2238232" cy="453292"/>
            <a:chOff x="1985749" y="3231604"/>
            <a:chExt cx="2238232" cy="453292"/>
          </a:xfrm>
        </p:grpSpPr>
        <p:sp>
          <p:nvSpPr>
            <p:cNvPr id="70" name="Rectangle 69">
              <a:extLst>
                <a:ext uri="{FF2B5EF4-FFF2-40B4-BE49-F238E27FC236}">
                  <a16:creationId xmlns:a16="http://schemas.microsoft.com/office/drawing/2014/main" id="{D953620F-FBAB-A48D-AF24-555771F4CB1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1" name="Rectangle 70">
              <a:extLst>
                <a:ext uri="{FF2B5EF4-FFF2-40B4-BE49-F238E27FC236}">
                  <a16:creationId xmlns:a16="http://schemas.microsoft.com/office/drawing/2014/main" id="{10D5A645-F2A4-9792-C156-700953FFB743}"/>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2" name="Rectangle 71">
              <a:extLst>
                <a:ext uri="{FF2B5EF4-FFF2-40B4-BE49-F238E27FC236}">
                  <a16:creationId xmlns:a16="http://schemas.microsoft.com/office/drawing/2014/main" id="{80C07967-C4CB-A203-3255-EEDC39B74F32}"/>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73" name="Rectangle 72">
              <a:extLst>
                <a:ext uri="{FF2B5EF4-FFF2-40B4-BE49-F238E27FC236}">
                  <a16:creationId xmlns:a16="http://schemas.microsoft.com/office/drawing/2014/main" id="{77D3BEB3-D607-B4F3-D1E0-0620965BAEA0}"/>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82" name="Group 81">
            <a:extLst>
              <a:ext uri="{FF2B5EF4-FFF2-40B4-BE49-F238E27FC236}">
                <a16:creationId xmlns:a16="http://schemas.microsoft.com/office/drawing/2014/main" id="{826EB4FA-C4CD-EECD-89A7-549F804D6265}"/>
              </a:ext>
            </a:extLst>
          </p:cNvPr>
          <p:cNvGrpSpPr/>
          <p:nvPr/>
        </p:nvGrpSpPr>
        <p:grpSpPr>
          <a:xfrm>
            <a:off x="1981791" y="5750134"/>
            <a:ext cx="1119116" cy="453292"/>
            <a:chOff x="1985749" y="3231604"/>
            <a:chExt cx="1119116" cy="453292"/>
          </a:xfrm>
          <a:solidFill>
            <a:schemeClr val="bg1">
              <a:lumMod val="95000"/>
            </a:schemeClr>
          </a:solidFill>
        </p:grpSpPr>
        <p:sp>
          <p:nvSpPr>
            <p:cNvPr id="83" name="Rectangle 82">
              <a:extLst>
                <a:ext uri="{FF2B5EF4-FFF2-40B4-BE49-F238E27FC236}">
                  <a16:creationId xmlns:a16="http://schemas.microsoft.com/office/drawing/2014/main" id="{9294A807-070E-3F2A-6BD6-0734F3A03818}"/>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84" name="Rectangle 83">
              <a:extLst>
                <a:ext uri="{FF2B5EF4-FFF2-40B4-BE49-F238E27FC236}">
                  <a16:creationId xmlns:a16="http://schemas.microsoft.com/office/drawing/2014/main" id="{FB97E601-289B-6BEF-6F91-CDB4B42959BC}"/>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grpSp>
      <p:grpSp>
        <p:nvGrpSpPr>
          <p:cNvPr id="100" name="Group 99">
            <a:extLst>
              <a:ext uri="{FF2B5EF4-FFF2-40B4-BE49-F238E27FC236}">
                <a16:creationId xmlns:a16="http://schemas.microsoft.com/office/drawing/2014/main" id="{1445228A-BF14-A2F4-51EF-F9648575B1EA}"/>
              </a:ext>
            </a:extLst>
          </p:cNvPr>
          <p:cNvGrpSpPr/>
          <p:nvPr/>
        </p:nvGrpSpPr>
        <p:grpSpPr>
          <a:xfrm>
            <a:off x="3103772" y="5750134"/>
            <a:ext cx="1122390" cy="454071"/>
            <a:chOff x="3097633" y="3346568"/>
            <a:chExt cx="1122390" cy="454071"/>
          </a:xfrm>
        </p:grpSpPr>
        <p:sp>
          <p:nvSpPr>
            <p:cNvPr id="94" name="Rectangle 93">
              <a:extLst>
                <a:ext uri="{FF2B5EF4-FFF2-40B4-BE49-F238E27FC236}">
                  <a16:creationId xmlns:a16="http://schemas.microsoft.com/office/drawing/2014/main" id="{157D777B-0E3F-54A9-9BA8-AE18C5B2F404}"/>
                </a:ext>
              </a:extLst>
            </p:cNvPr>
            <p:cNvSpPr/>
            <p:nvPr/>
          </p:nvSpPr>
          <p:spPr>
            <a:xfrm>
              <a:off x="3097633" y="3347347"/>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95" name="Rectangle 94">
              <a:extLst>
                <a:ext uri="{FF2B5EF4-FFF2-40B4-BE49-F238E27FC236}">
                  <a16:creationId xmlns:a16="http://schemas.microsoft.com/office/drawing/2014/main" id="{C834A304-8C7A-82A6-B3AA-AB5EFDDADEB9}"/>
                </a:ext>
              </a:extLst>
            </p:cNvPr>
            <p:cNvSpPr/>
            <p:nvPr/>
          </p:nvSpPr>
          <p:spPr>
            <a:xfrm>
              <a:off x="3660465" y="334656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sp>
        <p:nvSpPr>
          <p:cNvPr id="25" name="Text Placeholder 6">
            <a:extLst>
              <a:ext uri="{FF2B5EF4-FFF2-40B4-BE49-F238E27FC236}">
                <a16:creationId xmlns:a16="http://schemas.microsoft.com/office/drawing/2014/main" id="{DEADAE55-0E63-1DA3-4AED-856D0FE9A4CA}"/>
              </a:ext>
            </a:extLst>
          </p:cNvPr>
          <p:cNvSpPr>
            <a:spLocks noGrp="1"/>
          </p:cNvSpPr>
          <p:nvPr>
            <p:ph type="body" idx="1"/>
          </p:nvPr>
        </p:nvSpPr>
        <p:spPr>
          <a:xfrm>
            <a:off x="6194425" y="1686450"/>
            <a:ext cx="5157787" cy="823912"/>
          </a:xfrm>
        </p:spPr>
        <p:txBody>
          <a:bodyPr anchor="ctr">
            <a:normAutofit/>
          </a:bodyPr>
          <a:lstStyle/>
          <a:p>
            <a:pPr algn="ctr"/>
            <a:r>
              <a:rPr lang="en-US" sz="2800"/>
              <a:t>N-way replication to disks</a:t>
            </a:r>
          </a:p>
        </p:txBody>
      </p:sp>
      <p:sp>
        <p:nvSpPr>
          <p:cNvPr id="42" name="Rectangle 41">
            <a:extLst>
              <a:ext uri="{FF2B5EF4-FFF2-40B4-BE49-F238E27FC236}">
                <a16:creationId xmlns:a16="http://schemas.microsoft.com/office/drawing/2014/main" id="{EEE42C7A-D56A-4570-08D2-1FB669FE8096}"/>
              </a:ext>
            </a:extLst>
          </p:cNvPr>
          <p:cNvSpPr/>
          <p:nvPr/>
        </p:nvSpPr>
        <p:spPr>
          <a:xfrm>
            <a:off x="6223824" y="2606628"/>
            <a:ext cx="944800" cy="37497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44" name="Rectangle 43">
            <a:extLst>
              <a:ext uri="{FF2B5EF4-FFF2-40B4-BE49-F238E27FC236}">
                <a16:creationId xmlns:a16="http://schemas.microsoft.com/office/drawing/2014/main" id="{2E97B123-9BE1-D228-DE91-FA2F27431F73}"/>
              </a:ext>
            </a:extLst>
          </p:cNvPr>
          <p:cNvSpPr/>
          <p:nvPr/>
        </p:nvSpPr>
        <p:spPr>
          <a:xfrm>
            <a:off x="7548341" y="2720727"/>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M operations</a:t>
            </a:r>
          </a:p>
        </p:txBody>
      </p:sp>
      <p:sp>
        <p:nvSpPr>
          <p:cNvPr id="45" name="Rectangle 44">
            <a:extLst>
              <a:ext uri="{FF2B5EF4-FFF2-40B4-BE49-F238E27FC236}">
                <a16:creationId xmlns:a16="http://schemas.microsoft.com/office/drawing/2014/main" id="{EB939BBA-C801-0D8B-2047-B61F36D7896D}"/>
              </a:ext>
            </a:extLst>
          </p:cNvPr>
          <p:cNvSpPr/>
          <p:nvPr/>
        </p:nvSpPr>
        <p:spPr>
          <a:xfrm>
            <a:off x="7548341" y="3417531"/>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Avenir Book" panose="02000503020000020003" pitchFamily="2" charset="0"/>
              </a:rPr>
              <a:t>N replicas</a:t>
            </a:r>
          </a:p>
        </p:txBody>
      </p:sp>
      <p:sp>
        <p:nvSpPr>
          <p:cNvPr id="46" name="Rectangle 45">
            <a:extLst>
              <a:ext uri="{FF2B5EF4-FFF2-40B4-BE49-F238E27FC236}">
                <a16:creationId xmlns:a16="http://schemas.microsoft.com/office/drawing/2014/main" id="{F2FF6243-9B3F-39E6-E4FA-67C32899EE60}"/>
              </a:ext>
            </a:extLst>
          </p:cNvPr>
          <p:cNvSpPr/>
          <p:nvPr/>
        </p:nvSpPr>
        <p:spPr>
          <a:xfrm>
            <a:off x="7548341" y="4114336"/>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Disk writes: M x N</a:t>
            </a:r>
          </a:p>
        </p:txBody>
      </p:sp>
      <p:grpSp>
        <p:nvGrpSpPr>
          <p:cNvPr id="47" name="Group 46">
            <a:extLst>
              <a:ext uri="{FF2B5EF4-FFF2-40B4-BE49-F238E27FC236}">
                <a16:creationId xmlns:a16="http://schemas.microsoft.com/office/drawing/2014/main" id="{C01FB210-E1AC-8D28-F496-839694D44F75}"/>
              </a:ext>
            </a:extLst>
          </p:cNvPr>
          <p:cNvGrpSpPr/>
          <p:nvPr/>
        </p:nvGrpSpPr>
        <p:grpSpPr>
          <a:xfrm>
            <a:off x="6300458" y="3924789"/>
            <a:ext cx="783911" cy="1066503"/>
            <a:chOff x="4188276" y="3342619"/>
            <a:chExt cx="783911" cy="1066503"/>
          </a:xfrm>
          <a:solidFill>
            <a:srgbClr val="23918C"/>
          </a:solidFill>
        </p:grpSpPr>
        <p:sp>
          <p:nvSpPr>
            <p:cNvPr id="48" name="Freeform 47">
              <a:extLst>
                <a:ext uri="{FF2B5EF4-FFF2-40B4-BE49-F238E27FC236}">
                  <a16:creationId xmlns:a16="http://schemas.microsoft.com/office/drawing/2014/main" id="{11748FA7-63D1-943F-E464-087E102DA048}"/>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4" name="Freeform 73">
              <a:extLst>
                <a:ext uri="{FF2B5EF4-FFF2-40B4-BE49-F238E27FC236}">
                  <a16:creationId xmlns:a16="http://schemas.microsoft.com/office/drawing/2014/main" id="{45C87CDA-DA51-14E0-BDC3-013DAAF34888}"/>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5" name="Freeform 74">
              <a:extLst>
                <a:ext uri="{FF2B5EF4-FFF2-40B4-BE49-F238E27FC236}">
                  <a16:creationId xmlns:a16="http://schemas.microsoft.com/office/drawing/2014/main" id="{00E4EB61-48BD-E351-7235-24C03598CB86}"/>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6" name="Freeform 75">
              <a:extLst>
                <a:ext uri="{FF2B5EF4-FFF2-40B4-BE49-F238E27FC236}">
                  <a16:creationId xmlns:a16="http://schemas.microsoft.com/office/drawing/2014/main" id="{BB7A48BC-3B93-4A7F-52FB-634E0704C20C}"/>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77" name="Group 76">
            <a:extLst>
              <a:ext uri="{FF2B5EF4-FFF2-40B4-BE49-F238E27FC236}">
                <a16:creationId xmlns:a16="http://schemas.microsoft.com/office/drawing/2014/main" id="{7FA35096-45C8-12C6-737F-855A392A338B}"/>
              </a:ext>
            </a:extLst>
          </p:cNvPr>
          <p:cNvGrpSpPr/>
          <p:nvPr/>
        </p:nvGrpSpPr>
        <p:grpSpPr>
          <a:xfrm>
            <a:off x="6300460" y="5123160"/>
            <a:ext cx="783911" cy="1066503"/>
            <a:chOff x="1353787" y="3342619"/>
            <a:chExt cx="783911" cy="1066503"/>
          </a:xfrm>
          <a:solidFill>
            <a:srgbClr val="23918C"/>
          </a:solidFill>
        </p:grpSpPr>
        <p:sp>
          <p:nvSpPr>
            <p:cNvPr id="78" name="Freeform 77">
              <a:extLst>
                <a:ext uri="{FF2B5EF4-FFF2-40B4-BE49-F238E27FC236}">
                  <a16:creationId xmlns:a16="http://schemas.microsoft.com/office/drawing/2014/main" id="{5AB92619-E73D-7E68-E88B-9AD3BD0001A3}"/>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9" name="Freeform 78">
              <a:extLst>
                <a:ext uri="{FF2B5EF4-FFF2-40B4-BE49-F238E27FC236}">
                  <a16:creationId xmlns:a16="http://schemas.microsoft.com/office/drawing/2014/main" id="{6386060C-FBA0-7091-2A35-EF6A77F85352}"/>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0" name="Freeform 79">
              <a:extLst>
                <a:ext uri="{FF2B5EF4-FFF2-40B4-BE49-F238E27FC236}">
                  <a16:creationId xmlns:a16="http://schemas.microsoft.com/office/drawing/2014/main" id="{9CDA2B71-9C0E-184F-2CA5-B4576741C931}"/>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1" name="Freeform 80">
              <a:extLst>
                <a:ext uri="{FF2B5EF4-FFF2-40B4-BE49-F238E27FC236}">
                  <a16:creationId xmlns:a16="http://schemas.microsoft.com/office/drawing/2014/main" id="{11A06397-E496-463F-14EC-83C63EE623CE}"/>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85" name="Group 84">
            <a:extLst>
              <a:ext uri="{FF2B5EF4-FFF2-40B4-BE49-F238E27FC236}">
                <a16:creationId xmlns:a16="http://schemas.microsoft.com/office/drawing/2014/main" id="{D48C1D52-EA8F-4599-371E-144E60CF9537}"/>
              </a:ext>
            </a:extLst>
          </p:cNvPr>
          <p:cNvGrpSpPr/>
          <p:nvPr/>
        </p:nvGrpSpPr>
        <p:grpSpPr>
          <a:xfrm>
            <a:off x="6300459" y="2726419"/>
            <a:ext cx="783911" cy="1066503"/>
            <a:chOff x="4188276" y="3342619"/>
            <a:chExt cx="783911" cy="1066503"/>
          </a:xfrm>
          <a:solidFill>
            <a:srgbClr val="23918C"/>
          </a:solidFill>
        </p:grpSpPr>
        <p:sp>
          <p:nvSpPr>
            <p:cNvPr id="93" name="Freeform 92">
              <a:extLst>
                <a:ext uri="{FF2B5EF4-FFF2-40B4-BE49-F238E27FC236}">
                  <a16:creationId xmlns:a16="http://schemas.microsoft.com/office/drawing/2014/main" id="{978FC285-AA8D-DC2D-1C4B-0BA7F23F5AE1}"/>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7" name="Freeform 96">
              <a:extLst>
                <a:ext uri="{FF2B5EF4-FFF2-40B4-BE49-F238E27FC236}">
                  <a16:creationId xmlns:a16="http://schemas.microsoft.com/office/drawing/2014/main" id="{42D589FF-020F-BC78-E666-904C0AFD5898}"/>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8" name="Freeform 97">
              <a:extLst>
                <a:ext uri="{FF2B5EF4-FFF2-40B4-BE49-F238E27FC236}">
                  <a16:creationId xmlns:a16="http://schemas.microsoft.com/office/drawing/2014/main" id="{B0B10B50-5324-04AA-42A3-44AD6888B3D3}"/>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9" name="Freeform 98">
              <a:extLst>
                <a:ext uri="{FF2B5EF4-FFF2-40B4-BE49-F238E27FC236}">
                  <a16:creationId xmlns:a16="http://schemas.microsoft.com/office/drawing/2014/main" id="{EF77E588-E0CA-2C3F-B891-786AD2F8C3E1}"/>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sp>
        <p:nvSpPr>
          <p:cNvPr id="101" name="Rounded Rectangle 100">
            <a:extLst>
              <a:ext uri="{FF2B5EF4-FFF2-40B4-BE49-F238E27FC236}">
                <a16:creationId xmlns:a16="http://schemas.microsoft.com/office/drawing/2014/main" id="{640CA3AC-27FC-EED2-F034-94948CBE756F}"/>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a:extLst>
              <a:ext uri="{FF2B5EF4-FFF2-40B4-BE49-F238E27FC236}">
                <a16:creationId xmlns:a16="http://schemas.microsoft.com/office/drawing/2014/main" id="{2C48955E-CE5D-C3E2-B607-7ACF64253F91}"/>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F35815FB-E34A-C71A-069B-1502786D081D}"/>
              </a:ext>
            </a:extLst>
          </p:cNvPr>
          <p:cNvSpPr/>
          <p:nvPr/>
        </p:nvSpPr>
        <p:spPr>
          <a:xfrm>
            <a:off x="7345805" y="5449322"/>
            <a:ext cx="4006407" cy="907028"/>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Replicas flush all operations even if they’re committed!</a:t>
            </a:r>
          </a:p>
        </p:txBody>
      </p:sp>
    </p:spTree>
    <p:extLst>
      <p:ext uri="{BB962C8B-B14F-4D97-AF65-F5344CB8AC3E}">
        <p14:creationId xmlns:p14="http://schemas.microsoft.com/office/powerpoint/2010/main" val="13136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0AC9C1-1523-4C5E-B98A-C13E2FF119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A8D16-108A-D984-128E-8EDB9F7BB5D7}"/>
              </a:ext>
            </a:extLst>
          </p:cNvPr>
          <p:cNvSpPr>
            <a:spLocks noGrp="1"/>
          </p:cNvSpPr>
          <p:nvPr>
            <p:ph type="title"/>
          </p:nvPr>
        </p:nvSpPr>
        <p:spPr/>
        <p:txBody>
          <a:bodyPr/>
          <a:lstStyle/>
          <a:p>
            <a:r>
              <a:rPr lang="en-US">
                <a:latin typeface="Avenir Book"/>
              </a:rPr>
              <a:t>I/O Bottleneck: Pain point of consensus</a:t>
            </a:r>
            <a:endParaRPr lang="en-US"/>
          </a:p>
        </p:txBody>
      </p:sp>
      <p:sp>
        <p:nvSpPr>
          <p:cNvPr id="8" name="Text Placeholder 7">
            <a:extLst>
              <a:ext uri="{FF2B5EF4-FFF2-40B4-BE49-F238E27FC236}">
                <a16:creationId xmlns:a16="http://schemas.microsoft.com/office/drawing/2014/main" id="{AE8F317F-CAB6-9BA7-52A9-CF3007681505}"/>
              </a:ext>
            </a:extLst>
          </p:cNvPr>
          <p:cNvSpPr>
            <a:spLocks noGrp="1"/>
          </p:cNvSpPr>
          <p:nvPr>
            <p:ph type="body" sz="quarter" idx="3"/>
          </p:nvPr>
        </p:nvSpPr>
        <p:spPr>
          <a:xfrm>
            <a:off x="836612" y="1690688"/>
            <a:ext cx="5183188" cy="823912"/>
          </a:xfrm>
        </p:spPr>
        <p:txBody>
          <a:bodyPr anchor="ctr">
            <a:normAutofit/>
          </a:bodyPr>
          <a:lstStyle/>
          <a:p>
            <a:pPr algn="ctr"/>
            <a:r>
              <a:rPr lang="en-US" sz="2800"/>
              <a:t>Keeps crash recovery simple</a:t>
            </a:r>
          </a:p>
        </p:txBody>
      </p:sp>
      <p:sp>
        <p:nvSpPr>
          <p:cNvPr id="4" name="Slide Number Placeholder 3">
            <a:extLst>
              <a:ext uri="{FF2B5EF4-FFF2-40B4-BE49-F238E27FC236}">
                <a16:creationId xmlns:a16="http://schemas.microsoft.com/office/drawing/2014/main" id="{6E23942D-39FC-CE93-7C1F-C060475BA6F3}"/>
              </a:ext>
            </a:extLst>
          </p:cNvPr>
          <p:cNvSpPr>
            <a:spLocks noGrp="1"/>
          </p:cNvSpPr>
          <p:nvPr>
            <p:ph type="sldNum" sz="quarter" idx="12"/>
          </p:nvPr>
        </p:nvSpPr>
        <p:spPr/>
        <p:txBody>
          <a:bodyPr/>
          <a:lstStyle/>
          <a:p>
            <a:fld id="{06EEA334-5DB2-4344-A737-B3BAE48A7487}" type="slidenum">
              <a:rPr lang="en-US" smtClean="0"/>
              <a:t>63</a:t>
            </a:fld>
            <a:endParaRPr lang="en-US"/>
          </a:p>
        </p:txBody>
      </p:sp>
      <p:grpSp>
        <p:nvGrpSpPr>
          <p:cNvPr id="49" name="Group 48">
            <a:extLst>
              <a:ext uri="{FF2B5EF4-FFF2-40B4-BE49-F238E27FC236}">
                <a16:creationId xmlns:a16="http://schemas.microsoft.com/office/drawing/2014/main" id="{5DD04694-88AE-8A6A-24A0-34E5BEE69411}"/>
              </a:ext>
            </a:extLst>
          </p:cNvPr>
          <p:cNvGrpSpPr/>
          <p:nvPr/>
        </p:nvGrpSpPr>
        <p:grpSpPr>
          <a:xfrm>
            <a:off x="964870" y="3934314"/>
            <a:ext cx="783911" cy="1066503"/>
            <a:chOff x="4188276" y="3342619"/>
            <a:chExt cx="783911" cy="1066503"/>
          </a:xfrm>
          <a:solidFill>
            <a:srgbClr val="23918C"/>
          </a:solidFill>
        </p:grpSpPr>
        <p:sp>
          <p:nvSpPr>
            <p:cNvPr id="50" name="Freeform 49">
              <a:extLst>
                <a:ext uri="{FF2B5EF4-FFF2-40B4-BE49-F238E27FC236}">
                  <a16:creationId xmlns:a16="http://schemas.microsoft.com/office/drawing/2014/main" id="{8E6E8368-FAE7-B867-72E4-811274AC5862}"/>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1" name="Freeform 50">
              <a:extLst>
                <a:ext uri="{FF2B5EF4-FFF2-40B4-BE49-F238E27FC236}">
                  <a16:creationId xmlns:a16="http://schemas.microsoft.com/office/drawing/2014/main" id="{0511300A-1084-FADA-6574-6B0A96933A52}"/>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2" name="Freeform 51">
              <a:extLst>
                <a:ext uri="{FF2B5EF4-FFF2-40B4-BE49-F238E27FC236}">
                  <a16:creationId xmlns:a16="http://schemas.microsoft.com/office/drawing/2014/main" id="{E7B844F0-6825-7F1C-624F-C4435E13E616}"/>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3" name="Freeform 52">
              <a:extLst>
                <a:ext uri="{FF2B5EF4-FFF2-40B4-BE49-F238E27FC236}">
                  <a16:creationId xmlns:a16="http://schemas.microsoft.com/office/drawing/2014/main" id="{D15FA720-858C-A1BB-7E71-5289EABFE53B}"/>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4" name="Group 53">
            <a:extLst>
              <a:ext uri="{FF2B5EF4-FFF2-40B4-BE49-F238E27FC236}">
                <a16:creationId xmlns:a16="http://schemas.microsoft.com/office/drawing/2014/main" id="{1864502E-9139-3375-97F2-C895B93EC380}"/>
              </a:ext>
            </a:extLst>
          </p:cNvPr>
          <p:cNvGrpSpPr/>
          <p:nvPr/>
        </p:nvGrpSpPr>
        <p:grpSpPr>
          <a:xfrm>
            <a:off x="964872" y="5132685"/>
            <a:ext cx="783911" cy="1066503"/>
            <a:chOff x="1353787" y="3342619"/>
            <a:chExt cx="783911" cy="1066503"/>
          </a:xfrm>
          <a:solidFill>
            <a:srgbClr val="23918C"/>
          </a:solidFill>
        </p:grpSpPr>
        <p:sp>
          <p:nvSpPr>
            <p:cNvPr id="55" name="Freeform 54">
              <a:extLst>
                <a:ext uri="{FF2B5EF4-FFF2-40B4-BE49-F238E27FC236}">
                  <a16:creationId xmlns:a16="http://schemas.microsoft.com/office/drawing/2014/main" id="{45C20DAF-D947-0FE4-EEA7-250E711BDDD8}"/>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6" name="Freeform 55">
              <a:extLst>
                <a:ext uri="{FF2B5EF4-FFF2-40B4-BE49-F238E27FC236}">
                  <a16:creationId xmlns:a16="http://schemas.microsoft.com/office/drawing/2014/main" id="{ADCAE53F-8AA5-A7B2-8836-A855410A140A}"/>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7" name="Freeform 56">
              <a:extLst>
                <a:ext uri="{FF2B5EF4-FFF2-40B4-BE49-F238E27FC236}">
                  <a16:creationId xmlns:a16="http://schemas.microsoft.com/office/drawing/2014/main" id="{A9409C30-533C-4A74-6804-E396198EA4AD}"/>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58" name="Freeform 57">
              <a:extLst>
                <a:ext uri="{FF2B5EF4-FFF2-40B4-BE49-F238E27FC236}">
                  <a16:creationId xmlns:a16="http://schemas.microsoft.com/office/drawing/2014/main" id="{070701B7-E422-32F7-4FCB-20F5E04B1DF4}"/>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59" name="Group 58">
            <a:extLst>
              <a:ext uri="{FF2B5EF4-FFF2-40B4-BE49-F238E27FC236}">
                <a16:creationId xmlns:a16="http://schemas.microsoft.com/office/drawing/2014/main" id="{7B2BF7E3-E76E-164C-D40F-7C2522AEAB55}"/>
              </a:ext>
            </a:extLst>
          </p:cNvPr>
          <p:cNvGrpSpPr/>
          <p:nvPr/>
        </p:nvGrpSpPr>
        <p:grpSpPr>
          <a:xfrm>
            <a:off x="964871" y="2735944"/>
            <a:ext cx="783911" cy="1066503"/>
            <a:chOff x="4188276" y="3342619"/>
            <a:chExt cx="783911" cy="1066503"/>
          </a:xfrm>
          <a:solidFill>
            <a:srgbClr val="23918C"/>
          </a:solidFill>
        </p:grpSpPr>
        <p:sp>
          <p:nvSpPr>
            <p:cNvPr id="60" name="Freeform 59">
              <a:extLst>
                <a:ext uri="{FF2B5EF4-FFF2-40B4-BE49-F238E27FC236}">
                  <a16:creationId xmlns:a16="http://schemas.microsoft.com/office/drawing/2014/main" id="{2E466AC6-4AC2-F8B1-ED6F-13F81ABC54A3}"/>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1" name="Freeform 60">
              <a:extLst>
                <a:ext uri="{FF2B5EF4-FFF2-40B4-BE49-F238E27FC236}">
                  <a16:creationId xmlns:a16="http://schemas.microsoft.com/office/drawing/2014/main" id="{4A46ED7A-BEBA-038A-8CFE-C941ABAEF4D5}"/>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2" name="Freeform 61">
              <a:extLst>
                <a:ext uri="{FF2B5EF4-FFF2-40B4-BE49-F238E27FC236}">
                  <a16:creationId xmlns:a16="http://schemas.microsoft.com/office/drawing/2014/main" id="{8E97AFD7-73C6-FC00-19E1-F22803AF6531}"/>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sp>
          <p:nvSpPr>
            <p:cNvPr id="63" name="Freeform 62">
              <a:extLst>
                <a:ext uri="{FF2B5EF4-FFF2-40B4-BE49-F238E27FC236}">
                  <a16:creationId xmlns:a16="http://schemas.microsoft.com/office/drawing/2014/main" id="{F16F22A3-617C-44D3-188D-A355868619E5}"/>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pPr algn="ctr"/>
              <a:endParaRPr lang="en-US">
                <a:latin typeface="Avenir Book" panose="02000503020000020003" pitchFamily="2" charset="0"/>
              </a:endParaRPr>
            </a:p>
          </p:txBody>
        </p:sp>
      </p:grpSp>
      <p:grpSp>
        <p:nvGrpSpPr>
          <p:cNvPr id="64" name="Group 63">
            <a:extLst>
              <a:ext uri="{FF2B5EF4-FFF2-40B4-BE49-F238E27FC236}">
                <a16:creationId xmlns:a16="http://schemas.microsoft.com/office/drawing/2014/main" id="{732B1272-942D-DBE5-62DE-7FCECE904482}"/>
              </a:ext>
            </a:extLst>
          </p:cNvPr>
          <p:cNvGrpSpPr/>
          <p:nvPr/>
        </p:nvGrpSpPr>
        <p:grpSpPr>
          <a:xfrm>
            <a:off x="1981791" y="3349155"/>
            <a:ext cx="2238232" cy="453292"/>
            <a:chOff x="1985749" y="3231604"/>
            <a:chExt cx="2238232" cy="453292"/>
          </a:xfrm>
        </p:grpSpPr>
        <p:sp>
          <p:nvSpPr>
            <p:cNvPr id="65" name="Rectangle 64">
              <a:extLst>
                <a:ext uri="{FF2B5EF4-FFF2-40B4-BE49-F238E27FC236}">
                  <a16:creationId xmlns:a16="http://schemas.microsoft.com/office/drawing/2014/main" id="{2EE33411-AB05-09BA-0040-16771E965212}"/>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66" name="Rectangle 65">
              <a:extLst>
                <a:ext uri="{FF2B5EF4-FFF2-40B4-BE49-F238E27FC236}">
                  <a16:creationId xmlns:a16="http://schemas.microsoft.com/office/drawing/2014/main" id="{4B74DC3E-AC6A-29EF-5838-729BE22B0E81}"/>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67" name="Rectangle 66">
              <a:extLst>
                <a:ext uri="{FF2B5EF4-FFF2-40B4-BE49-F238E27FC236}">
                  <a16:creationId xmlns:a16="http://schemas.microsoft.com/office/drawing/2014/main" id="{91484F33-B5D8-E516-FF45-49E3FFFE7B12}"/>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68" name="Rectangle 67">
              <a:extLst>
                <a:ext uri="{FF2B5EF4-FFF2-40B4-BE49-F238E27FC236}">
                  <a16:creationId xmlns:a16="http://schemas.microsoft.com/office/drawing/2014/main" id="{D537750D-EBDC-A9E3-7584-C59EBFDF5F84}"/>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69" name="Group 68">
            <a:extLst>
              <a:ext uri="{FF2B5EF4-FFF2-40B4-BE49-F238E27FC236}">
                <a16:creationId xmlns:a16="http://schemas.microsoft.com/office/drawing/2014/main" id="{2FBA97F4-6944-1906-EEEE-A873D6548645}"/>
              </a:ext>
            </a:extLst>
          </p:cNvPr>
          <p:cNvGrpSpPr/>
          <p:nvPr/>
        </p:nvGrpSpPr>
        <p:grpSpPr>
          <a:xfrm>
            <a:off x="1981791" y="4551763"/>
            <a:ext cx="2238232" cy="453292"/>
            <a:chOff x="1985749" y="3231604"/>
            <a:chExt cx="2238232" cy="453292"/>
          </a:xfrm>
        </p:grpSpPr>
        <p:sp>
          <p:nvSpPr>
            <p:cNvPr id="70" name="Rectangle 69">
              <a:extLst>
                <a:ext uri="{FF2B5EF4-FFF2-40B4-BE49-F238E27FC236}">
                  <a16:creationId xmlns:a16="http://schemas.microsoft.com/office/drawing/2014/main" id="{D18EDE40-0C36-E2FD-95E3-2A43326855BC}"/>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1" name="Rectangle 70">
              <a:extLst>
                <a:ext uri="{FF2B5EF4-FFF2-40B4-BE49-F238E27FC236}">
                  <a16:creationId xmlns:a16="http://schemas.microsoft.com/office/drawing/2014/main" id="{FA65B80D-ABCE-B3DB-2A14-39B764185C24}"/>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2" name="Rectangle 71">
              <a:extLst>
                <a:ext uri="{FF2B5EF4-FFF2-40B4-BE49-F238E27FC236}">
                  <a16:creationId xmlns:a16="http://schemas.microsoft.com/office/drawing/2014/main" id="{5008DD6E-6E1B-7F74-06EC-E3DEC12BE9FF}"/>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73" name="Rectangle 72">
              <a:extLst>
                <a:ext uri="{FF2B5EF4-FFF2-40B4-BE49-F238E27FC236}">
                  <a16:creationId xmlns:a16="http://schemas.microsoft.com/office/drawing/2014/main" id="{FF32773C-1EA3-B76A-4310-91A104422AE1}"/>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82" name="Group 81">
            <a:extLst>
              <a:ext uri="{FF2B5EF4-FFF2-40B4-BE49-F238E27FC236}">
                <a16:creationId xmlns:a16="http://schemas.microsoft.com/office/drawing/2014/main" id="{9748DBE5-C063-837C-B08B-3837E85CDD03}"/>
              </a:ext>
            </a:extLst>
          </p:cNvPr>
          <p:cNvGrpSpPr/>
          <p:nvPr/>
        </p:nvGrpSpPr>
        <p:grpSpPr>
          <a:xfrm>
            <a:off x="1981791" y="5750134"/>
            <a:ext cx="1119116" cy="453292"/>
            <a:chOff x="1985749" y="3231604"/>
            <a:chExt cx="1119116" cy="453292"/>
          </a:xfrm>
          <a:solidFill>
            <a:schemeClr val="bg1">
              <a:lumMod val="95000"/>
            </a:schemeClr>
          </a:solidFill>
        </p:grpSpPr>
        <p:sp>
          <p:nvSpPr>
            <p:cNvPr id="83" name="Rectangle 82">
              <a:extLst>
                <a:ext uri="{FF2B5EF4-FFF2-40B4-BE49-F238E27FC236}">
                  <a16:creationId xmlns:a16="http://schemas.microsoft.com/office/drawing/2014/main" id="{1D2E3CE4-0269-F723-B6F3-B449C0FA50F5}"/>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84" name="Rectangle 83">
              <a:extLst>
                <a:ext uri="{FF2B5EF4-FFF2-40B4-BE49-F238E27FC236}">
                  <a16:creationId xmlns:a16="http://schemas.microsoft.com/office/drawing/2014/main" id="{8E808E2C-21CB-3FF2-6B69-382C35293004}"/>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grpSp>
      <p:grpSp>
        <p:nvGrpSpPr>
          <p:cNvPr id="100" name="Group 99">
            <a:extLst>
              <a:ext uri="{FF2B5EF4-FFF2-40B4-BE49-F238E27FC236}">
                <a16:creationId xmlns:a16="http://schemas.microsoft.com/office/drawing/2014/main" id="{CA7AC8C6-26E4-A5E0-FF00-EBF91FD0587E}"/>
              </a:ext>
            </a:extLst>
          </p:cNvPr>
          <p:cNvGrpSpPr/>
          <p:nvPr/>
        </p:nvGrpSpPr>
        <p:grpSpPr>
          <a:xfrm>
            <a:off x="3103772" y="5750134"/>
            <a:ext cx="1122390" cy="454071"/>
            <a:chOff x="3097633" y="3346568"/>
            <a:chExt cx="1122390" cy="454071"/>
          </a:xfrm>
        </p:grpSpPr>
        <p:sp>
          <p:nvSpPr>
            <p:cNvPr id="94" name="Rectangle 93">
              <a:extLst>
                <a:ext uri="{FF2B5EF4-FFF2-40B4-BE49-F238E27FC236}">
                  <a16:creationId xmlns:a16="http://schemas.microsoft.com/office/drawing/2014/main" id="{1623B83D-74C9-3A64-66C9-E14D3D781BFB}"/>
                </a:ext>
              </a:extLst>
            </p:cNvPr>
            <p:cNvSpPr/>
            <p:nvPr/>
          </p:nvSpPr>
          <p:spPr>
            <a:xfrm>
              <a:off x="3097633" y="3347347"/>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95" name="Rectangle 94">
              <a:extLst>
                <a:ext uri="{FF2B5EF4-FFF2-40B4-BE49-F238E27FC236}">
                  <a16:creationId xmlns:a16="http://schemas.microsoft.com/office/drawing/2014/main" id="{0347069C-8179-B12B-64B4-CF4293522C43}"/>
                </a:ext>
              </a:extLst>
            </p:cNvPr>
            <p:cNvSpPr/>
            <p:nvPr/>
          </p:nvSpPr>
          <p:spPr>
            <a:xfrm>
              <a:off x="3660465" y="334656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sp>
        <p:nvSpPr>
          <p:cNvPr id="25" name="Text Placeholder 6">
            <a:extLst>
              <a:ext uri="{FF2B5EF4-FFF2-40B4-BE49-F238E27FC236}">
                <a16:creationId xmlns:a16="http://schemas.microsoft.com/office/drawing/2014/main" id="{25B9AEDE-4F62-C13D-D9C9-BD75FDA47898}"/>
              </a:ext>
            </a:extLst>
          </p:cNvPr>
          <p:cNvSpPr>
            <a:spLocks noGrp="1"/>
          </p:cNvSpPr>
          <p:nvPr>
            <p:ph type="body" idx="1"/>
          </p:nvPr>
        </p:nvSpPr>
        <p:spPr>
          <a:xfrm>
            <a:off x="6194425" y="1686450"/>
            <a:ext cx="5157787" cy="823912"/>
          </a:xfrm>
        </p:spPr>
        <p:txBody>
          <a:bodyPr anchor="ctr">
            <a:normAutofit/>
          </a:bodyPr>
          <a:lstStyle/>
          <a:p>
            <a:pPr algn="ctr"/>
            <a:r>
              <a:rPr lang="en-US" sz="2800"/>
              <a:t>N-way replication to disks</a:t>
            </a:r>
          </a:p>
        </p:txBody>
      </p:sp>
      <p:sp>
        <p:nvSpPr>
          <p:cNvPr id="42" name="Rectangle 41">
            <a:extLst>
              <a:ext uri="{FF2B5EF4-FFF2-40B4-BE49-F238E27FC236}">
                <a16:creationId xmlns:a16="http://schemas.microsoft.com/office/drawing/2014/main" id="{C634F8B7-DCCE-80A0-7849-6D17B260874F}"/>
              </a:ext>
            </a:extLst>
          </p:cNvPr>
          <p:cNvSpPr/>
          <p:nvPr/>
        </p:nvSpPr>
        <p:spPr>
          <a:xfrm>
            <a:off x="6223824" y="2606628"/>
            <a:ext cx="944800" cy="374972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44" name="Rectangle 43">
            <a:extLst>
              <a:ext uri="{FF2B5EF4-FFF2-40B4-BE49-F238E27FC236}">
                <a16:creationId xmlns:a16="http://schemas.microsoft.com/office/drawing/2014/main" id="{8D78698C-9142-CE6B-7FEA-0B0ABC9B438D}"/>
              </a:ext>
            </a:extLst>
          </p:cNvPr>
          <p:cNvSpPr/>
          <p:nvPr/>
        </p:nvSpPr>
        <p:spPr>
          <a:xfrm>
            <a:off x="7548341" y="2720727"/>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M operations</a:t>
            </a:r>
          </a:p>
        </p:txBody>
      </p:sp>
      <p:sp>
        <p:nvSpPr>
          <p:cNvPr id="45" name="Rectangle 44">
            <a:extLst>
              <a:ext uri="{FF2B5EF4-FFF2-40B4-BE49-F238E27FC236}">
                <a16:creationId xmlns:a16="http://schemas.microsoft.com/office/drawing/2014/main" id="{DF0A1EE3-D9FF-E0CD-87E3-2D335889BA12}"/>
              </a:ext>
            </a:extLst>
          </p:cNvPr>
          <p:cNvSpPr/>
          <p:nvPr/>
        </p:nvSpPr>
        <p:spPr>
          <a:xfrm>
            <a:off x="7548341" y="3417531"/>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Avenir Book" panose="02000503020000020003" pitchFamily="2" charset="0"/>
              </a:rPr>
              <a:t>N replicas</a:t>
            </a:r>
          </a:p>
        </p:txBody>
      </p:sp>
      <p:sp>
        <p:nvSpPr>
          <p:cNvPr id="46" name="Rectangle 45">
            <a:extLst>
              <a:ext uri="{FF2B5EF4-FFF2-40B4-BE49-F238E27FC236}">
                <a16:creationId xmlns:a16="http://schemas.microsoft.com/office/drawing/2014/main" id="{41B07AD1-16C0-A838-B601-EBC6AE02FE85}"/>
              </a:ext>
            </a:extLst>
          </p:cNvPr>
          <p:cNvSpPr/>
          <p:nvPr/>
        </p:nvSpPr>
        <p:spPr>
          <a:xfrm>
            <a:off x="7548341" y="4114336"/>
            <a:ext cx="2743200" cy="650326"/>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Disk writes: M x N</a:t>
            </a:r>
          </a:p>
        </p:txBody>
      </p:sp>
      <p:grpSp>
        <p:nvGrpSpPr>
          <p:cNvPr id="47" name="Group 46">
            <a:extLst>
              <a:ext uri="{FF2B5EF4-FFF2-40B4-BE49-F238E27FC236}">
                <a16:creationId xmlns:a16="http://schemas.microsoft.com/office/drawing/2014/main" id="{781C12D6-3616-E781-55D3-82E89493FC4B}"/>
              </a:ext>
            </a:extLst>
          </p:cNvPr>
          <p:cNvGrpSpPr/>
          <p:nvPr/>
        </p:nvGrpSpPr>
        <p:grpSpPr>
          <a:xfrm>
            <a:off x="6300458" y="3924789"/>
            <a:ext cx="783911" cy="1066503"/>
            <a:chOff x="4188276" y="3342619"/>
            <a:chExt cx="783911" cy="1066503"/>
          </a:xfrm>
          <a:solidFill>
            <a:srgbClr val="23918C"/>
          </a:solidFill>
        </p:grpSpPr>
        <p:sp>
          <p:nvSpPr>
            <p:cNvPr id="48" name="Freeform 47">
              <a:extLst>
                <a:ext uri="{FF2B5EF4-FFF2-40B4-BE49-F238E27FC236}">
                  <a16:creationId xmlns:a16="http://schemas.microsoft.com/office/drawing/2014/main" id="{4A3A41B5-B455-A715-3A98-8C430E07842D}"/>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4" name="Freeform 73">
              <a:extLst>
                <a:ext uri="{FF2B5EF4-FFF2-40B4-BE49-F238E27FC236}">
                  <a16:creationId xmlns:a16="http://schemas.microsoft.com/office/drawing/2014/main" id="{80D901AA-F9B9-8824-0869-6CBC8919ED0F}"/>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5" name="Freeform 74">
              <a:extLst>
                <a:ext uri="{FF2B5EF4-FFF2-40B4-BE49-F238E27FC236}">
                  <a16:creationId xmlns:a16="http://schemas.microsoft.com/office/drawing/2014/main" id="{8F578707-AC05-1F46-187A-B9DE3628D025}"/>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6" name="Freeform 75">
              <a:extLst>
                <a:ext uri="{FF2B5EF4-FFF2-40B4-BE49-F238E27FC236}">
                  <a16:creationId xmlns:a16="http://schemas.microsoft.com/office/drawing/2014/main" id="{47925543-6F2C-BC0B-A3F0-A51F265DE74A}"/>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77" name="Group 76">
            <a:extLst>
              <a:ext uri="{FF2B5EF4-FFF2-40B4-BE49-F238E27FC236}">
                <a16:creationId xmlns:a16="http://schemas.microsoft.com/office/drawing/2014/main" id="{4D6C42D2-384A-D9A5-22FA-B7EBFB264B4D}"/>
              </a:ext>
            </a:extLst>
          </p:cNvPr>
          <p:cNvGrpSpPr/>
          <p:nvPr/>
        </p:nvGrpSpPr>
        <p:grpSpPr>
          <a:xfrm>
            <a:off x="6300460" y="5123160"/>
            <a:ext cx="783911" cy="1066503"/>
            <a:chOff x="1353787" y="3342619"/>
            <a:chExt cx="783911" cy="1066503"/>
          </a:xfrm>
          <a:solidFill>
            <a:srgbClr val="23918C"/>
          </a:solidFill>
        </p:grpSpPr>
        <p:sp>
          <p:nvSpPr>
            <p:cNvPr id="78" name="Freeform 77">
              <a:extLst>
                <a:ext uri="{FF2B5EF4-FFF2-40B4-BE49-F238E27FC236}">
                  <a16:creationId xmlns:a16="http://schemas.microsoft.com/office/drawing/2014/main" id="{93EB9F6E-DDF4-8BD0-79B3-B0661ABE005A}"/>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79" name="Freeform 78">
              <a:extLst>
                <a:ext uri="{FF2B5EF4-FFF2-40B4-BE49-F238E27FC236}">
                  <a16:creationId xmlns:a16="http://schemas.microsoft.com/office/drawing/2014/main" id="{2025A84B-19E3-C8AB-7C41-B5E780293633}"/>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0" name="Freeform 79">
              <a:extLst>
                <a:ext uri="{FF2B5EF4-FFF2-40B4-BE49-F238E27FC236}">
                  <a16:creationId xmlns:a16="http://schemas.microsoft.com/office/drawing/2014/main" id="{D01971AF-0643-371E-AEEC-FE8C0A186139}"/>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81" name="Freeform 80">
              <a:extLst>
                <a:ext uri="{FF2B5EF4-FFF2-40B4-BE49-F238E27FC236}">
                  <a16:creationId xmlns:a16="http://schemas.microsoft.com/office/drawing/2014/main" id="{BDED1651-4FB6-DF14-81F7-ED9FF1FE6C85}"/>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85" name="Group 84">
            <a:extLst>
              <a:ext uri="{FF2B5EF4-FFF2-40B4-BE49-F238E27FC236}">
                <a16:creationId xmlns:a16="http://schemas.microsoft.com/office/drawing/2014/main" id="{660FCDCA-F882-10D5-3B2C-925BD0F26CF5}"/>
              </a:ext>
            </a:extLst>
          </p:cNvPr>
          <p:cNvGrpSpPr/>
          <p:nvPr/>
        </p:nvGrpSpPr>
        <p:grpSpPr>
          <a:xfrm>
            <a:off x="6300459" y="2726419"/>
            <a:ext cx="783911" cy="1066503"/>
            <a:chOff x="4188276" y="3342619"/>
            <a:chExt cx="783911" cy="1066503"/>
          </a:xfrm>
          <a:solidFill>
            <a:srgbClr val="23918C"/>
          </a:solidFill>
        </p:grpSpPr>
        <p:sp>
          <p:nvSpPr>
            <p:cNvPr id="93" name="Freeform 92">
              <a:extLst>
                <a:ext uri="{FF2B5EF4-FFF2-40B4-BE49-F238E27FC236}">
                  <a16:creationId xmlns:a16="http://schemas.microsoft.com/office/drawing/2014/main" id="{D25A2377-7AF6-9957-70ED-71CEB06F58CB}"/>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7" name="Freeform 96">
              <a:extLst>
                <a:ext uri="{FF2B5EF4-FFF2-40B4-BE49-F238E27FC236}">
                  <a16:creationId xmlns:a16="http://schemas.microsoft.com/office/drawing/2014/main" id="{0AEA2701-59B6-C5C4-ADE4-E810EC7F6F69}"/>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8" name="Freeform 97">
              <a:extLst>
                <a:ext uri="{FF2B5EF4-FFF2-40B4-BE49-F238E27FC236}">
                  <a16:creationId xmlns:a16="http://schemas.microsoft.com/office/drawing/2014/main" id="{293C588E-E5EC-D505-3D5B-F6AF95A68DC8}"/>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99" name="Freeform 98">
              <a:extLst>
                <a:ext uri="{FF2B5EF4-FFF2-40B4-BE49-F238E27FC236}">
                  <a16:creationId xmlns:a16="http://schemas.microsoft.com/office/drawing/2014/main" id="{4DC7EB99-2958-42CE-DDA0-75E7AE6F8E16}"/>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sp>
        <p:nvSpPr>
          <p:cNvPr id="101" name="Rounded Rectangle 100">
            <a:extLst>
              <a:ext uri="{FF2B5EF4-FFF2-40B4-BE49-F238E27FC236}">
                <a16:creationId xmlns:a16="http://schemas.microsoft.com/office/drawing/2014/main" id="{075850A2-7BD2-EF32-83FE-28A7A01E2CAB}"/>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ounded Rectangle 101">
            <a:extLst>
              <a:ext uri="{FF2B5EF4-FFF2-40B4-BE49-F238E27FC236}">
                <a16:creationId xmlns:a16="http://schemas.microsoft.com/office/drawing/2014/main" id="{714FABA8-0B82-180A-F735-DD07677C0877}"/>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B9A0757-5983-FE2E-AC8E-C08D56BEB5C3}"/>
              </a:ext>
            </a:extLst>
          </p:cNvPr>
          <p:cNvSpPr/>
          <p:nvPr/>
        </p:nvSpPr>
        <p:spPr>
          <a:xfrm>
            <a:off x="7345805" y="5449322"/>
            <a:ext cx="4006407" cy="907028"/>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Replicas flush all operations even if they’re committed!</a:t>
            </a:r>
          </a:p>
        </p:txBody>
      </p:sp>
      <p:sp>
        <p:nvSpPr>
          <p:cNvPr id="5" name="Rounded Rectangle 4">
            <a:extLst>
              <a:ext uri="{FF2B5EF4-FFF2-40B4-BE49-F238E27FC236}">
                <a16:creationId xmlns:a16="http://schemas.microsoft.com/office/drawing/2014/main" id="{2A054E23-9490-69EE-A7AE-3198F3456EEB}"/>
              </a:ext>
            </a:extLst>
          </p:cNvPr>
          <p:cNvSpPr/>
          <p:nvPr/>
        </p:nvSpPr>
        <p:spPr>
          <a:xfrm>
            <a:off x="748145" y="1645476"/>
            <a:ext cx="10619944" cy="4802202"/>
          </a:xfrm>
          <a:prstGeom prst="roundRect">
            <a:avLst>
              <a:gd name="adj" fmla="val 0"/>
            </a:avLst>
          </a:prstGeom>
          <a:solidFill>
            <a:schemeClr val="bg1">
              <a:lumMod val="9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Table 5">
            <a:extLst>
              <a:ext uri="{FF2B5EF4-FFF2-40B4-BE49-F238E27FC236}">
                <a16:creationId xmlns:a16="http://schemas.microsoft.com/office/drawing/2014/main" id="{3ECDF6FE-9B4F-E5E3-BB81-4344E281456D}"/>
              </a:ext>
            </a:extLst>
          </p:cNvPr>
          <p:cNvGraphicFramePr>
            <a:graphicFrameLocks noGrp="1"/>
          </p:cNvGraphicFramePr>
          <p:nvPr/>
        </p:nvGraphicFramePr>
        <p:xfrm>
          <a:off x="1748781" y="2774946"/>
          <a:ext cx="9019737" cy="2290517"/>
        </p:xfrm>
        <a:graphic>
          <a:graphicData uri="http://schemas.openxmlformats.org/drawingml/2006/table">
            <a:tbl>
              <a:tblPr firstRow="1" bandRow="1">
                <a:tableStyleId>{5C22544A-7EE6-4342-B048-85BDC9FD1C3A}</a:tableStyleId>
              </a:tblPr>
              <a:tblGrid>
                <a:gridCol w="3006579">
                  <a:extLst>
                    <a:ext uri="{9D8B030D-6E8A-4147-A177-3AD203B41FA5}">
                      <a16:colId xmlns:a16="http://schemas.microsoft.com/office/drawing/2014/main" val="3308448422"/>
                    </a:ext>
                  </a:extLst>
                </a:gridCol>
                <a:gridCol w="3006579">
                  <a:extLst>
                    <a:ext uri="{9D8B030D-6E8A-4147-A177-3AD203B41FA5}">
                      <a16:colId xmlns:a16="http://schemas.microsoft.com/office/drawing/2014/main" val="481355312"/>
                    </a:ext>
                  </a:extLst>
                </a:gridCol>
                <a:gridCol w="3006579">
                  <a:extLst>
                    <a:ext uri="{9D8B030D-6E8A-4147-A177-3AD203B41FA5}">
                      <a16:colId xmlns:a16="http://schemas.microsoft.com/office/drawing/2014/main" val="4285197818"/>
                    </a:ext>
                  </a:extLst>
                </a:gridCol>
              </a:tblGrid>
              <a:tr h="858944">
                <a:tc>
                  <a:txBody>
                    <a:bodyPr/>
                    <a:lstStyle/>
                    <a:p>
                      <a:pPr algn="ctr"/>
                      <a:r>
                        <a:rPr lang="en-US" sz="2400" b="0" i="0" dirty="0" err="1">
                          <a:latin typeface="Avenir Light" panose="020B0402020203020204" pitchFamily="34" charset="77"/>
                        </a:rPr>
                        <a:t>etcd</a:t>
                      </a:r>
                      <a:r>
                        <a:rPr lang="en-US" sz="2400" b="0" i="0" dirty="0">
                          <a:latin typeface="Avenir Light" panose="020B0402020203020204" pitchFamily="34" charset="77"/>
                        </a:rPr>
                        <a:t> Logging</a:t>
                      </a:r>
                    </a:p>
                  </a:txBody>
                  <a:tcPr anchor="ctr">
                    <a:solidFill>
                      <a:srgbClr val="23918C"/>
                    </a:solidFill>
                  </a:tcPr>
                </a:tc>
                <a:tc>
                  <a:txBody>
                    <a:bodyPr/>
                    <a:lstStyle/>
                    <a:p>
                      <a:pPr algn="ctr"/>
                      <a:r>
                        <a:rPr lang="en-US" sz="2400" b="0" i="0" dirty="0">
                          <a:latin typeface="Avenir Light" panose="020B0402020203020204" pitchFamily="34" charset="77"/>
                        </a:rPr>
                        <a:t>Latency (ms)</a:t>
                      </a:r>
                    </a:p>
                  </a:txBody>
                  <a:tcPr anchor="ctr">
                    <a:solidFill>
                      <a:srgbClr val="23918C"/>
                    </a:solidFill>
                  </a:tcPr>
                </a:tc>
                <a:tc>
                  <a:txBody>
                    <a:bodyPr/>
                    <a:lstStyle/>
                    <a:p>
                      <a:pPr algn="ctr"/>
                      <a:r>
                        <a:rPr lang="en-US" sz="2400" b="0" i="0" dirty="0">
                          <a:latin typeface="Avenir Light" panose="020B0402020203020204" pitchFamily="34" charset="77"/>
                        </a:rPr>
                        <a:t>Throughput (Kops/s)</a:t>
                      </a:r>
                    </a:p>
                  </a:txBody>
                  <a:tcPr anchor="ctr">
                    <a:solidFill>
                      <a:srgbClr val="23918C"/>
                    </a:solidFill>
                  </a:tcPr>
                </a:tc>
                <a:extLst>
                  <a:ext uri="{0D108BD9-81ED-4DB2-BD59-A6C34878D82A}">
                    <a16:rowId xmlns:a16="http://schemas.microsoft.com/office/drawing/2014/main" val="241826594"/>
                  </a:ext>
                </a:extLst>
              </a:tr>
              <a:tr h="477191">
                <a:tc>
                  <a:txBody>
                    <a:bodyPr/>
                    <a:lstStyle/>
                    <a:p>
                      <a:pPr algn="ctr"/>
                      <a:r>
                        <a:rPr lang="en-US" sz="2400" b="0" i="0" dirty="0">
                          <a:latin typeface="Avenir Light" panose="020B0402020203020204" pitchFamily="34" charset="77"/>
                        </a:rPr>
                        <a:t>Default: On disk</a:t>
                      </a:r>
                    </a:p>
                  </a:txBody>
                  <a:tcPr anchor="ctr">
                    <a:solidFill>
                      <a:srgbClr val="ADD5D3"/>
                    </a:solidFill>
                  </a:tcPr>
                </a:tc>
                <a:tc>
                  <a:txBody>
                    <a:bodyPr/>
                    <a:lstStyle/>
                    <a:p>
                      <a:pPr algn="ctr"/>
                      <a:r>
                        <a:rPr lang="en-US" sz="2400" b="0" i="0" dirty="0">
                          <a:latin typeface="Avenir Light" panose="020B0402020203020204" pitchFamily="34" charset="77"/>
                        </a:rPr>
                        <a:t>6.3</a:t>
                      </a:r>
                    </a:p>
                  </a:txBody>
                  <a:tcPr anchor="ctr">
                    <a:solidFill>
                      <a:srgbClr val="ADD5D3"/>
                    </a:solidFill>
                  </a:tcPr>
                </a:tc>
                <a:tc>
                  <a:txBody>
                    <a:bodyPr/>
                    <a:lstStyle/>
                    <a:p>
                      <a:pPr algn="ctr"/>
                      <a:r>
                        <a:rPr lang="en-US" sz="2400" b="0" i="0" dirty="0">
                          <a:latin typeface="Avenir Light" panose="020B0402020203020204" pitchFamily="34" charset="77"/>
                        </a:rPr>
                        <a:t>16</a:t>
                      </a:r>
                    </a:p>
                  </a:txBody>
                  <a:tcPr anchor="ctr">
                    <a:solidFill>
                      <a:srgbClr val="ADD5D3"/>
                    </a:solidFill>
                  </a:tcPr>
                </a:tc>
                <a:extLst>
                  <a:ext uri="{0D108BD9-81ED-4DB2-BD59-A6C34878D82A}">
                    <a16:rowId xmlns:a16="http://schemas.microsoft.com/office/drawing/2014/main" val="23950576"/>
                  </a:ext>
                </a:extLst>
              </a:tr>
              <a:tr h="477191">
                <a:tc>
                  <a:txBody>
                    <a:bodyPr/>
                    <a:lstStyle/>
                    <a:p>
                      <a:pPr algn="ctr"/>
                      <a:r>
                        <a:rPr lang="en-US" sz="2400" b="0" i="0" dirty="0">
                          <a:latin typeface="Avenir Light" panose="020B0402020203020204" pitchFamily="34" charset="77"/>
                        </a:rPr>
                        <a:t>In memory</a:t>
                      </a:r>
                    </a:p>
                  </a:txBody>
                  <a:tcPr anchor="ctr">
                    <a:solidFill>
                      <a:srgbClr val="ADD5D3"/>
                    </a:solidFill>
                  </a:tcPr>
                </a:tc>
                <a:tc>
                  <a:txBody>
                    <a:bodyPr/>
                    <a:lstStyle/>
                    <a:p>
                      <a:pPr algn="ctr"/>
                      <a:r>
                        <a:rPr lang="en-US" sz="2400" b="0" i="0" dirty="0">
                          <a:latin typeface="Avenir Light" panose="020B0402020203020204" pitchFamily="34" charset="77"/>
                        </a:rPr>
                        <a:t>4.1</a:t>
                      </a:r>
                    </a:p>
                  </a:txBody>
                  <a:tcPr anchor="ctr">
                    <a:solidFill>
                      <a:srgbClr val="ADD5D3"/>
                    </a:solidFill>
                  </a:tcPr>
                </a:tc>
                <a:tc>
                  <a:txBody>
                    <a:bodyPr/>
                    <a:lstStyle/>
                    <a:p>
                      <a:pPr algn="ctr"/>
                      <a:r>
                        <a:rPr lang="en-US" sz="2400" b="0" i="0" dirty="0">
                          <a:latin typeface="Avenir Light" panose="020B0402020203020204" pitchFamily="34" charset="77"/>
                        </a:rPr>
                        <a:t>28</a:t>
                      </a:r>
                    </a:p>
                  </a:txBody>
                  <a:tcPr anchor="ctr">
                    <a:solidFill>
                      <a:srgbClr val="ADD5D3"/>
                    </a:solidFill>
                  </a:tcPr>
                </a:tc>
                <a:extLst>
                  <a:ext uri="{0D108BD9-81ED-4DB2-BD59-A6C34878D82A}">
                    <a16:rowId xmlns:a16="http://schemas.microsoft.com/office/drawing/2014/main" val="2950750987"/>
                  </a:ext>
                </a:extLst>
              </a:tr>
              <a:tr h="477191">
                <a:tc>
                  <a:txBody>
                    <a:bodyPr/>
                    <a:lstStyle/>
                    <a:p>
                      <a:pPr algn="ctr"/>
                      <a:r>
                        <a:rPr lang="en-US" sz="2400" b="1" i="0" dirty="0">
                          <a:latin typeface="Avenir Light" panose="020B0402020203020204" pitchFamily="34" charset="77"/>
                        </a:rPr>
                        <a:t>I/O Overhead (%)</a:t>
                      </a:r>
                    </a:p>
                  </a:txBody>
                  <a:tcPr anchor="ctr">
                    <a:solidFill>
                      <a:srgbClr val="ADD5D3"/>
                    </a:solidFill>
                  </a:tcPr>
                </a:tc>
                <a:tc>
                  <a:txBody>
                    <a:bodyPr/>
                    <a:lstStyle/>
                    <a:p>
                      <a:pPr algn="ctr"/>
                      <a:r>
                        <a:rPr lang="en-US" sz="2400" b="1" i="0" dirty="0">
                          <a:latin typeface="Avenir Light" panose="020B0402020203020204" pitchFamily="34" charset="77"/>
                        </a:rPr>
                        <a:t>54%</a:t>
                      </a:r>
                    </a:p>
                  </a:txBody>
                  <a:tcPr anchor="ctr">
                    <a:solidFill>
                      <a:srgbClr val="ADD5D3"/>
                    </a:solidFill>
                  </a:tcPr>
                </a:tc>
                <a:tc>
                  <a:txBody>
                    <a:bodyPr/>
                    <a:lstStyle/>
                    <a:p>
                      <a:pPr algn="ctr"/>
                      <a:r>
                        <a:rPr lang="en-US" sz="2400" b="1" i="0" dirty="0">
                          <a:latin typeface="Avenir Light" panose="020B0402020203020204" pitchFamily="34" charset="77"/>
                        </a:rPr>
                        <a:t>48%</a:t>
                      </a:r>
                    </a:p>
                  </a:txBody>
                  <a:tcPr anchor="ctr">
                    <a:solidFill>
                      <a:srgbClr val="ADD5D3"/>
                    </a:solidFill>
                  </a:tcPr>
                </a:tc>
                <a:extLst>
                  <a:ext uri="{0D108BD9-81ED-4DB2-BD59-A6C34878D82A}">
                    <a16:rowId xmlns:a16="http://schemas.microsoft.com/office/drawing/2014/main" val="1968315612"/>
                  </a:ext>
                </a:extLst>
              </a:tr>
            </a:tbl>
          </a:graphicData>
        </a:graphic>
      </p:graphicFrame>
      <p:sp>
        <p:nvSpPr>
          <p:cNvPr id="7" name="Rectangle 6">
            <a:extLst>
              <a:ext uri="{FF2B5EF4-FFF2-40B4-BE49-F238E27FC236}">
                <a16:creationId xmlns:a16="http://schemas.microsoft.com/office/drawing/2014/main" id="{8E278387-86B4-3861-7235-31A9018B324E}"/>
              </a:ext>
            </a:extLst>
          </p:cNvPr>
          <p:cNvSpPr/>
          <p:nvPr/>
        </p:nvSpPr>
        <p:spPr>
          <a:xfrm>
            <a:off x="4743030" y="3650448"/>
            <a:ext cx="6025488" cy="1415013"/>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3E6C76C-02D3-131B-866C-F077B2AF858B}"/>
              </a:ext>
            </a:extLst>
          </p:cNvPr>
          <p:cNvSpPr/>
          <p:nvPr/>
        </p:nvSpPr>
        <p:spPr>
          <a:xfrm>
            <a:off x="7755773" y="3650446"/>
            <a:ext cx="3012745" cy="1415014"/>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11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1F5D1-266C-BD29-1F9A-0C00D1EAE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5DBF2C-6ADF-F843-F586-2A507768EA1C}"/>
              </a:ext>
            </a:extLst>
          </p:cNvPr>
          <p:cNvSpPr>
            <a:spLocks noGrp="1"/>
          </p:cNvSpPr>
          <p:nvPr>
            <p:ph type="title"/>
          </p:nvPr>
        </p:nvSpPr>
        <p:spPr/>
        <p:txBody>
          <a:bodyPr/>
          <a:lstStyle/>
          <a:p>
            <a:r>
              <a:rPr lang="en-US" dirty="0"/>
              <a:t>Opportunity: Recovery is infrequent</a:t>
            </a:r>
          </a:p>
        </p:txBody>
      </p:sp>
      <p:sp>
        <p:nvSpPr>
          <p:cNvPr id="3" name="Content Placeholder 2">
            <a:extLst>
              <a:ext uri="{FF2B5EF4-FFF2-40B4-BE49-F238E27FC236}">
                <a16:creationId xmlns:a16="http://schemas.microsoft.com/office/drawing/2014/main" id="{FFED8776-A07A-C24B-8351-5B51A3F2E708}"/>
              </a:ext>
            </a:extLst>
          </p:cNvPr>
          <p:cNvSpPr>
            <a:spLocks noGrp="1"/>
          </p:cNvSpPr>
          <p:nvPr>
            <p:ph sz="half" idx="1"/>
          </p:nvPr>
        </p:nvSpPr>
        <p:spPr>
          <a:xfrm>
            <a:off x="838200" y="2505073"/>
            <a:ext cx="5181600" cy="3671889"/>
          </a:xfrm>
        </p:spPr>
        <p:txBody>
          <a:bodyPr>
            <a:normAutofit/>
          </a:bodyPr>
          <a:lstStyle/>
          <a:p>
            <a:pPr marL="0" indent="0">
              <a:buNone/>
            </a:pPr>
            <a:endParaRPr lang="en-US" dirty="0"/>
          </a:p>
          <a:p>
            <a:endParaRPr lang="en-US" dirty="0"/>
          </a:p>
          <a:p>
            <a:pPr marL="0" indent="0">
              <a:buNone/>
            </a:pPr>
            <a:endParaRPr lang="en-US" dirty="0"/>
          </a:p>
          <a:p>
            <a:pPr marL="0" indent="0">
              <a:buNone/>
            </a:pPr>
            <a:endParaRPr lang="en-US" dirty="0"/>
          </a:p>
        </p:txBody>
      </p:sp>
      <p:sp>
        <p:nvSpPr>
          <p:cNvPr id="6" name="Content Placeholder 5">
            <a:extLst>
              <a:ext uri="{FF2B5EF4-FFF2-40B4-BE49-F238E27FC236}">
                <a16:creationId xmlns:a16="http://schemas.microsoft.com/office/drawing/2014/main" id="{E4898409-90AA-E970-FE1D-0774DD6DCD08}"/>
              </a:ext>
            </a:extLst>
          </p:cNvPr>
          <p:cNvSpPr>
            <a:spLocks noGrp="1"/>
          </p:cNvSpPr>
          <p:nvPr>
            <p:ph sz="half" idx="2"/>
          </p:nvPr>
        </p:nvSpPr>
        <p:spPr>
          <a:xfrm>
            <a:off x="6172200" y="2627697"/>
            <a:ext cx="5181600" cy="3549266"/>
          </a:xfrm>
        </p:spPr>
        <p:txBody>
          <a:bodyPr anchor="ctr">
            <a:normAutofit/>
          </a:bodyPr>
          <a:lstStyle/>
          <a:p>
            <a:pPr marL="0" indent="0" algn="ctr">
              <a:buNone/>
            </a:pPr>
            <a:r>
              <a:rPr lang="en-US" dirty="0"/>
              <a:t>Can we do better than N writes to disk for each operation in the common path?</a:t>
            </a:r>
          </a:p>
          <a:p>
            <a:pPr marL="0" indent="0" algn="ctr">
              <a:buNone/>
            </a:pPr>
            <a:endParaRPr lang="en-US" dirty="0"/>
          </a:p>
        </p:txBody>
      </p:sp>
      <p:sp>
        <p:nvSpPr>
          <p:cNvPr id="4" name="Slide Number Placeholder 3">
            <a:extLst>
              <a:ext uri="{FF2B5EF4-FFF2-40B4-BE49-F238E27FC236}">
                <a16:creationId xmlns:a16="http://schemas.microsoft.com/office/drawing/2014/main" id="{A50A0FAA-AEA5-0515-D5E0-EC4E8EEF5F77}"/>
              </a:ext>
            </a:extLst>
          </p:cNvPr>
          <p:cNvSpPr>
            <a:spLocks noGrp="1"/>
          </p:cNvSpPr>
          <p:nvPr>
            <p:ph type="sldNum" sz="quarter" idx="12"/>
          </p:nvPr>
        </p:nvSpPr>
        <p:spPr/>
        <p:txBody>
          <a:bodyPr/>
          <a:lstStyle/>
          <a:p>
            <a:fld id="{06EEA334-5DB2-4344-A737-B3BAE48A7487}" type="slidenum">
              <a:rPr lang="en-US" smtClean="0"/>
              <a:t>64</a:t>
            </a:fld>
            <a:endParaRPr lang="en-US" dirty="0"/>
          </a:p>
        </p:txBody>
      </p:sp>
      <p:graphicFrame>
        <p:nvGraphicFramePr>
          <p:cNvPr id="5" name="Table 4">
            <a:extLst>
              <a:ext uri="{FF2B5EF4-FFF2-40B4-BE49-F238E27FC236}">
                <a16:creationId xmlns:a16="http://schemas.microsoft.com/office/drawing/2014/main" id="{7DA1DDF7-1BC6-B6DA-EE9E-CABDFB35FF8E}"/>
              </a:ext>
            </a:extLst>
          </p:cNvPr>
          <p:cNvGraphicFramePr>
            <a:graphicFrameLocks noGrp="1"/>
          </p:cNvGraphicFramePr>
          <p:nvPr/>
        </p:nvGraphicFramePr>
        <p:xfrm>
          <a:off x="838200" y="3544503"/>
          <a:ext cx="5058416" cy="1107440"/>
        </p:xfrm>
        <a:graphic>
          <a:graphicData uri="http://schemas.openxmlformats.org/drawingml/2006/table">
            <a:tbl>
              <a:tblPr firstRow="1" bandRow="1">
                <a:tableStyleId>{5C22544A-7EE6-4342-B048-85BDC9FD1C3A}</a:tableStyleId>
              </a:tblPr>
              <a:tblGrid>
                <a:gridCol w="2655651">
                  <a:extLst>
                    <a:ext uri="{9D8B030D-6E8A-4147-A177-3AD203B41FA5}">
                      <a16:colId xmlns:a16="http://schemas.microsoft.com/office/drawing/2014/main" val="605645072"/>
                    </a:ext>
                  </a:extLst>
                </a:gridCol>
                <a:gridCol w="1235413">
                  <a:extLst>
                    <a:ext uri="{9D8B030D-6E8A-4147-A177-3AD203B41FA5}">
                      <a16:colId xmlns:a16="http://schemas.microsoft.com/office/drawing/2014/main" val="1209388359"/>
                    </a:ext>
                  </a:extLst>
                </a:gridCol>
                <a:gridCol w="1167352">
                  <a:extLst>
                    <a:ext uri="{9D8B030D-6E8A-4147-A177-3AD203B41FA5}">
                      <a16:colId xmlns:a16="http://schemas.microsoft.com/office/drawing/2014/main" val="3657687786"/>
                    </a:ext>
                  </a:extLst>
                </a:gridCol>
              </a:tblGrid>
              <a:tr h="0">
                <a:tc>
                  <a:txBody>
                    <a:bodyPr/>
                    <a:lstStyle/>
                    <a:p>
                      <a:pPr algn="ctr"/>
                      <a:r>
                        <a:rPr lang="en-US" sz="1800" b="0" i="0" dirty="0">
                          <a:solidFill>
                            <a:schemeClr val="bg1"/>
                          </a:solidFill>
                          <a:latin typeface="Avenir Light" panose="020B0402020203020204" pitchFamily="34" charset="77"/>
                        </a:rPr>
                        <a:t>Hugging Face (90 days)</a:t>
                      </a:r>
                    </a:p>
                  </a:txBody>
                  <a:tcPr>
                    <a:solidFill>
                      <a:srgbClr val="23918C"/>
                    </a:solidFill>
                  </a:tcPr>
                </a:tc>
                <a:tc>
                  <a:txBody>
                    <a:bodyPr/>
                    <a:lstStyle/>
                    <a:p>
                      <a:pPr algn="ctr"/>
                      <a:r>
                        <a:rPr lang="en-US" sz="1800" b="0" i="0" dirty="0">
                          <a:solidFill>
                            <a:schemeClr val="bg1"/>
                          </a:solidFill>
                          <a:latin typeface="Avenir Light" panose="020B0402020203020204" pitchFamily="34" charset="77"/>
                        </a:rPr>
                        <a:t>% Uptime</a:t>
                      </a:r>
                    </a:p>
                  </a:txBody>
                  <a:tcPr>
                    <a:solidFill>
                      <a:srgbClr val="23918C"/>
                    </a:solidFill>
                  </a:tcPr>
                </a:tc>
                <a:tc>
                  <a:txBody>
                    <a:bodyPr/>
                    <a:lstStyle/>
                    <a:p>
                      <a:pPr algn="ctr"/>
                      <a:r>
                        <a:rPr lang="en-US" sz="1800" b="0" i="0" dirty="0">
                          <a:solidFill>
                            <a:schemeClr val="bg1"/>
                          </a:solidFill>
                          <a:latin typeface="Avenir Light" panose="020B0402020203020204" pitchFamily="34" charset="77"/>
                        </a:rPr>
                        <a:t># Failures</a:t>
                      </a:r>
                    </a:p>
                  </a:txBody>
                  <a:tcPr>
                    <a:solidFill>
                      <a:srgbClr val="23918C"/>
                    </a:solidFill>
                  </a:tcPr>
                </a:tc>
                <a:extLst>
                  <a:ext uri="{0D108BD9-81ED-4DB2-BD59-A6C34878D82A}">
                    <a16:rowId xmlns:a16="http://schemas.microsoft.com/office/drawing/2014/main" val="2504352443"/>
                  </a:ext>
                </a:extLst>
              </a:tr>
              <a:tr h="370840">
                <a:tc>
                  <a:txBody>
                    <a:bodyPr/>
                    <a:lstStyle/>
                    <a:p>
                      <a:pPr algn="ctr"/>
                      <a:r>
                        <a:rPr lang="en-US" sz="1800" b="0" i="0" dirty="0">
                          <a:solidFill>
                            <a:schemeClr val="tx1"/>
                          </a:solidFill>
                          <a:latin typeface="Avenir Light" panose="020B0402020203020204" pitchFamily="34" charset="77"/>
                        </a:rPr>
                        <a:t>Git Hosting and Serving</a:t>
                      </a:r>
                    </a:p>
                  </a:txBody>
                  <a:tcPr>
                    <a:solidFill>
                      <a:srgbClr val="ADD5D3"/>
                    </a:solidFill>
                  </a:tcPr>
                </a:tc>
                <a:tc>
                  <a:txBody>
                    <a:bodyPr/>
                    <a:lstStyle/>
                    <a:p>
                      <a:pPr algn="ctr"/>
                      <a:r>
                        <a:rPr lang="en-US" sz="1800" b="0" i="0" dirty="0">
                          <a:solidFill>
                            <a:schemeClr val="tx1"/>
                          </a:solidFill>
                          <a:latin typeface="Avenir Light" panose="020B0402020203020204" pitchFamily="34" charset="77"/>
                        </a:rPr>
                        <a:t>99.928</a:t>
                      </a:r>
                    </a:p>
                  </a:txBody>
                  <a:tcPr>
                    <a:solidFill>
                      <a:srgbClr val="ADD5D3"/>
                    </a:solidFill>
                  </a:tcPr>
                </a:tc>
                <a:tc>
                  <a:txBody>
                    <a:bodyPr/>
                    <a:lstStyle/>
                    <a:p>
                      <a:pPr algn="ctr"/>
                      <a:r>
                        <a:rPr lang="en-US" sz="1800" b="0" i="0" dirty="0">
                          <a:solidFill>
                            <a:schemeClr val="tx1"/>
                          </a:solidFill>
                          <a:latin typeface="Avenir Light" panose="020B0402020203020204" pitchFamily="34" charset="77"/>
                        </a:rPr>
                        <a:t>2</a:t>
                      </a:r>
                    </a:p>
                  </a:txBody>
                  <a:tcPr>
                    <a:solidFill>
                      <a:srgbClr val="ADD5D3"/>
                    </a:solidFill>
                  </a:tcPr>
                </a:tc>
                <a:extLst>
                  <a:ext uri="{0D108BD9-81ED-4DB2-BD59-A6C34878D82A}">
                    <a16:rowId xmlns:a16="http://schemas.microsoft.com/office/drawing/2014/main" val="2862254152"/>
                  </a:ext>
                </a:extLst>
              </a:tr>
              <a:tr h="370840">
                <a:tc>
                  <a:txBody>
                    <a:bodyPr/>
                    <a:lstStyle/>
                    <a:p>
                      <a:pPr algn="ctr"/>
                      <a:r>
                        <a:rPr lang="en-US" sz="1800" b="0" i="0" dirty="0">
                          <a:solidFill>
                            <a:schemeClr val="tx1"/>
                          </a:solidFill>
                          <a:latin typeface="Avenir Light" panose="020B0402020203020204" pitchFamily="34" charset="77"/>
                        </a:rPr>
                        <a:t>HF Inference</a:t>
                      </a:r>
                    </a:p>
                  </a:txBody>
                  <a:tcPr>
                    <a:solidFill>
                      <a:srgbClr val="ADD5D3"/>
                    </a:solidFill>
                  </a:tcPr>
                </a:tc>
                <a:tc>
                  <a:txBody>
                    <a:bodyPr/>
                    <a:lstStyle/>
                    <a:p>
                      <a:pPr algn="ctr"/>
                      <a:r>
                        <a:rPr lang="en-US" sz="1800" b="0" i="0" dirty="0">
                          <a:solidFill>
                            <a:schemeClr val="tx1"/>
                          </a:solidFill>
                          <a:latin typeface="Avenir Light" panose="020B0402020203020204" pitchFamily="34" charset="77"/>
                        </a:rPr>
                        <a:t>99.263</a:t>
                      </a:r>
                    </a:p>
                  </a:txBody>
                  <a:tcPr>
                    <a:solidFill>
                      <a:srgbClr val="ADD5D3"/>
                    </a:solidFill>
                  </a:tcPr>
                </a:tc>
                <a:tc>
                  <a:txBody>
                    <a:bodyPr/>
                    <a:lstStyle/>
                    <a:p>
                      <a:pPr algn="ctr"/>
                      <a:r>
                        <a:rPr lang="en-US" sz="1800" b="0" i="0" dirty="0">
                          <a:solidFill>
                            <a:schemeClr val="tx1"/>
                          </a:solidFill>
                          <a:latin typeface="Avenir Light" panose="020B0402020203020204" pitchFamily="34" charset="77"/>
                        </a:rPr>
                        <a:t>7</a:t>
                      </a:r>
                    </a:p>
                  </a:txBody>
                  <a:tcPr>
                    <a:solidFill>
                      <a:srgbClr val="ADD5D3"/>
                    </a:solidFill>
                  </a:tcPr>
                </a:tc>
                <a:extLst>
                  <a:ext uri="{0D108BD9-81ED-4DB2-BD59-A6C34878D82A}">
                    <a16:rowId xmlns:a16="http://schemas.microsoft.com/office/drawing/2014/main" val="885003913"/>
                  </a:ext>
                </a:extLst>
              </a:tr>
            </a:tbl>
          </a:graphicData>
        </a:graphic>
      </p:graphicFrame>
      <p:sp>
        <p:nvSpPr>
          <p:cNvPr id="11" name="Rounded Rectangle 10">
            <a:extLst>
              <a:ext uri="{FF2B5EF4-FFF2-40B4-BE49-F238E27FC236}">
                <a16:creationId xmlns:a16="http://schemas.microsoft.com/office/drawing/2014/main" id="{4C5F592C-811F-5F45-371F-A10037C89809}"/>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2800" dirty="0">
                <a:solidFill>
                  <a:schemeClr val="tx1"/>
                </a:solidFill>
                <a:latin typeface="Avenir Book" panose="02000503020000020003" pitchFamily="2" charset="0"/>
              </a:rPr>
              <a:t>Why trade-off common case?</a:t>
            </a:r>
          </a:p>
        </p:txBody>
      </p:sp>
      <p:sp>
        <p:nvSpPr>
          <p:cNvPr id="12" name="Rounded Rectangle 11">
            <a:extLst>
              <a:ext uri="{FF2B5EF4-FFF2-40B4-BE49-F238E27FC236}">
                <a16:creationId xmlns:a16="http://schemas.microsoft.com/office/drawing/2014/main" id="{B3BEA671-3752-9366-1EA0-D2CBACD9BD59}"/>
              </a:ext>
            </a:extLst>
          </p:cNvPr>
          <p:cNvSpPr/>
          <p:nvPr/>
        </p:nvSpPr>
        <p:spPr>
          <a:xfrm>
            <a:off x="84852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Crash recovery is inefficient</a:t>
            </a:r>
          </a:p>
        </p:txBody>
      </p:sp>
    </p:spTree>
    <p:extLst>
      <p:ext uri="{BB962C8B-B14F-4D97-AF65-F5344CB8AC3E}">
        <p14:creationId xmlns:p14="http://schemas.microsoft.com/office/powerpoint/2010/main" val="13702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442F65-2181-7361-B0DA-4E5DEFB682E7}"/>
              </a:ext>
            </a:extLst>
          </p:cNvPr>
          <p:cNvSpPr>
            <a:spLocks noGrp="1"/>
          </p:cNvSpPr>
          <p:nvPr>
            <p:ph idx="1"/>
          </p:nvPr>
        </p:nvSpPr>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2" name="Title 1">
            <a:extLst>
              <a:ext uri="{FF2B5EF4-FFF2-40B4-BE49-F238E27FC236}">
                <a16:creationId xmlns:a16="http://schemas.microsoft.com/office/drawing/2014/main" id="{B5A17E4E-2FF9-2997-A116-BE7DEC94799E}"/>
              </a:ext>
            </a:extLst>
          </p:cNvPr>
          <p:cNvSpPr>
            <a:spLocks noGrp="1"/>
          </p:cNvSpPr>
          <p:nvPr>
            <p:ph type="title"/>
          </p:nvPr>
        </p:nvSpPr>
        <p:spPr/>
        <p:txBody>
          <a:bodyPr/>
          <a:lstStyle/>
          <a:p>
            <a:r>
              <a:rPr lang="en-US" dirty="0"/>
              <a:t>Consensus: Quorums of replicas</a:t>
            </a:r>
          </a:p>
        </p:txBody>
      </p:sp>
      <p:sp>
        <p:nvSpPr>
          <p:cNvPr id="4" name="Slide Number Placeholder 3">
            <a:extLst>
              <a:ext uri="{FF2B5EF4-FFF2-40B4-BE49-F238E27FC236}">
                <a16:creationId xmlns:a16="http://schemas.microsoft.com/office/drawing/2014/main" id="{D6D6AB66-36AF-FFF8-F0D2-09EAE40C5F9C}"/>
              </a:ext>
            </a:extLst>
          </p:cNvPr>
          <p:cNvSpPr>
            <a:spLocks noGrp="1"/>
          </p:cNvSpPr>
          <p:nvPr>
            <p:ph type="sldNum" sz="quarter" idx="12"/>
          </p:nvPr>
        </p:nvSpPr>
        <p:spPr/>
        <p:txBody>
          <a:bodyPr/>
          <a:lstStyle/>
          <a:p>
            <a:fld id="{06EEA334-5DB2-4344-A737-B3BAE48A7487}" type="slidenum">
              <a:rPr lang="en-US" smtClean="0"/>
              <a:t>65</a:t>
            </a:fld>
            <a:endParaRPr lang="en-US"/>
          </a:p>
        </p:txBody>
      </p:sp>
      <p:sp>
        <p:nvSpPr>
          <p:cNvPr id="127" name="Rectangle 126">
            <a:extLst>
              <a:ext uri="{FF2B5EF4-FFF2-40B4-BE49-F238E27FC236}">
                <a16:creationId xmlns:a16="http://schemas.microsoft.com/office/drawing/2014/main" id="{B4E11C5E-F861-F515-310E-0460971642CF}"/>
              </a:ext>
            </a:extLst>
          </p:cNvPr>
          <p:cNvSpPr/>
          <p:nvPr/>
        </p:nvSpPr>
        <p:spPr>
          <a:xfrm>
            <a:off x="1961280" y="2333989"/>
            <a:ext cx="2157355"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Replica A</a:t>
            </a:r>
          </a:p>
        </p:txBody>
      </p:sp>
      <p:sp>
        <p:nvSpPr>
          <p:cNvPr id="128" name="Rectangle 127">
            <a:extLst>
              <a:ext uri="{FF2B5EF4-FFF2-40B4-BE49-F238E27FC236}">
                <a16:creationId xmlns:a16="http://schemas.microsoft.com/office/drawing/2014/main" id="{F0516E73-3E04-0658-1DE2-E3890459EE6D}"/>
              </a:ext>
            </a:extLst>
          </p:cNvPr>
          <p:cNvSpPr/>
          <p:nvPr/>
        </p:nvSpPr>
        <p:spPr>
          <a:xfrm>
            <a:off x="1961281" y="3475460"/>
            <a:ext cx="2157355"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Replica B</a:t>
            </a:r>
          </a:p>
        </p:txBody>
      </p:sp>
      <p:sp>
        <p:nvSpPr>
          <p:cNvPr id="129" name="Rectangle 128">
            <a:extLst>
              <a:ext uri="{FF2B5EF4-FFF2-40B4-BE49-F238E27FC236}">
                <a16:creationId xmlns:a16="http://schemas.microsoft.com/office/drawing/2014/main" id="{88A9F1F1-C974-1A94-E789-714218FF9793}"/>
              </a:ext>
            </a:extLst>
          </p:cNvPr>
          <p:cNvSpPr/>
          <p:nvPr/>
        </p:nvSpPr>
        <p:spPr>
          <a:xfrm>
            <a:off x="1961280" y="4730730"/>
            <a:ext cx="2157355"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Replica C</a:t>
            </a:r>
          </a:p>
        </p:txBody>
      </p:sp>
      <p:sp>
        <p:nvSpPr>
          <p:cNvPr id="130" name="Rectangle 129">
            <a:extLst>
              <a:ext uri="{FF2B5EF4-FFF2-40B4-BE49-F238E27FC236}">
                <a16:creationId xmlns:a16="http://schemas.microsoft.com/office/drawing/2014/main" id="{E30625B1-4F3F-EEDD-F348-131D76FEBCA3}"/>
              </a:ext>
            </a:extLst>
          </p:cNvPr>
          <p:cNvSpPr/>
          <p:nvPr/>
        </p:nvSpPr>
        <p:spPr>
          <a:xfrm>
            <a:off x="6696566" y="3182492"/>
            <a:ext cx="4526604" cy="1477945"/>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Any two quorums overlap in</a:t>
            </a:r>
            <a:br>
              <a:rPr lang="en-US" sz="2400" dirty="0">
                <a:solidFill>
                  <a:schemeClr val="tx1"/>
                </a:solidFill>
                <a:latin typeface="Avenir Book" panose="02000503020000020003" pitchFamily="2" charset="0"/>
              </a:rPr>
            </a:br>
            <a:r>
              <a:rPr lang="en-US" sz="2400" dirty="0">
                <a:solidFill>
                  <a:schemeClr val="tx1"/>
                </a:solidFill>
                <a:latin typeface="Avenir Book" panose="02000503020000020003" pitchFamily="2" charset="0"/>
              </a:rPr>
              <a:t> at least one replica</a:t>
            </a:r>
          </a:p>
        </p:txBody>
      </p:sp>
      <p:grpSp>
        <p:nvGrpSpPr>
          <p:cNvPr id="131" name="Group 130">
            <a:extLst>
              <a:ext uri="{FF2B5EF4-FFF2-40B4-BE49-F238E27FC236}">
                <a16:creationId xmlns:a16="http://schemas.microsoft.com/office/drawing/2014/main" id="{4890E266-6248-9A2D-6CE5-C8DF179773CB}"/>
              </a:ext>
            </a:extLst>
          </p:cNvPr>
          <p:cNvGrpSpPr/>
          <p:nvPr/>
        </p:nvGrpSpPr>
        <p:grpSpPr>
          <a:xfrm>
            <a:off x="1046742" y="3307832"/>
            <a:ext cx="783911" cy="1066503"/>
            <a:chOff x="4188276" y="3342619"/>
            <a:chExt cx="783911" cy="1066503"/>
          </a:xfrm>
          <a:solidFill>
            <a:srgbClr val="23918C"/>
          </a:solidFill>
        </p:grpSpPr>
        <p:sp>
          <p:nvSpPr>
            <p:cNvPr id="132" name="Freeform 131">
              <a:extLst>
                <a:ext uri="{FF2B5EF4-FFF2-40B4-BE49-F238E27FC236}">
                  <a16:creationId xmlns:a16="http://schemas.microsoft.com/office/drawing/2014/main" id="{E1FF7890-5280-7484-BB47-67A9844AE4C9}"/>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33" name="Freeform 132">
              <a:extLst>
                <a:ext uri="{FF2B5EF4-FFF2-40B4-BE49-F238E27FC236}">
                  <a16:creationId xmlns:a16="http://schemas.microsoft.com/office/drawing/2014/main" id="{AB944A62-5FBA-AED0-F1D1-C0BC3476A456}"/>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34" name="Freeform 133">
              <a:extLst>
                <a:ext uri="{FF2B5EF4-FFF2-40B4-BE49-F238E27FC236}">
                  <a16:creationId xmlns:a16="http://schemas.microsoft.com/office/drawing/2014/main" id="{5F3013DC-8364-68FA-1A80-CB79DD79D335}"/>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35" name="Freeform 134">
              <a:extLst>
                <a:ext uri="{FF2B5EF4-FFF2-40B4-BE49-F238E27FC236}">
                  <a16:creationId xmlns:a16="http://schemas.microsoft.com/office/drawing/2014/main" id="{F408EC08-BCA1-D64A-7231-0B3C22F8B3F6}"/>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136" name="Group 135">
            <a:extLst>
              <a:ext uri="{FF2B5EF4-FFF2-40B4-BE49-F238E27FC236}">
                <a16:creationId xmlns:a16="http://schemas.microsoft.com/office/drawing/2014/main" id="{88298F23-84BA-2F0A-2FFD-08C10B1AE48A}"/>
              </a:ext>
            </a:extLst>
          </p:cNvPr>
          <p:cNvGrpSpPr/>
          <p:nvPr/>
        </p:nvGrpSpPr>
        <p:grpSpPr>
          <a:xfrm>
            <a:off x="1046744" y="4506203"/>
            <a:ext cx="783911" cy="1066503"/>
            <a:chOff x="1353787" y="3342619"/>
            <a:chExt cx="783911" cy="1066503"/>
          </a:xfrm>
          <a:solidFill>
            <a:srgbClr val="23918C"/>
          </a:solidFill>
        </p:grpSpPr>
        <p:sp>
          <p:nvSpPr>
            <p:cNvPr id="137" name="Freeform 136">
              <a:extLst>
                <a:ext uri="{FF2B5EF4-FFF2-40B4-BE49-F238E27FC236}">
                  <a16:creationId xmlns:a16="http://schemas.microsoft.com/office/drawing/2014/main" id="{92E7BF70-B002-8356-0192-D52F0944F072}"/>
                </a:ext>
              </a:extLst>
            </p:cNvPr>
            <p:cNvSpPr/>
            <p:nvPr/>
          </p:nvSpPr>
          <p:spPr>
            <a:xfrm>
              <a:off x="1353787"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38" name="Freeform 137">
              <a:extLst>
                <a:ext uri="{FF2B5EF4-FFF2-40B4-BE49-F238E27FC236}">
                  <a16:creationId xmlns:a16="http://schemas.microsoft.com/office/drawing/2014/main" id="{69603B8F-191D-AFFF-5DED-B0EC18BB6484}"/>
                </a:ext>
              </a:extLst>
            </p:cNvPr>
            <p:cNvSpPr/>
            <p:nvPr/>
          </p:nvSpPr>
          <p:spPr>
            <a:xfrm>
              <a:off x="1353787"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39" name="Freeform 138">
              <a:extLst>
                <a:ext uri="{FF2B5EF4-FFF2-40B4-BE49-F238E27FC236}">
                  <a16:creationId xmlns:a16="http://schemas.microsoft.com/office/drawing/2014/main" id="{319C738F-FF01-22A2-F6AE-1C1AFC9AF72D}"/>
                </a:ext>
              </a:extLst>
            </p:cNvPr>
            <p:cNvSpPr/>
            <p:nvPr/>
          </p:nvSpPr>
          <p:spPr>
            <a:xfrm>
              <a:off x="1353787"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40" name="Freeform 139">
              <a:extLst>
                <a:ext uri="{FF2B5EF4-FFF2-40B4-BE49-F238E27FC236}">
                  <a16:creationId xmlns:a16="http://schemas.microsoft.com/office/drawing/2014/main" id="{EA5DA5C0-3284-7A0D-B7D7-43644B715355}"/>
                </a:ext>
              </a:extLst>
            </p:cNvPr>
            <p:cNvSpPr/>
            <p:nvPr/>
          </p:nvSpPr>
          <p:spPr>
            <a:xfrm>
              <a:off x="1353787"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grpSp>
        <p:nvGrpSpPr>
          <p:cNvPr id="141" name="Group 140">
            <a:extLst>
              <a:ext uri="{FF2B5EF4-FFF2-40B4-BE49-F238E27FC236}">
                <a16:creationId xmlns:a16="http://schemas.microsoft.com/office/drawing/2014/main" id="{A3E8F407-7568-2592-9C2F-B0BF100271E9}"/>
              </a:ext>
            </a:extLst>
          </p:cNvPr>
          <p:cNvGrpSpPr/>
          <p:nvPr/>
        </p:nvGrpSpPr>
        <p:grpSpPr>
          <a:xfrm>
            <a:off x="1046743" y="2109462"/>
            <a:ext cx="783911" cy="1066503"/>
            <a:chOff x="4188276" y="3342619"/>
            <a:chExt cx="783911" cy="1066503"/>
          </a:xfrm>
          <a:solidFill>
            <a:srgbClr val="23918C"/>
          </a:solidFill>
        </p:grpSpPr>
        <p:sp>
          <p:nvSpPr>
            <p:cNvPr id="142" name="Freeform 141">
              <a:extLst>
                <a:ext uri="{FF2B5EF4-FFF2-40B4-BE49-F238E27FC236}">
                  <a16:creationId xmlns:a16="http://schemas.microsoft.com/office/drawing/2014/main" id="{49D21211-79FB-4878-4DB0-65C89EF7EF9C}"/>
                </a:ext>
              </a:extLst>
            </p:cNvPr>
            <p:cNvSpPr/>
            <p:nvPr/>
          </p:nvSpPr>
          <p:spPr>
            <a:xfrm>
              <a:off x="4188276" y="3342619"/>
              <a:ext cx="783911" cy="224527"/>
            </a:xfrm>
            <a:custGeom>
              <a:avLst/>
              <a:gdLst>
                <a:gd name="connsiteX0" fmla="*/ 900948 w 900947"/>
                <a:gd name="connsiteY0" fmla="*/ 128707 h 257413"/>
                <a:gd name="connsiteX1" fmla="*/ 450474 w 900947"/>
                <a:gd name="connsiteY1" fmla="*/ 257414 h 257413"/>
                <a:gd name="connsiteX2" fmla="*/ 0 w 900947"/>
                <a:gd name="connsiteY2" fmla="*/ 128707 h 257413"/>
                <a:gd name="connsiteX3" fmla="*/ 450474 w 900947"/>
                <a:gd name="connsiteY3" fmla="*/ 0 h 257413"/>
                <a:gd name="connsiteX4" fmla="*/ 900948 w 900947"/>
                <a:gd name="connsiteY4" fmla="*/ 128707 h 257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0947" h="257413">
                  <a:moveTo>
                    <a:pt x="900948" y="128707"/>
                  </a:moveTo>
                  <a:cubicBezTo>
                    <a:pt x="900948" y="199790"/>
                    <a:pt x="699264" y="257414"/>
                    <a:pt x="450474" y="257414"/>
                  </a:cubicBezTo>
                  <a:cubicBezTo>
                    <a:pt x="201684" y="257414"/>
                    <a:pt x="0" y="199790"/>
                    <a:pt x="0" y="128707"/>
                  </a:cubicBezTo>
                  <a:cubicBezTo>
                    <a:pt x="0" y="57624"/>
                    <a:pt x="201684" y="0"/>
                    <a:pt x="450474" y="0"/>
                  </a:cubicBezTo>
                  <a:cubicBezTo>
                    <a:pt x="699264" y="0"/>
                    <a:pt x="900948" y="57624"/>
                    <a:pt x="900948"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43" name="Freeform 142">
              <a:extLst>
                <a:ext uri="{FF2B5EF4-FFF2-40B4-BE49-F238E27FC236}">
                  <a16:creationId xmlns:a16="http://schemas.microsoft.com/office/drawing/2014/main" id="{AA18B3AE-7C4B-B423-6193-379B506F511E}"/>
                </a:ext>
              </a:extLst>
            </p:cNvPr>
            <p:cNvSpPr/>
            <p:nvPr/>
          </p:nvSpPr>
          <p:spPr>
            <a:xfrm>
              <a:off x="4188276" y="3511014"/>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44" name="Freeform 143">
              <a:extLst>
                <a:ext uri="{FF2B5EF4-FFF2-40B4-BE49-F238E27FC236}">
                  <a16:creationId xmlns:a16="http://schemas.microsoft.com/office/drawing/2014/main" id="{5D8ED50C-8787-87F4-929A-49FC9BD8EF2B}"/>
                </a:ext>
              </a:extLst>
            </p:cNvPr>
            <p:cNvSpPr/>
            <p:nvPr/>
          </p:nvSpPr>
          <p:spPr>
            <a:xfrm>
              <a:off x="4188276" y="3791673"/>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sp>
          <p:nvSpPr>
            <p:cNvPr id="145" name="Freeform 144">
              <a:extLst>
                <a:ext uri="{FF2B5EF4-FFF2-40B4-BE49-F238E27FC236}">
                  <a16:creationId xmlns:a16="http://schemas.microsoft.com/office/drawing/2014/main" id="{93054266-35FE-6881-3F7E-3750968EF2AD}"/>
                </a:ext>
              </a:extLst>
            </p:cNvPr>
            <p:cNvSpPr/>
            <p:nvPr/>
          </p:nvSpPr>
          <p:spPr>
            <a:xfrm>
              <a:off x="4188276" y="4072332"/>
              <a:ext cx="783911" cy="336790"/>
            </a:xfrm>
            <a:custGeom>
              <a:avLst/>
              <a:gdLst>
                <a:gd name="connsiteX0" fmla="*/ 772241 w 900947"/>
                <a:gd name="connsiteY0" fmla="*/ 257414 h 386120"/>
                <a:gd name="connsiteX1" fmla="*/ 740064 w 900947"/>
                <a:gd name="connsiteY1" fmla="*/ 225237 h 386120"/>
                <a:gd name="connsiteX2" fmla="*/ 772241 w 900947"/>
                <a:gd name="connsiteY2" fmla="*/ 193060 h 386120"/>
                <a:gd name="connsiteX3" fmla="*/ 804418 w 900947"/>
                <a:gd name="connsiteY3" fmla="*/ 225237 h 386120"/>
                <a:gd name="connsiteX4" fmla="*/ 772241 w 900947"/>
                <a:gd name="connsiteY4" fmla="*/ 257414 h 386120"/>
                <a:gd name="connsiteX5" fmla="*/ 450474 w 900947"/>
                <a:gd name="connsiteY5" fmla="*/ 128707 h 386120"/>
                <a:gd name="connsiteX6" fmla="*/ 0 w 900947"/>
                <a:gd name="connsiteY6" fmla="*/ 0 h 386120"/>
                <a:gd name="connsiteX7" fmla="*/ 0 w 900947"/>
                <a:gd name="connsiteY7" fmla="*/ 257414 h 386120"/>
                <a:gd name="connsiteX8" fmla="*/ 450474 w 900947"/>
                <a:gd name="connsiteY8" fmla="*/ 386121 h 386120"/>
                <a:gd name="connsiteX9" fmla="*/ 900948 w 900947"/>
                <a:gd name="connsiteY9" fmla="*/ 257414 h 386120"/>
                <a:gd name="connsiteX10" fmla="*/ 900948 w 900947"/>
                <a:gd name="connsiteY10" fmla="*/ 0 h 386120"/>
                <a:gd name="connsiteX11" fmla="*/ 450474 w 900947"/>
                <a:gd name="connsiteY11" fmla="*/ 128707 h 386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0947" h="386120">
                  <a:moveTo>
                    <a:pt x="772241" y="257414"/>
                  </a:moveTo>
                  <a:cubicBezTo>
                    <a:pt x="752935" y="257414"/>
                    <a:pt x="740064" y="244543"/>
                    <a:pt x="740064" y="225237"/>
                  </a:cubicBezTo>
                  <a:cubicBezTo>
                    <a:pt x="740064" y="205931"/>
                    <a:pt x="752935" y="193060"/>
                    <a:pt x="772241" y="193060"/>
                  </a:cubicBezTo>
                  <a:cubicBezTo>
                    <a:pt x="791547" y="193060"/>
                    <a:pt x="804418" y="205931"/>
                    <a:pt x="804418" y="225237"/>
                  </a:cubicBezTo>
                  <a:cubicBezTo>
                    <a:pt x="804418" y="244543"/>
                    <a:pt x="791547" y="257414"/>
                    <a:pt x="772241" y="257414"/>
                  </a:cubicBezTo>
                  <a:close/>
                  <a:moveTo>
                    <a:pt x="450474" y="128707"/>
                  </a:moveTo>
                  <a:cubicBezTo>
                    <a:pt x="202713" y="128707"/>
                    <a:pt x="0" y="70789"/>
                    <a:pt x="0" y="0"/>
                  </a:cubicBezTo>
                  <a:lnTo>
                    <a:pt x="0" y="257414"/>
                  </a:lnTo>
                  <a:cubicBezTo>
                    <a:pt x="0" y="328202"/>
                    <a:pt x="202713" y="386121"/>
                    <a:pt x="450474" y="386121"/>
                  </a:cubicBezTo>
                  <a:cubicBezTo>
                    <a:pt x="698235" y="386121"/>
                    <a:pt x="900948" y="328202"/>
                    <a:pt x="900948" y="257414"/>
                  </a:cubicBezTo>
                  <a:lnTo>
                    <a:pt x="900948" y="0"/>
                  </a:lnTo>
                  <a:cubicBezTo>
                    <a:pt x="900948" y="70789"/>
                    <a:pt x="698235" y="128707"/>
                    <a:pt x="450474" y="128707"/>
                  </a:cubicBezTo>
                  <a:close/>
                </a:path>
              </a:pathLst>
            </a:custGeom>
            <a:grpFill/>
            <a:ln w="16073" cap="flat">
              <a:solidFill>
                <a:srgbClr val="23918C"/>
              </a:solidFill>
              <a:prstDash val="solid"/>
              <a:miter/>
            </a:ln>
          </p:spPr>
          <p:txBody>
            <a:bodyPr rtlCol="0" anchor="ctr"/>
            <a:lstStyle/>
            <a:p>
              <a:endParaRPr lang="en-US">
                <a:latin typeface="Avenir Book" panose="02000503020000020003" pitchFamily="2" charset="0"/>
              </a:endParaRPr>
            </a:p>
          </p:txBody>
        </p:sp>
      </p:grpSp>
      <p:sp>
        <p:nvSpPr>
          <p:cNvPr id="156" name="Rectangle 155">
            <a:extLst>
              <a:ext uri="{FF2B5EF4-FFF2-40B4-BE49-F238E27FC236}">
                <a16:creationId xmlns:a16="http://schemas.microsoft.com/office/drawing/2014/main" id="{6A84439F-A768-C1DB-44CF-53ED241E4B73}"/>
              </a:ext>
            </a:extLst>
          </p:cNvPr>
          <p:cNvSpPr/>
          <p:nvPr/>
        </p:nvSpPr>
        <p:spPr>
          <a:xfrm>
            <a:off x="4454232" y="2333989"/>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A</a:t>
            </a:r>
          </a:p>
        </p:txBody>
      </p:sp>
      <p:sp>
        <p:nvSpPr>
          <p:cNvPr id="159" name="Rectangle 158">
            <a:extLst>
              <a:ext uri="{FF2B5EF4-FFF2-40B4-BE49-F238E27FC236}">
                <a16:creationId xmlns:a16="http://schemas.microsoft.com/office/drawing/2014/main" id="{28ADA280-0AE5-AF0C-A71F-AAF14489ABC3}"/>
              </a:ext>
            </a:extLst>
          </p:cNvPr>
          <p:cNvSpPr/>
          <p:nvPr/>
        </p:nvSpPr>
        <p:spPr>
          <a:xfrm>
            <a:off x="4454232" y="3536597"/>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160" name="Rectangle 159">
            <a:extLst>
              <a:ext uri="{FF2B5EF4-FFF2-40B4-BE49-F238E27FC236}">
                <a16:creationId xmlns:a16="http://schemas.microsoft.com/office/drawing/2014/main" id="{8340E3D9-C3F8-993F-42DC-86CB37D2DB22}"/>
              </a:ext>
            </a:extLst>
          </p:cNvPr>
          <p:cNvSpPr/>
          <p:nvPr/>
        </p:nvSpPr>
        <p:spPr>
          <a:xfrm>
            <a:off x="5069607" y="3536597"/>
            <a:ext cx="559558" cy="453292"/>
          </a:xfrm>
          <a:prstGeom prst="rect">
            <a:avLst/>
          </a:prstGeom>
          <a:solidFill>
            <a:srgbClr val="FFCCC9"/>
          </a:solidFill>
          <a:ln>
            <a:solidFill>
              <a:srgbClr val="23918C"/>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sp>
        <p:nvSpPr>
          <p:cNvPr id="162" name="Rectangle 161">
            <a:extLst>
              <a:ext uri="{FF2B5EF4-FFF2-40B4-BE49-F238E27FC236}">
                <a16:creationId xmlns:a16="http://schemas.microsoft.com/office/drawing/2014/main" id="{1B0D3C09-6AEB-7CAC-1112-7F9CDB345F0B}"/>
              </a:ext>
            </a:extLst>
          </p:cNvPr>
          <p:cNvSpPr/>
          <p:nvPr/>
        </p:nvSpPr>
        <p:spPr>
          <a:xfrm>
            <a:off x="4454232" y="473496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C</a:t>
            </a:r>
          </a:p>
        </p:txBody>
      </p:sp>
      <p:pic>
        <p:nvPicPr>
          <p:cNvPr id="165" name="Graphic 164" descr="Crown with solid fill">
            <a:extLst>
              <a:ext uri="{FF2B5EF4-FFF2-40B4-BE49-F238E27FC236}">
                <a16:creationId xmlns:a16="http://schemas.microsoft.com/office/drawing/2014/main" id="{CD416518-7B60-DA36-CA04-0AE8C4CC9F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8830" y="1690688"/>
            <a:ext cx="927138" cy="927138"/>
          </a:xfrm>
          <a:prstGeom prst="rect">
            <a:avLst/>
          </a:prstGeom>
        </p:spPr>
      </p:pic>
      <p:pic>
        <p:nvPicPr>
          <p:cNvPr id="168" name="Graphic 167" descr="Crown with solid fill">
            <a:extLst>
              <a:ext uri="{FF2B5EF4-FFF2-40B4-BE49-F238E27FC236}">
                <a16:creationId xmlns:a16="http://schemas.microsoft.com/office/drawing/2014/main" id="{D6AC3B48-EC48-4015-7C61-1D0BD93F78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68828" y="3869150"/>
            <a:ext cx="927138" cy="927138"/>
          </a:xfrm>
          <a:prstGeom prst="rect">
            <a:avLst/>
          </a:prstGeom>
        </p:spPr>
      </p:pic>
      <p:sp>
        <p:nvSpPr>
          <p:cNvPr id="5" name="Rectangle 4">
            <a:extLst>
              <a:ext uri="{FF2B5EF4-FFF2-40B4-BE49-F238E27FC236}">
                <a16:creationId xmlns:a16="http://schemas.microsoft.com/office/drawing/2014/main" id="{854C0C4D-3F6D-BB65-C159-19EB5E2C79E2}"/>
              </a:ext>
            </a:extLst>
          </p:cNvPr>
          <p:cNvSpPr/>
          <p:nvPr/>
        </p:nvSpPr>
        <p:spPr>
          <a:xfrm>
            <a:off x="838200" y="5770132"/>
            <a:ext cx="10515599" cy="453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Key insight: Logging can also be based on quorums</a:t>
            </a:r>
          </a:p>
        </p:txBody>
      </p:sp>
      <p:sp>
        <p:nvSpPr>
          <p:cNvPr id="6" name="Rounded Rectangle 5">
            <a:extLst>
              <a:ext uri="{FF2B5EF4-FFF2-40B4-BE49-F238E27FC236}">
                <a16:creationId xmlns:a16="http://schemas.microsoft.com/office/drawing/2014/main" id="{E9ACFEA7-A59A-75C8-EA0A-3EDB8C7E5778}"/>
              </a:ext>
            </a:extLst>
          </p:cNvPr>
          <p:cNvSpPr/>
          <p:nvPr/>
        </p:nvSpPr>
        <p:spPr>
          <a:xfrm>
            <a:off x="4408583" y="1923803"/>
            <a:ext cx="661024" cy="2303813"/>
          </a:xfrm>
          <a:prstGeom prst="round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34A0155C-7B18-8786-1E44-55CAB26EA6B6}"/>
              </a:ext>
            </a:extLst>
          </p:cNvPr>
          <p:cNvSpPr/>
          <p:nvPr/>
        </p:nvSpPr>
        <p:spPr>
          <a:xfrm rot="1677056">
            <a:off x="4667627" y="3214498"/>
            <a:ext cx="748526" cy="230381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BEDCB4C-45CE-8EDF-0C0C-4CDF1E3440DE}"/>
              </a:ext>
            </a:extLst>
          </p:cNvPr>
          <p:cNvSpPr/>
          <p:nvPr/>
        </p:nvSpPr>
        <p:spPr>
          <a:xfrm>
            <a:off x="4454232" y="4734968"/>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Tree>
    <p:extLst>
      <p:ext uri="{BB962C8B-B14F-4D97-AF65-F5344CB8AC3E}">
        <p14:creationId xmlns:p14="http://schemas.microsoft.com/office/powerpoint/2010/main" val="263078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9"/>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68"/>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6"/>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9" grpId="0" animBg="1"/>
      <p:bldP spid="160" grpId="0" animBg="1"/>
      <p:bldP spid="160" grpId="1" animBg="1"/>
      <p:bldP spid="162" grpId="0" animBg="1"/>
      <p:bldP spid="5" grpId="0" animBg="1"/>
      <p:bldP spid="6" grpId="0" animBg="1"/>
      <p:bldP spid="6" grpId="1" animBg="1"/>
      <p:bldP spid="7" grpId="0" animBg="1"/>
      <p:bldP spid="7" grpId="1" animBg="1"/>
      <p:bldP spid="8" grpId="0" animBg="1"/>
    </p:bldLst>
  </p:timing>
  <p:extLst>
    <p:ext uri="{6950BFC3-D8DA-4A85-94F7-54DA5524770B}">
      <p188:commentRel xmlns:p188="http://schemas.microsoft.com/office/powerpoint/2018/8/main" r:id="rId3"/>
    </p:ext>
  </p:extLs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8B189-FD0E-23B8-AD00-6F093121B932}"/>
              </a:ext>
            </a:extLst>
          </p:cNvPr>
          <p:cNvSpPr>
            <a:spLocks noGrp="1"/>
          </p:cNvSpPr>
          <p:nvPr>
            <p:ph type="title"/>
          </p:nvPr>
        </p:nvSpPr>
        <p:spPr/>
        <p:txBody>
          <a:bodyPr/>
          <a:lstStyle/>
          <a:p>
            <a:r>
              <a:rPr lang="en-US" dirty="0"/>
              <a:t>Metronome: Log Shuffling</a:t>
            </a:r>
          </a:p>
        </p:txBody>
      </p:sp>
      <p:sp>
        <p:nvSpPr>
          <p:cNvPr id="9" name="Content Placeholder 8">
            <a:extLst>
              <a:ext uri="{FF2B5EF4-FFF2-40B4-BE49-F238E27FC236}">
                <a16:creationId xmlns:a16="http://schemas.microsoft.com/office/drawing/2014/main" id="{B2C0EE9C-61A2-E313-376F-30D874294AD1}"/>
              </a:ext>
            </a:extLst>
          </p:cNvPr>
          <p:cNvSpPr>
            <a:spLocks noGrp="1"/>
          </p:cNvSpPr>
          <p:nvPr>
            <p:ph sz="half" idx="1"/>
          </p:nvPr>
        </p:nvSpPr>
        <p:spPr/>
        <p:txBody>
          <a:bodyPr/>
          <a:lstStyle/>
          <a:p>
            <a:pPr marL="0" indent="0">
              <a:buNone/>
            </a:pPr>
            <a:r>
              <a:rPr lang="en-US" dirty="0"/>
              <a:t>Traditional Consensus</a:t>
            </a:r>
          </a:p>
        </p:txBody>
      </p:sp>
      <p:sp>
        <p:nvSpPr>
          <p:cNvPr id="10" name="Content Placeholder 9">
            <a:extLst>
              <a:ext uri="{FF2B5EF4-FFF2-40B4-BE49-F238E27FC236}">
                <a16:creationId xmlns:a16="http://schemas.microsoft.com/office/drawing/2014/main" id="{CC0C912E-EC31-8429-B475-AF145DF202B3}"/>
              </a:ext>
            </a:extLst>
          </p:cNvPr>
          <p:cNvSpPr>
            <a:spLocks noGrp="1"/>
          </p:cNvSpPr>
          <p:nvPr>
            <p:ph sz="half" idx="2"/>
          </p:nvPr>
        </p:nvSpPr>
        <p:spPr/>
        <p:txBody>
          <a:bodyPr/>
          <a:lstStyle/>
          <a:p>
            <a:pPr marL="0" indent="0">
              <a:buNone/>
            </a:pPr>
            <a:r>
              <a:rPr lang="en-US" dirty="0"/>
              <a:t>Metronome</a:t>
            </a:r>
          </a:p>
        </p:txBody>
      </p:sp>
      <p:sp>
        <p:nvSpPr>
          <p:cNvPr id="4" name="Slide Number Placeholder 3">
            <a:extLst>
              <a:ext uri="{FF2B5EF4-FFF2-40B4-BE49-F238E27FC236}">
                <a16:creationId xmlns:a16="http://schemas.microsoft.com/office/drawing/2014/main" id="{C6DD197F-B842-496F-F76D-0D6E12D5862C}"/>
              </a:ext>
            </a:extLst>
          </p:cNvPr>
          <p:cNvSpPr>
            <a:spLocks noGrp="1"/>
          </p:cNvSpPr>
          <p:nvPr>
            <p:ph type="sldNum" sz="quarter" idx="12"/>
          </p:nvPr>
        </p:nvSpPr>
        <p:spPr/>
        <p:txBody>
          <a:bodyPr/>
          <a:lstStyle/>
          <a:p>
            <a:fld id="{06EEA334-5DB2-4344-A737-B3BAE48A7487}" type="slidenum">
              <a:rPr lang="en-US" smtClean="0"/>
              <a:t>66</a:t>
            </a:fld>
            <a:endParaRPr lang="en-US" dirty="0"/>
          </a:p>
        </p:txBody>
      </p:sp>
      <p:sp>
        <p:nvSpPr>
          <p:cNvPr id="3" name="Rectangle 2">
            <a:extLst>
              <a:ext uri="{FF2B5EF4-FFF2-40B4-BE49-F238E27FC236}">
                <a16:creationId xmlns:a16="http://schemas.microsoft.com/office/drawing/2014/main" id="{DC3053E5-D21E-C457-0EAC-9286B9E93C9A}"/>
              </a:ext>
            </a:extLst>
          </p:cNvPr>
          <p:cNvSpPr/>
          <p:nvPr/>
        </p:nvSpPr>
        <p:spPr>
          <a:xfrm>
            <a:off x="838201" y="2611311"/>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5" name="Rectangle 4">
            <a:extLst>
              <a:ext uri="{FF2B5EF4-FFF2-40B4-BE49-F238E27FC236}">
                <a16:creationId xmlns:a16="http://schemas.microsoft.com/office/drawing/2014/main" id="{B68D7900-C788-1A6A-FA8C-1BA317F41949}"/>
              </a:ext>
            </a:extLst>
          </p:cNvPr>
          <p:cNvSpPr/>
          <p:nvPr/>
        </p:nvSpPr>
        <p:spPr>
          <a:xfrm>
            <a:off x="838202" y="3752782"/>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6" name="Rectangle 5">
            <a:extLst>
              <a:ext uri="{FF2B5EF4-FFF2-40B4-BE49-F238E27FC236}">
                <a16:creationId xmlns:a16="http://schemas.microsoft.com/office/drawing/2014/main" id="{CD3F0791-2064-1507-1FFF-3C11929DB9D9}"/>
              </a:ext>
            </a:extLst>
          </p:cNvPr>
          <p:cNvSpPr/>
          <p:nvPr/>
        </p:nvSpPr>
        <p:spPr>
          <a:xfrm>
            <a:off x="838201" y="5008052"/>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32" name="Group 31">
            <a:extLst>
              <a:ext uri="{FF2B5EF4-FFF2-40B4-BE49-F238E27FC236}">
                <a16:creationId xmlns:a16="http://schemas.microsoft.com/office/drawing/2014/main" id="{7140A024-A08F-DA34-FCFE-008689906465}"/>
              </a:ext>
            </a:extLst>
          </p:cNvPr>
          <p:cNvGrpSpPr/>
          <p:nvPr/>
        </p:nvGrpSpPr>
        <p:grpSpPr>
          <a:xfrm>
            <a:off x="1449977" y="2577500"/>
            <a:ext cx="4476464" cy="453292"/>
            <a:chOff x="1602377" y="2577500"/>
            <a:chExt cx="4476464" cy="453292"/>
          </a:xfrm>
        </p:grpSpPr>
        <p:grpSp>
          <p:nvGrpSpPr>
            <p:cNvPr id="11" name="Group 10">
              <a:extLst>
                <a:ext uri="{FF2B5EF4-FFF2-40B4-BE49-F238E27FC236}">
                  <a16:creationId xmlns:a16="http://schemas.microsoft.com/office/drawing/2014/main" id="{42B123ED-8C95-D940-7BFE-DF8C6B6F322A}"/>
                </a:ext>
              </a:extLst>
            </p:cNvPr>
            <p:cNvGrpSpPr/>
            <p:nvPr/>
          </p:nvGrpSpPr>
          <p:grpSpPr>
            <a:xfrm>
              <a:off x="1602377" y="2577500"/>
              <a:ext cx="2238232" cy="453292"/>
              <a:chOff x="1985749" y="3231604"/>
              <a:chExt cx="2238232" cy="453292"/>
            </a:xfrm>
          </p:grpSpPr>
          <p:sp>
            <p:nvSpPr>
              <p:cNvPr id="12" name="Rectangle 11">
                <a:extLst>
                  <a:ext uri="{FF2B5EF4-FFF2-40B4-BE49-F238E27FC236}">
                    <a16:creationId xmlns:a16="http://schemas.microsoft.com/office/drawing/2014/main" id="{1060BC57-3BD6-519A-6E18-29A485F169CD}"/>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13" name="Rectangle 12">
                <a:extLst>
                  <a:ext uri="{FF2B5EF4-FFF2-40B4-BE49-F238E27FC236}">
                    <a16:creationId xmlns:a16="http://schemas.microsoft.com/office/drawing/2014/main" id="{F9FF35CF-DAB6-7E8F-87E5-F803381CEE1F}"/>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sp>
            <p:nvSpPr>
              <p:cNvPr id="14" name="Rectangle 13">
                <a:extLst>
                  <a:ext uri="{FF2B5EF4-FFF2-40B4-BE49-F238E27FC236}">
                    <a16:creationId xmlns:a16="http://schemas.microsoft.com/office/drawing/2014/main" id="{6AA1C953-4E9A-C643-345B-BCDB1F20A271}"/>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15" name="Rectangle 14">
                <a:extLst>
                  <a:ext uri="{FF2B5EF4-FFF2-40B4-BE49-F238E27FC236}">
                    <a16:creationId xmlns:a16="http://schemas.microsoft.com/office/drawing/2014/main" id="{7675705C-233E-8837-1FE4-7BA049D57E7E}"/>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T4</a:t>
                </a:r>
              </a:p>
            </p:txBody>
          </p:sp>
        </p:grpSp>
        <p:grpSp>
          <p:nvGrpSpPr>
            <p:cNvPr id="27" name="Group 26">
              <a:extLst>
                <a:ext uri="{FF2B5EF4-FFF2-40B4-BE49-F238E27FC236}">
                  <a16:creationId xmlns:a16="http://schemas.microsoft.com/office/drawing/2014/main" id="{8BB6B5C7-900A-F20A-0D56-3E667205CC6B}"/>
                </a:ext>
              </a:extLst>
            </p:cNvPr>
            <p:cNvGrpSpPr/>
            <p:nvPr/>
          </p:nvGrpSpPr>
          <p:grpSpPr>
            <a:xfrm>
              <a:off x="3840609" y="2577500"/>
              <a:ext cx="2238232" cy="453292"/>
              <a:chOff x="1985749" y="3231604"/>
              <a:chExt cx="2238232" cy="453292"/>
            </a:xfrm>
          </p:grpSpPr>
          <p:sp>
            <p:nvSpPr>
              <p:cNvPr id="28" name="Rectangle 27">
                <a:extLst>
                  <a:ext uri="{FF2B5EF4-FFF2-40B4-BE49-F238E27FC236}">
                    <a16:creationId xmlns:a16="http://schemas.microsoft.com/office/drawing/2014/main" id="{63ED88FD-A7E3-C17F-44FD-C320F18D2029}"/>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T5</a:t>
                </a:r>
              </a:p>
            </p:txBody>
          </p:sp>
          <p:sp>
            <p:nvSpPr>
              <p:cNvPr id="29" name="Rectangle 28">
                <a:extLst>
                  <a:ext uri="{FF2B5EF4-FFF2-40B4-BE49-F238E27FC236}">
                    <a16:creationId xmlns:a16="http://schemas.microsoft.com/office/drawing/2014/main" id="{EDCD61E0-A0F9-4DA9-E112-88EAB0DC47E7}"/>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T6</a:t>
                </a:r>
              </a:p>
            </p:txBody>
          </p:sp>
          <p:sp>
            <p:nvSpPr>
              <p:cNvPr id="30" name="Rectangle 29">
                <a:extLst>
                  <a:ext uri="{FF2B5EF4-FFF2-40B4-BE49-F238E27FC236}">
                    <a16:creationId xmlns:a16="http://schemas.microsoft.com/office/drawing/2014/main" id="{3DA8652E-2551-CC04-FF7B-A896FA53E35D}"/>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1" name="Rectangle 30">
                <a:extLst>
                  <a:ext uri="{FF2B5EF4-FFF2-40B4-BE49-F238E27FC236}">
                    <a16:creationId xmlns:a16="http://schemas.microsoft.com/office/drawing/2014/main" id="{6A3D6DA8-E0DE-4F84-5BF9-EA6FAB8C038E}"/>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grpSp>
        <p:nvGrpSpPr>
          <p:cNvPr id="44" name="Group 43">
            <a:extLst>
              <a:ext uri="{FF2B5EF4-FFF2-40B4-BE49-F238E27FC236}">
                <a16:creationId xmlns:a16="http://schemas.microsoft.com/office/drawing/2014/main" id="{7A840DFD-4C7A-8FEA-2580-3C3238F9FFB9}"/>
              </a:ext>
            </a:extLst>
          </p:cNvPr>
          <p:cNvGrpSpPr/>
          <p:nvPr/>
        </p:nvGrpSpPr>
        <p:grpSpPr>
          <a:xfrm>
            <a:off x="1449977" y="3718971"/>
            <a:ext cx="4476464" cy="453292"/>
            <a:chOff x="1602377" y="2577500"/>
            <a:chExt cx="4476464" cy="453292"/>
          </a:xfrm>
        </p:grpSpPr>
        <p:grpSp>
          <p:nvGrpSpPr>
            <p:cNvPr id="45" name="Group 44">
              <a:extLst>
                <a:ext uri="{FF2B5EF4-FFF2-40B4-BE49-F238E27FC236}">
                  <a16:creationId xmlns:a16="http://schemas.microsoft.com/office/drawing/2014/main" id="{867DA4DE-0D69-7EB1-22D8-277666797A42}"/>
                </a:ext>
              </a:extLst>
            </p:cNvPr>
            <p:cNvGrpSpPr/>
            <p:nvPr/>
          </p:nvGrpSpPr>
          <p:grpSpPr>
            <a:xfrm>
              <a:off x="1602377" y="2577500"/>
              <a:ext cx="2238232" cy="453292"/>
              <a:chOff x="1985749" y="3231604"/>
              <a:chExt cx="2238232" cy="453292"/>
            </a:xfrm>
          </p:grpSpPr>
          <p:sp>
            <p:nvSpPr>
              <p:cNvPr id="51" name="Rectangle 50">
                <a:extLst>
                  <a:ext uri="{FF2B5EF4-FFF2-40B4-BE49-F238E27FC236}">
                    <a16:creationId xmlns:a16="http://schemas.microsoft.com/office/drawing/2014/main" id="{D5EED477-92DD-5471-6A4C-D64553AEE89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52" name="Rectangle 51">
                <a:extLst>
                  <a:ext uri="{FF2B5EF4-FFF2-40B4-BE49-F238E27FC236}">
                    <a16:creationId xmlns:a16="http://schemas.microsoft.com/office/drawing/2014/main" id="{9B57471D-F625-42F7-CA44-F61EC8BE2EF1}"/>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sp>
            <p:nvSpPr>
              <p:cNvPr id="53" name="Rectangle 52">
                <a:extLst>
                  <a:ext uri="{FF2B5EF4-FFF2-40B4-BE49-F238E27FC236}">
                    <a16:creationId xmlns:a16="http://schemas.microsoft.com/office/drawing/2014/main" id="{50B4FA67-C7EF-6649-E3DE-AC16ED49E1B3}"/>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54" name="Rectangle 53">
                <a:extLst>
                  <a:ext uri="{FF2B5EF4-FFF2-40B4-BE49-F238E27FC236}">
                    <a16:creationId xmlns:a16="http://schemas.microsoft.com/office/drawing/2014/main" id="{D21F2A87-D9E7-0631-C25B-6093E6A2B24D}"/>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T4</a:t>
                </a:r>
              </a:p>
            </p:txBody>
          </p:sp>
        </p:grpSp>
        <p:grpSp>
          <p:nvGrpSpPr>
            <p:cNvPr id="46" name="Group 45">
              <a:extLst>
                <a:ext uri="{FF2B5EF4-FFF2-40B4-BE49-F238E27FC236}">
                  <a16:creationId xmlns:a16="http://schemas.microsoft.com/office/drawing/2014/main" id="{CCB35FF8-C8E8-0E0D-C745-283DAAD2266F}"/>
                </a:ext>
              </a:extLst>
            </p:cNvPr>
            <p:cNvGrpSpPr/>
            <p:nvPr/>
          </p:nvGrpSpPr>
          <p:grpSpPr>
            <a:xfrm>
              <a:off x="3840609" y="2577500"/>
              <a:ext cx="2238232" cy="453292"/>
              <a:chOff x="1985749" y="3231604"/>
              <a:chExt cx="2238232" cy="453292"/>
            </a:xfrm>
          </p:grpSpPr>
          <p:sp>
            <p:nvSpPr>
              <p:cNvPr id="47" name="Rectangle 46">
                <a:extLst>
                  <a:ext uri="{FF2B5EF4-FFF2-40B4-BE49-F238E27FC236}">
                    <a16:creationId xmlns:a16="http://schemas.microsoft.com/office/drawing/2014/main" id="{62B89506-3358-AC3C-FA36-C3E7724601CB}"/>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T5</a:t>
                </a:r>
              </a:p>
            </p:txBody>
          </p:sp>
          <p:sp>
            <p:nvSpPr>
              <p:cNvPr id="48" name="Rectangle 47">
                <a:extLst>
                  <a:ext uri="{FF2B5EF4-FFF2-40B4-BE49-F238E27FC236}">
                    <a16:creationId xmlns:a16="http://schemas.microsoft.com/office/drawing/2014/main" id="{5DA9BD84-6132-C663-9227-DB387018B017}"/>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T6</a:t>
                </a:r>
              </a:p>
            </p:txBody>
          </p:sp>
          <p:sp>
            <p:nvSpPr>
              <p:cNvPr id="49" name="Rectangle 48">
                <a:extLst>
                  <a:ext uri="{FF2B5EF4-FFF2-40B4-BE49-F238E27FC236}">
                    <a16:creationId xmlns:a16="http://schemas.microsoft.com/office/drawing/2014/main" id="{90428BFB-A962-CEB7-3F2A-36F88BF64F0A}"/>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50" name="Rectangle 49">
                <a:extLst>
                  <a:ext uri="{FF2B5EF4-FFF2-40B4-BE49-F238E27FC236}">
                    <a16:creationId xmlns:a16="http://schemas.microsoft.com/office/drawing/2014/main" id="{68438CD4-39BC-C6FD-EC03-B702ED21E77F}"/>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grpSp>
        <p:nvGrpSpPr>
          <p:cNvPr id="55" name="Group 54">
            <a:extLst>
              <a:ext uri="{FF2B5EF4-FFF2-40B4-BE49-F238E27FC236}">
                <a16:creationId xmlns:a16="http://schemas.microsoft.com/office/drawing/2014/main" id="{F0199D65-9A5D-7E2A-72D6-ABA94428505A}"/>
              </a:ext>
            </a:extLst>
          </p:cNvPr>
          <p:cNvGrpSpPr/>
          <p:nvPr/>
        </p:nvGrpSpPr>
        <p:grpSpPr>
          <a:xfrm>
            <a:off x="1449977" y="4974241"/>
            <a:ext cx="4476464" cy="453292"/>
            <a:chOff x="1602377" y="2577500"/>
            <a:chExt cx="4476464" cy="453292"/>
          </a:xfrm>
        </p:grpSpPr>
        <p:grpSp>
          <p:nvGrpSpPr>
            <p:cNvPr id="56" name="Group 55">
              <a:extLst>
                <a:ext uri="{FF2B5EF4-FFF2-40B4-BE49-F238E27FC236}">
                  <a16:creationId xmlns:a16="http://schemas.microsoft.com/office/drawing/2014/main" id="{9EB9895C-CCB6-70DD-42D0-EA664F03ECCD}"/>
                </a:ext>
              </a:extLst>
            </p:cNvPr>
            <p:cNvGrpSpPr/>
            <p:nvPr/>
          </p:nvGrpSpPr>
          <p:grpSpPr>
            <a:xfrm>
              <a:off x="1602377" y="2577500"/>
              <a:ext cx="2238232" cy="453292"/>
              <a:chOff x="1985749" y="3231604"/>
              <a:chExt cx="2238232" cy="453292"/>
            </a:xfrm>
          </p:grpSpPr>
          <p:sp>
            <p:nvSpPr>
              <p:cNvPr id="62" name="Rectangle 61">
                <a:extLst>
                  <a:ext uri="{FF2B5EF4-FFF2-40B4-BE49-F238E27FC236}">
                    <a16:creationId xmlns:a16="http://schemas.microsoft.com/office/drawing/2014/main" id="{331923CB-9AE2-E9F2-8815-554FC228E6E6}"/>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63" name="Rectangle 62">
                <a:extLst>
                  <a:ext uri="{FF2B5EF4-FFF2-40B4-BE49-F238E27FC236}">
                    <a16:creationId xmlns:a16="http://schemas.microsoft.com/office/drawing/2014/main" id="{9D5A25B2-C505-79A7-E18D-5138B7F44A44}"/>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sp>
            <p:nvSpPr>
              <p:cNvPr id="64" name="Rectangle 63">
                <a:extLst>
                  <a:ext uri="{FF2B5EF4-FFF2-40B4-BE49-F238E27FC236}">
                    <a16:creationId xmlns:a16="http://schemas.microsoft.com/office/drawing/2014/main" id="{1AD375FD-E5FF-F78D-8D6B-065DA719960B}"/>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65" name="Rectangle 64">
                <a:extLst>
                  <a:ext uri="{FF2B5EF4-FFF2-40B4-BE49-F238E27FC236}">
                    <a16:creationId xmlns:a16="http://schemas.microsoft.com/office/drawing/2014/main" id="{469BF00C-2986-212F-97F0-0155DC09910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T4</a:t>
                </a:r>
              </a:p>
            </p:txBody>
          </p:sp>
        </p:grpSp>
        <p:grpSp>
          <p:nvGrpSpPr>
            <p:cNvPr id="57" name="Group 56">
              <a:extLst>
                <a:ext uri="{FF2B5EF4-FFF2-40B4-BE49-F238E27FC236}">
                  <a16:creationId xmlns:a16="http://schemas.microsoft.com/office/drawing/2014/main" id="{E0166197-971F-E01A-40A7-1515239980E7}"/>
                </a:ext>
              </a:extLst>
            </p:cNvPr>
            <p:cNvGrpSpPr/>
            <p:nvPr/>
          </p:nvGrpSpPr>
          <p:grpSpPr>
            <a:xfrm>
              <a:off x="3840609" y="2577500"/>
              <a:ext cx="2238232" cy="453292"/>
              <a:chOff x="1985749" y="3231604"/>
              <a:chExt cx="2238232" cy="453292"/>
            </a:xfrm>
          </p:grpSpPr>
          <p:sp>
            <p:nvSpPr>
              <p:cNvPr id="58" name="Rectangle 57">
                <a:extLst>
                  <a:ext uri="{FF2B5EF4-FFF2-40B4-BE49-F238E27FC236}">
                    <a16:creationId xmlns:a16="http://schemas.microsoft.com/office/drawing/2014/main" id="{EF3DA131-0974-7657-DEC2-FC4022B0053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T5</a:t>
                </a:r>
              </a:p>
            </p:txBody>
          </p:sp>
          <p:sp>
            <p:nvSpPr>
              <p:cNvPr id="59" name="Rectangle 58">
                <a:extLst>
                  <a:ext uri="{FF2B5EF4-FFF2-40B4-BE49-F238E27FC236}">
                    <a16:creationId xmlns:a16="http://schemas.microsoft.com/office/drawing/2014/main" id="{DEAC3111-8497-88FE-F4E9-48BF185F784B}"/>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T6</a:t>
                </a:r>
              </a:p>
            </p:txBody>
          </p:sp>
          <p:sp>
            <p:nvSpPr>
              <p:cNvPr id="60" name="Rectangle 59">
                <a:extLst>
                  <a:ext uri="{FF2B5EF4-FFF2-40B4-BE49-F238E27FC236}">
                    <a16:creationId xmlns:a16="http://schemas.microsoft.com/office/drawing/2014/main" id="{AAFB29AD-C96D-2C94-B735-C1DECF08A7F8}"/>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61" name="Rectangle 60">
                <a:extLst>
                  <a:ext uri="{FF2B5EF4-FFF2-40B4-BE49-F238E27FC236}">
                    <a16:creationId xmlns:a16="http://schemas.microsoft.com/office/drawing/2014/main" id="{DABA1D65-0E05-AE26-4C94-0FC281A1F6D0}"/>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sp>
        <p:nvSpPr>
          <p:cNvPr id="66" name="Rectangle 65">
            <a:extLst>
              <a:ext uri="{FF2B5EF4-FFF2-40B4-BE49-F238E27FC236}">
                <a16:creationId xmlns:a16="http://schemas.microsoft.com/office/drawing/2014/main" id="{CA9FB7AB-0F69-70AE-0A4F-815F8A71AFA9}"/>
              </a:ext>
            </a:extLst>
          </p:cNvPr>
          <p:cNvSpPr/>
          <p:nvPr/>
        </p:nvSpPr>
        <p:spPr>
          <a:xfrm>
            <a:off x="6265558" y="2611311"/>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67" name="Rectangle 66">
            <a:extLst>
              <a:ext uri="{FF2B5EF4-FFF2-40B4-BE49-F238E27FC236}">
                <a16:creationId xmlns:a16="http://schemas.microsoft.com/office/drawing/2014/main" id="{D89383C8-0DEC-605C-76F2-AFEF14E404A5}"/>
              </a:ext>
            </a:extLst>
          </p:cNvPr>
          <p:cNvSpPr/>
          <p:nvPr/>
        </p:nvSpPr>
        <p:spPr>
          <a:xfrm>
            <a:off x="6265559" y="3752782"/>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68" name="Rectangle 67">
            <a:extLst>
              <a:ext uri="{FF2B5EF4-FFF2-40B4-BE49-F238E27FC236}">
                <a16:creationId xmlns:a16="http://schemas.microsoft.com/office/drawing/2014/main" id="{C11331BA-0256-7271-4D71-4F6D89E75AF9}"/>
              </a:ext>
            </a:extLst>
          </p:cNvPr>
          <p:cNvSpPr/>
          <p:nvPr/>
        </p:nvSpPr>
        <p:spPr>
          <a:xfrm>
            <a:off x="6265558" y="5008052"/>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69" name="Group 68">
            <a:extLst>
              <a:ext uri="{FF2B5EF4-FFF2-40B4-BE49-F238E27FC236}">
                <a16:creationId xmlns:a16="http://schemas.microsoft.com/office/drawing/2014/main" id="{5A2253B7-EE43-87D8-D717-382BA4BA17B1}"/>
              </a:ext>
            </a:extLst>
          </p:cNvPr>
          <p:cNvGrpSpPr/>
          <p:nvPr/>
        </p:nvGrpSpPr>
        <p:grpSpPr>
          <a:xfrm>
            <a:off x="6877334" y="2577500"/>
            <a:ext cx="4476464" cy="453292"/>
            <a:chOff x="1602377" y="2577500"/>
            <a:chExt cx="4476464" cy="453292"/>
          </a:xfrm>
        </p:grpSpPr>
        <p:grpSp>
          <p:nvGrpSpPr>
            <p:cNvPr id="70" name="Group 69">
              <a:extLst>
                <a:ext uri="{FF2B5EF4-FFF2-40B4-BE49-F238E27FC236}">
                  <a16:creationId xmlns:a16="http://schemas.microsoft.com/office/drawing/2014/main" id="{C86A13EC-9633-2108-BEA7-F027812C3757}"/>
                </a:ext>
              </a:extLst>
            </p:cNvPr>
            <p:cNvGrpSpPr/>
            <p:nvPr/>
          </p:nvGrpSpPr>
          <p:grpSpPr>
            <a:xfrm>
              <a:off x="1602377" y="2577500"/>
              <a:ext cx="2238232" cy="453292"/>
              <a:chOff x="1985749" y="3231604"/>
              <a:chExt cx="2238232" cy="453292"/>
            </a:xfrm>
          </p:grpSpPr>
          <p:sp>
            <p:nvSpPr>
              <p:cNvPr id="76" name="Rectangle 75">
                <a:extLst>
                  <a:ext uri="{FF2B5EF4-FFF2-40B4-BE49-F238E27FC236}">
                    <a16:creationId xmlns:a16="http://schemas.microsoft.com/office/drawing/2014/main" id="{89D81C77-A6F0-C1A6-F4B0-17C20BA2012D}"/>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77" name="Rectangle 76">
                <a:extLst>
                  <a:ext uri="{FF2B5EF4-FFF2-40B4-BE49-F238E27FC236}">
                    <a16:creationId xmlns:a16="http://schemas.microsoft.com/office/drawing/2014/main" id="{DACC09CC-7563-9C77-18C2-499CB1D3BEC9}"/>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78" name="Rectangle 77">
                <a:extLst>
                  <a:ext uri="{FF2B5EF4-FFF2-40B4-BE49-F238E27FC236}">
                    <a16:creationId xmlns:a16="http://schemas.microsoft.com/office/drawing/2014/main" id="{13D2EDCB-81D5-A80E-AB95-49AAE2A45AF9}"/>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sp>
            <p:nvSpPr>
              <p:cNvPr id="79" name="Rectangle 78">
                <a:extLst>
                  <a:ext uri="{FF2B5EF4-FFF2-40B4-BE49-F238E27FC236}">
                    <a16:creationId xmlns:a16="http://schemas.microsoft.com/office/drawing/2014/main" id="{60AC309D-03E4-1819-C7D0-BFA09F213952}"/>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grpSp>
        <p:grpSp>
          <p:nvGrpSpPr>
            <p:cNvPr id="71" name="Group 70">
              <a:extLst>
                <a:ext uri="{FF2B5EF4-FFF2-40B4-BE49-F238E27FC236}">
                  <a16:creationId xmlns:a16="http://schemas.microsoft.com/office/drawing/2014/main" id="{112CDE38-D699-125F-4051-9F415010F204}"/>
                </a:ext>
              </a:extLst>
            </p:cNvPr>
            <p:cNvGrpSpPr/>
            <p:nvPr/>
          </p:nvGrpSpPr>
          <p:grpSpPr>
            <a:xfrm>
              <a:off x="3840609" y="2577500"/>
              <a:ext cx="2238232" cy="453292"/>
              <a:chOff x="1985749" y="3231604"/>
              <a:chExt cx="2238232" cy="453292"/>
            </a:xfrm>
          </p:grpSpPr>
          <p:sp>
            <p:nvSpPr>
              <p:cNvPr id="72" name="Rectangle 71">
                <a:extLst>
                  <a:ext uri="{FF2B5EF4-FFF2-40B4-BE49-F238E27FC236}">
                    <a16:creationId xmlns:a16="http://schemas.microsoft.com/office/drawing/2014/main" id="{0B5C69B5-8EC2-19FB-4068-CDE0A48A2634}"/>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73" name="Rectangle 72">
                <a:extLst>
                  <a:ext uri="{FF2B5EF4-FFF2-40B4-BE49-F238E27FC236}">
                    <a16:creationId xmlns:a16="http://schemas.microsoft.com/office/drawing/2014/main" id="{34D7E243-C410-E90D-EF0B-268597BFC73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74" name="Rectangle 73">
                <a:extLst>
                  <a:ext uri="{FF2B5EF4-FFF2-40B4-BE49-F238E27FC236}">
                    <a16:creationId xmlns:a16="http://schemas.microsoft.com/office/drawing/2014/main" id="{AA6F427B-BD8D-B9A4-4A46-243EFC96E871}"/>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75" name="Rectangle 74">
                <a:extLst>
                  <a:ext uri="{FF2B5EF4-FFF2-40B4-BE49-F238E27FC236}">
                    <a16:creationId xmlns:a16="http://schemas.microsoft.com/office/drawing/2014/main" id="{1E959D2E-7A55-1841-4A34-DFB7FEA7D958}"/>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80" name="Group 79">
            <a:extLst>
              <a:ext uri="{FF2B5EF4-FFF2-40B4-BE49-F238E27FC236}">
                <a16:creationId xmlns:a16="http://schemas.microsoft.com/office/drawing/2014/main" id="{3F7C9CF5-AE5B-C8A2-B159-C6DEF33CE3E0}"/>
              </a:ext>
            </a:extLst>
          </p:cNvPr>
          <p:cNvGrpSpPr/>
          <p:nvPr/>
        </p:nvGrpSpPr>
        <p:grpSpPr>
          <a:xfrm>
            <a:off x="6877334" y="3718971"/>
            <a:ext cx="4476464" cy="453292"/>
            <a:chOff x="1602377" y="2577500"/>
            <a:chExt cx="4476464" cy="453292"/>
          </a:xfrm>
        </p:grpSpPr>
        <p:grpSp>
          <p:nvGrpSpPr>
            <p:cNvPr id="81" name="Group 80">
              <a:extLst>
                <a:ext uri="{FF2B5EF4-FFF2-40B4-BE49-F238E27FC236}">
                  <a16:creationId xmlns:a16="http://schemas.microsoft.com/office/drawing/2014/main" id="{8CD47486-1EF1-BA24-45FF-4A49B5DD9E27}"/>
                </a:ext>
              </a:extLst>
            </p:cNvPr>
            <p:cNvGrpSpPr/>
            <p:nvPr/>
          </p:nvGrpSpPr>
          <p:grpSpPr>
            <a:xfrm>
              <a:off x="1602377" y="2577500"/>
              <a:ext cx="2238232" cy="453292"/>
              <a:chOff x="1985749" y="3231604"/>
              <a:chExt cx="2238232" cy="453292"/>
            </a:xfrm>
          </p:grpSpPr>
          <p:sp>
            <p:nvSpPr>
              <p:cNvPr id="87" name="Rectangle 86">
                <a:extLst>
                  <a:ext uri="{FF2B5EF4-FFF2-40B4-BE49-F238E27FC236}">
                    <a16:creationId xmlns:a16="http://schemas.microsoft.com/office/drawing/2014/main" id="{D6BC7DA6-C9A7-A399-F797-AC1BB9AE241C}"/>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88" name="Rectangle 87">
                <a:extLst>
                  <a:ext uri="{FF2B5EF4-FFF2-40B4-BE49-F238E27FC236}">
                    <a16:creationId xmlns:a16="http://schemas.microsoft.com/office/drawing/2014/main" id="{291DD469-D1F4-9F74-B729-1A2DB44A06D3}"/>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89" name="Rectangle 88">
                <a:extLst>
                  <a:ext uri="{FF2B5EF4-FFF2-40B4-BE49-F238E27FC236}">
                    <a16:creationId xmlns:a16="http://schemas.microsoft.com/office/drawing/2014/main" id="{28535AFE-FF54-977E-5D3A-81F56B880628}"/>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90" name="Rectangle 89">
                <a:extLst>
                  <a:ext uri="{FF2B5EF4-FFF2-40B4-BE49-F238E27FC236}">
                    <a16:creationId xmlns:a16="http://schemas.microsoft.com/office/drawing/2014/main" id="{76F858FF-7279-86B3-3FFE-3539C382255A}"/>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grpSp>
        <p:grpSp>
          <p:nvGrpSpPr>
            <p:cNvPr id="82" name="Group 81">
              <a:extLst>
                <a:ext uri="{FF2B5EF4-FFF2-40B4-BE49-F238E27FC236}">
                  <a16:creationId xmlns:a16="http://schemas.microsoft.com/office/drawing/2014/main" id="{C7BBC2EC-84C5-C6CF-ADD2-C7AFE8CF70EF}"/>
                </a:ext>
              </a:extLst>
            </p:cNvPr>
            <p:cNvGrpSpPr/>
            <p:nvPr/>
          </p:nvGrpSpPr>
          <p:grpSpPr>
            <a:xfrm>
              <a:off x="3840609" y="2577500"/>
              <a:ext cx="2238232" cy="453292"/>
              <a:chOff x="1985749" y="3231604"/>
              <a:chExt cx="2238232" cy="453292"/>
            </a:xfrm>
          </p:grpSpPr>
          <p:sp>
            <p:nvSpPr>
              <p:cNvPr id="83" name="Rectangle 82">
                <a:extLst>
                  <a:ext uri="{FF2B5EF4-FFF2-40B4-BE49-F238E27FC236}">
                    <a16:creationId xmlns:a16="http://schemas.microsoft.com/office/drawing/2014/main" id="{48F520DA-45CE-9AEE-E667-CA3447C62A06}"/>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84" name="Rectangle 83">
                <a:extLst>
                  <a:ext uri="{FF2B5EF4-FFF2-40B4-BE49-F238E27FC236}">
                    <a16:creationId xmlns:a16="http://schemas.microsoft.com/office/drawing/2014/main" id="{E4694170-5B26-C42D-AE1C-689D84C478B4}"/>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85" name="Rectangle 84">
                <a:extLst>
                  <a:ext uri="{FF2B5EF4-FFF2-40B4-BE49-F238E27FC236}">
                    <a16:creationId xmlns:a16="http://schemas.microsoft.com/office/drawing/2014/main" id="{7FFA138C-961F-BB11-54BF-BBCC0CBBDA7A}"/>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86" name="Rectangle 85">
                <a:extLst>
                  <a:ext uri="{FF2B5EF4-FFF2-40B4-BE49-F238E27FC236}">
                    <a16:creationId xmlns:a16="http://schemas.microsoft.com/office/drawing/2014/main" id="{44E2D0E1-6836-3FEA-9B53-A7609069EDC1}"/>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91" name="Group 90">
            <a:extLst>
              <a:ext uri="{FF2B5EF4-FFF2-40B4-BE49-F238E27FC236}">
                <a16:creationId xmlns:a16="http://schemas.microsoft.com/office/drawing/2014/main" id="{CCEE2EC1-46AA-899D-AE87-02447CE7CE57}"/>
              </a:ext>
            </a:extLst>
          </p:cNvPr>
          <p:cNvGrpSpPr/>
          <p:nvPr/>
        </p:nvGrpSpPr>
        <p:grpSpPr>
          <a:xfrm>
            <a:off x="6877334" y="4974241"/>
            <a:ext cx="4476464" cy="453292"/>
            <a:chOff x="1602377" y="2577500"/>
            <a:chExt cx="4476464" cy="453292"/>
          </a:xfrm>
        </p:grpSpPr>
        <p:grpSp>
          <p:nvGrpSpPr>
            <p:cNvPr id="92" name="Group 91">
              <a:extLst>
                <a:ext uri="{FF2B5EF4-FFF2-40B4-BE49-F238E27FC236}">
                  <a16:creationId xmlns:a16="http://schemas.microsoft.com/office/drawing/2014/main" id="{48BA455F-01C8-152B-53D3-E383589D427C}"/>
                </a:ext>
              </a:extLst>
            </p:cNvPr>
            <p:cNvGrpSpPr/>
            <p:nvPr/>
          </p:nvGrpSpPr>
          <p:grpSpPr>
            <a:xfrm>
              <a:off x="1602377" y="2577500"/>
              <a:ext cx="2238232" cy="453292"/>
              <a:chOff x="1985749" y="3231604"/>
              <a:chExt cx="2238232" cy="453292"/>
            </a:xfrm>
          </p:grpSpPr>
          <p:sp>
            <p:nvSpPr>
              <p:cNvPr id="98" name="Rectangle 97">
                <a:extLst>
                  <a:ext uri="{FF2B5EF4-FFF2-40B4-BE49-F238E27FC236}">
                    <a16:creationId xmlns:a16="http://schemas.microsoft.com/office/drawing/2014/main" id="{AFCCCDDE-985C-9326-3B34-B3CCA7A45C5A}"/>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99" name="Rectangle 98">
                <a:extLst>
                  <a:ext uri="{FF2B5EF4-FFF2-40B4-BE49-F238E27FC236}">
                    <a16:creationId xmlns:a16="http://schemas.microsoft.com/office/drawing/2014/main" id="{FE50CC0A-23E6-7AD3-1C75-7AAE97A3FA85}"/>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00" name="Rectangle 99">
                <a:extLst>
                  <a:ext uri="{FF2B5EF4-FFF2-40B4-BE49-F238E27FC236}">
                    <a16:creationId xmlns:a16="http://schemas.microsoft.com/office/drawing/2014/main" id="{D92A1D89-8D35-737B-569F-1A47AB4654CC}"/>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sp>
            <p:nvSpPr>
              <p:cNvPr id="101" name="Rectangle 100">
                <a:extLst>
                  <a:ext uri="{FF2B5EF4-FFF2-40B4-BE49-F238E27FC236}">
                    <a16:creationId xmlns:a16="http://schemas.microsoft.com/office/drawing/2014/main" id="{E8DE7933-6E28-BF10-BC12-D59478E53096}"/>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grpSp>
        <p:grpSp>
          <p:nvGrpSpPr>
            <p:cNvPr id="93" name="Group 92">
              <a:extLst>
                <a:ext uri="{FF2B5EF4-FFF2-40B4-BE49-F238E27FC236}">
                  <a16:creationId xmlns:a16="http://schemas.microsoft.com/office/drawing/2014/main" id="{A877B5EB-C114-DCB4-9714-44A68D307E77}"/>
                </a:ext>
              </a:extLst>
            </p:cNvPr>
            <p:cNvGrpSpPr/>
            <p:nvPr/>
          </p:nvGrpSpPr>
          <p:grpSpPr>
            <a:xfrm>
              <a:off x="3840609" y="2577500"/>
              <a:ext cx="2238232" cy="453292"/>
              <a:chOff x="1985749" y="3231604"/>
              <a:chExt cx="2238232" cy="453292"/>
            </a:xfrm>
          </p:grpSpPr>
          <p:sp>
            <p:nvSpPr>
              <p:cNvPr id="94" name="Rectangle 93">
                <a:extLst>
                  <a:ext uri="{FF2B5EF4-FFF2-40B4-BE49-F238E27FC236}">
                    <a16:creationId xmlns:a16="http://schemas.microsoft.com/office/drawing/2014/main" id="{B510B819-386E-8772-757C-CD5F7D52EC5A}"/>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5" name="Rectangle 94">
                <a:extLst>
                  <a:ext uri="{FF2B5EF4-FFF2-40B4-BE49-F238E27FC236}">
                    <a16:creationId xmlns:a16="http://schemas.microsoft.com/office/drawing/2014/main" id="{CD9A737D-F302-53B8-FA9F-CC0C1E1114A6}"/>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6" name="Rectangle 95">
                <a:extLst>
                  <a:ext uri="{FF2B5EF4-FFF2-40B4-BE49-F238E27FC236}">
                    <a16:creationId xmlns:a16="http://schemas.microsoft.com/office/drawing/2014/main" id="{8E1E8441-67D9-5B93-037E-469A4201F548}"/>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7" name="Rectangle 96">
                <a:extLst>
                  <a:ext uri="{FF2B5EF4-FFF2-40B4-BE49-F238E27FC236}">
                    <a16:creationId xmlns:a16="http://schemas.microsoft.com/office/drawing/2014/main" id="{EF72DB03-A040-0FD8-C29F-0DE311C0549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cxnSp>
        <p:nvCxnSpPr>
          <p:cNvPr id="103" name="Straight Connector 102">
            <a:extLst>
              <a:ext uri="{FF2B5EF4-FFF2-40B4-BE49-F238E27FC236}">
                <a16:creationId xmlns:a16="http://schemas.microsoft.com/office/drawing/2014/main" id="{B04EA5E0-0A62-58C9-74F3-823334C6E12C}"/>
              </a:ext>
            </a:extLst>
          </p:cNvPr>
          <p:cNvCxnSpPr>
            <a:cxnSpLocks/>
          </p:cNvCxnSpPr>
          <p:nvPr/>
        </p:nvCxnSpPr>
        <p:spPr>
          <a:xfrm flipH="1">
            <a:off x="9115566" y="1998618"/>
            <a:ext cx="6465" cy="3677787"/>
          </a:xfrm>
          <a:prstGeom prst="line">
            <a:avLst/>
          </a:prstGeom>
          <a:ln w="76200">
            <a:solidFill>
              <a:srgbClr val="23918C"/>
            </a:solidFill>
          </a:ln>
        </p:spPr>
        <p:style>
          <a:lnRef idx="2">
            <a:schemeClr val="dk1"/>
          </a:lnRef>
          <a:fillRef idx="0">
            <a:schemeClr val="dk1"/>
          </a:fillRef>
          <a:effectRef idx="1">
            <a:schemeClr val="dk1"/>
          </a:effectRef>
          <a:fontRef idx="minor">
            <a:schemeClr val="tx1"/>
          </a:fontRef>
        </p:style>
      </p:cxnSp>
      <p:sp>
        <p:nvSpPr>
          <p:cNvPr id="104" name="Rectangle 103">
            <a:extLst>
              <a:ext uri="{FF2B5EF4-FFF2-40B4-BE49-F238E27FC236}">
                <a16:creationId xmlns:a16="http://schemas.microsoft.com/office/drawing/2014/main" id="{7F925A9E-6515-0478-5843-833A35A64D03}"/>
              </a:ext>
            </a:extLst>
          </p:cNvPr>
          <p:cNvSpPr/>
          <p:nvPr/>
        </p:nvSpPr>
        <p:spPr>
          <a:xfrm>
            <a:off x="8868283" y="1059247"/>
            <a:ext cx="2732798" cy="74210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dirty="0">
                <a:solidFill>
                  <a:schemeClr val="tx1"/>
                </a:solidFill>
                <a:latin typeface="Avenir Book" panose="02000503020000020003" pitchFamily="2" charset="0"/>
              </a:rPr>
              <a:t>Higher throughput and lower latency</a:t>
            </a:r>
          </a:p>
        </p:txBody>
      </p:sp>
      <p:cxnSp>
        <p:nvCxnSpPr>
          <p:cNvPr id="106" name="Straight Connector 105">
            <a:extLst>
              <a:ext uri="{FF2B5EF4-FFF2-40B4-BE49-F238E27FC236}">
                <a16:creationId xmlns:a16="http://schemas.microsoft.com/office/drawing/2014/main" id="{26D195DD-6345-0999-7D0E-0C2A0E57821D}"/>
              </a:ext>
            </a:extLst>
          </p:cNvPr>
          <p:cNvCxnSpPr>
            <a:cxnSpLocks/>
          </p:cNvCxnSpPr>
          <p:nvPr/>
        </p:nvCxnSpPr>
        <p:spPr>
          <a:xfrm>
            <a:off x="4807325" y="1998618"/>
            <a:ext cx="0" cy="3677787"/>
          </a:xfrm>
          <a:prstGeom prst="line">
            <a:avLst/>
          </a:prstGeom>
          <a:ln w="76200">
            <a:solidFill>
              <a:srgbClr val="FF0000"/>
            </a:solidFill>
          </a:ln>
        </p:spPr>
        <p:style>
          <a:lnRef idx="2">
            <a:schemeClr val="dk1"/>
          </a:lnRef>
          <a:fillRef idx="0">
            <a:schemeClr val="dk1"/>
          </a:fillRef>
          <a:effectRef idx="1">
            <a:schemeClr val="dk1"/>
          </a:effectRef>
          <a:fontRef idx="minor">
            <a:schemeClr val="tx1"/>
          </a:fontRef>
        </p:style>
      </p:cxnSp>
      <p:sp>
        <p:nvSpPr>
          <p:cNvPr id="105" name="Rectangle 104">
            <a:extLst>
              <a:ext uri="{FF2B5EF4-FFF2-40B4-BE49-F238E27FC236}">
                <a16:creationId xmlns:a16="http://schemas.microsoft.com/office/drawing/2014/main" id="{63CFEE9F-772A-8306-4DE5-4965484F0CDF}"/>
              </a:ext>
            </a:extLst>
          </p:cNvPr>
          <p:cNvSpPr/>
          <p:nvPr/>
        </p:nvSpPr>
        <p:spPr>
          <a:xfrm>
            <a:off x="838199" y="5856542"/>
            <a:ext cx="10515599" cy="4532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Avenir Book" panose="02000503020000020003" pitchFamily="2" charset="0"/>
              </a:rPr>
              <a:t>~40% better I/O efficiency</a:t>
            </a:r>
          </a:p>
        </p:txBody>
      </p:sp>
    </p:spTree>
    <p:extLst>
      <p:ext uri="{BB962C8B-B14F-4D97-AF65-F5344CB8AC3E}">
        <p14:creationId xmlns:p14="http://schemas.microsoft.com/office/powerpoint/2010/main" val="226915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66" grpId="0" animBg="1"/>
      <p:bldP spid="67" grpId="0" animBg="1"/>
      <p:bldP spid="68" grpId="0" animBg="1"/>
      <p:bldP spid="104" grpId="0"/>
      <p:bldP spid="105" grpId="0" animBg="1"/>
    </p:bldLst>
  </p:timing>
  <p:extLst>
    <p:ext uri="{6950BFC3-D8DA-4A85-94F7-54DA5524770B}">
      <p188:commentRel xmlns:p188="http://schemas.microsoft.com/office/powerpoint/2018/8/main" r:id="rId3"/>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8C87084-581C-9F32-095E-0DD5B376B896}"/>
              </a:ext>
            </a:extLst>
          </p:cNvPr>
          <p:cNvSpPr>
            <a:spLocks noGrp="1"/>
          </p:cNvSpPr>
          <p:nvPr>
            <p:ph type="title"/>
          </p:nvPr>
        </p:nvSpPr>
        <p:spPr/>
        <p:txBody>
          <a:bodyPr/>
          <a:lstStyle/>
          <a:p>
            <a:r>
              <a:rPr lang="en-US" dirty="0"/>
              <a:t>Metronome: Log Shuffling</a:t>
            </a:r>
          </a:p>
        </p:txBody>
      </p:sp>
      <p:sp>
        <p:nvSpPr>
          <p:cNvPr id="5" name="Slide Number Placeholder 4">
            <a:extLst>
              <a:ext uri="{FF2B5EF4-FFF2-40B4-BE49-F238E27FC236}">
                <a16:creationId xmlns:a16="http://schemas.microsoft.com/office/drawing/2014/main" id="{8A60B12A-279E-D8F9-7576-DE51F8E60E16}"/>
              </a:ext>
            </a:extLst>
          </p:cNvPr>
          <p:cNvSpPr>
            <a:spLocks noGrp="1"/>
          </p:cNvSpPr>
          <p:nvPr>
            <p:ph type="sldNum" sz="quarter" idx="12"/>
          </p:nvPr>
        </p:nvSpPr>
        <p:spPr/>
        <p:txBody>
          <a:bodyPr/>
          <a:lstStyle/>
          <a:p>
            <a:fld id="{06EEA334-5DB2-4344-A737-B3BAE48A7487}" type="slidenum">
              <a:rPr lang="en-US" smtClean="0"/>
              <a:t>67</a:t>
            </a:fld>
            <a:endParaRPr lang="en-US"/>
          </a:p>
        </p:txBody>
      </p:sp>
      <p:sp>
        <p:nvSpPr>
          <p:cNvPr id="8" name="Rectangle 7">
            <a:extLst>
              <a:ext uri="{FF2B5EF4-FFF2-40B4-BE49-F238E27FC236}">
                <a16:creationId xmlns:a16="http://schemas.microsoft.com/office/drawing/2014/main" id="{33FF498E-84A3-4DD6-F138-31CBD7B1843B}"/>
              </a:ext>
            </a:extLst>
          </p:cNvPr>
          <p:cNvSpPr/>
          <p:nvPr/>
        </p:nvSpPr>
        <p:spPr>
          <a:xfrm>
            <a:off x="838203" y="174436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9" name="Rectangle 8">
            <a:extLst>
              <a:ext uri="{FF2B5EF4-FFF2-40B4-BE49-F238E27FC236}">
                <a16:creationId xmlns:a16="http://schemas.microsoft.com/office/drawing/2014/main" id="{3B9FD7A2-0D14-C7FA-741B-040079E9E255}"/>
              </a:ext>
            </a:extLst>
          </p:cNvPr>
          <p:cNvSpPr/>
          <p:nvPr/>
        </p:nvSpPr>
        <p:spPr>
          <a:xfrm>
            <a:off x="838204" y="225836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10" name="Rectangle 9">
            <a:extLst>
              <a:ext uri="{FF2B5EF4-FFF2-40B4-BE49-F238E27FC236}">
                <a16:creationId xmlns:a16="http://schemas.microsoft.com/office/drawing/2014/main" id="{BB7E2E66-739A-7787-6AB8-829C8530BD9A}"/>
              </a:ext>
            </a:extLst>
          </p:cNvPr>
          <p:cNvSpPr/>
          <p:nvPr/>
        </p:nvSpPr>
        <p:spPr>
          <a:xfrm>
            <a:off x="838202" y="276827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11" name="Group 10">
            <a:extLst>
              <a:ext uri="{FF2B5EF4-FFF2-40B4-BE49-F238E27FC236}">
                <a16:creationId xmlns:a16="http://schemas.microsoft.com/office/drawing/2014/main" id="{8A739322-7E55-4068-513C-85B995E21D0C}"/>
              </a:ext>
            </a:extLst>
          </p:cNvPr>
          <p:cNvGrpSpPr/>
          <p:nvPr/>
        </p:nvGrpSpPr>
        <p:grpSpPr>
          <a:xfrm>
            <a:off x="1449979" y="1710549"/>
            <a:ext cx="4476464" cy="453292"/>
            <a:chOff x="1602377" y="2577500"/>
            <a:chExt cx="4476464" cy="453292"/>
          </a:xfrm>
        </p:grpSpPr>
        <p:grpSp>
          <p:nvGrpSpPr>
            <p:cNvPr id="12" name="Group 11">
              <a:extLst>
                <a:ext uri="{FF2B5EF4-FFF2-40B4-BE49-F238E27FC236}">
                  <a16:creationId xmlns:a16="http://schemas.microsoft.com/office/drawing/2014/main" id="{C9D773AA-9A6E-3220-2C78-3242F2531AE8}"/>
                </a:ext>
              </a:extLst>
            </p:cNvPr>
            <p:cNvGrpSpPr/>
            <p:nvPr/>
          </p:nvGrpSpPr>
          <p:grpSpPr>
            <a:xfrm>
              <a:off x="1602377" y="2577500"/>
              <a:ext cx="2238232" cy="453292"/>
              <a:chOff x="1985749" y="3231604"/>
              <a:chExt cx="2238232" cy="453292"/>
            </a:xfrm>
          </p:grpSpPr>
          <p:sp>
            <p:nvSpPr>
              <p:cNvPr id="18" name="Rectangle 17">
                <a:extLst>
                  <a:ext uri="{FF2B5EF4-FFF2-40B4-BE49-F238E27FC236}">
                    <a16:creationId xmlns:a16="http://schemas.microsoft.com/office/drawing/2014/main" id="{4B646BDA-5719-0272-1C27-D25AD512C724}"/>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19" name="Rectangle 18">
                <a:extLst>
                  <a:ext uri="{FF2B5EF4-FFF2-40B4-BE49-F238E27FC236}">
                    <a16:creationId xmlns:a16="http://schemas.microsoft.com/office/drawing/2014/main" id="{3B305BEF-779E-B45F-A7B4-C27AEB74A2C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20" name="Rectangle 19">
                <a:extLst>
                  <a:ext uri="{FF2B5EF4-FFF2-40B4-BE49-F238E27FC236}">
                    <a16:creationId xmlns:a16="http://schemas.microsoft.com/office/drawing/2014/main" id="{82D848EB-0810-A565-A884-232790C044CB}"/>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21" name="Rectangle 20">
                <a:extLst>
                  <a:ext uri="{FF2B5EF4-FFF2-40B4-BE49-F238E27FC236}">
                    <a16:creationId xmlns:a16="http://schemas.microsoft.com/office/drawing/2014/main" id="{4E55EB9F-C8BE-BD84-5127-9F74536DA9D5}"/>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nvGrpSpPr>
            <p:cNvPr id="13" name="Group 12">
              <a:extLst>
                <a:ext uri="{FF2B5EF4-FFF2-40B4-BE49-F238E27FC236}">
                  <a16:creationId xmlns:a16="http://schemas.microsoft.com/office/drawing/2014/main" id="{6AC9FDB6-6668-FC3D-10E7-7F6B3E544856}"/>
                </a:ext>
              </a:extLst>
            </p:cNvPr>
            <p:cNvGrpSpPr/>
            <p:nvPr/>
          </p:nvGrpSpPr>
          <p:grpSpPr>
            <a:xfrm>
              <a:off x="3840609" y="2577500"/>
              <a:ext cx="2238232" cy="453292"/>
              <a:chOff x="1985749" y="3231604"/>
              <a:chExt cx="2238232" cy="453292"/>
            </a:xfrm>
          </p:grpSpPr>
          <p:sp>
            <p:nvSpPr>
              <p:cNvPr id="14" name="Rectangle 13">
                <a:extLst>
                  <a:ext uri="{FF2B5EF4-FFF2-40B4-BE49-F238E27FC236}">
                    <a16:creationId xmlns:a16="http://schemas.microsoft.com/office/drawing/2014/main" id="{6C034C5A-D327-4B52-3352-4DC98F619935}"/>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5" name="Rectangle 14">
                <a:extLst>
                  <a:ext uri="{FF2B5EF4-FFF2-40B4-BE49-F238E27FC236}">
                    <a16:creationId xmlns:a16="http://schemas.microsoft.com/office/drawing/2014/main" id="{1AEC4BA0-2083-44C2-F733-586F307DF34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6" name="Rectangle 15">
                <a:extLst>
                  <a:ext uri="{FF2B5EF4-FFF2-40B4-BE49-F238E27FC236}">
                    <a16:creationId xmlns:a16="http://schemas.microsoft.com/office/drawing/2014/main" id="{D7828C69-2164-B306-22D9-E58B8CCE3E3E}"/>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7" name="Rectangle 16">
                <a:extLst>
                  <a:ext uri="{FF2B5EF4-FFF2-40B4-BE49-F238E27FC236}">
                    <a16:creationId xmlns:a16="http://schemas.microsoft.com/office/drawing/2014/main" id="{2C94BEB6-1385-8E4C-9F58-005DB5FB772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grpSp>
        <p:nvGrpSpPr>
          <p:cNvPr id="22" name="Group 21">
            <a:extLst>
              <a:ext uri="{FF2B5EF4-FFF2-40B4-BE49-F238E27FC236}">
                <a16:creationId xmlns:a16="http://schemas.microsoft.com/office/drawing/2014/main" id="{4B6430A5-8C5D-D5D1-A6D6-D09EB5284C13}"/>
              </a:ext>
            </a:extLst>
          </p:cNvPr>
          <p:cNvGrpSpPr/>
          <p:nvPr/>
        </p:nvGrpSpPr>
        <p:grpSpPr>
          <a:xfrm>
            <a:off x="1449979" y="2224553"/>
            <a:ext cx="4476464" cy="453292"/>
            <a:chOff x="1602377" y="2577500"/>
            <a:chExt cx="4476464" cy="453292"/>
          </a:xfrm>
        </p:grpSpPr>
        <p:grpSp>
          <p:nvGrpSpPr>
            <p:cNvPr id="23" name="Group 22">
              <a:extLst>
                <a:ext uri="{FF2B5EF4-FFF2-40B4-BE49-F238E27FC236}">
                  <a16:creationId xmlns:a16="http://schemas.microsoft.com/office/drawing/2014/main" id="{CBB736CA-3B4A-1E27-C3AC-AF4AE0C10EF4}"/>
                </a:ext>
              </a:extLst>
            </p:cNvPr>
            <p:cNvGrpSpPr/>
            <p:nvPr/>
          </p:nvGrpSpPr>
          <p:grpSpPr>
            <a:xfrm>
              <a:off x="1602377" y="2577500"/>
              <a:ext cx="2238232" cy="453292"/>
              <a:chOff x="1985749" y="3231604"/>
              <a:chExt cx="2238232" cy="453292"/>
            </a:xfrm>
          </p:grpSpPr>
          <p:sp>
            <p:nvSpPr>
              <p:cNvPr id="29" name="Rectangle 28">
                <a:extLst>
                  <a:ext uri="{FF2B5EF4-FFF2-40B4-BE49-F238E27FC236}">
                    <a16:creationId xmlns:a16="http://schemas.microsoft.com/office/drawing/2014/main" id="{1D44C4AE-C123-7F5C-9982-299F4F25F876}"/>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T1</a:t>
                </a:r>
              </a:p>
            </p:txBody>
          </p:sp>
          <p:sp>
            <p:nvSpPr>
              <p:cNvPr id="30" name="Rectangle 29">
                <a:extLst>
                  <a:ext uri="{FF2B5EF4-FFF2-40B4-BE49-F238E27FC236}">
                    <a16:creationId xmlns:a16="http://schemas.microsoft.com/office/drawing/2014/main" id="{548E1E7B-6993-3765-1DFF-8A1D4656D125}"/>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1" name="Rectangle 30">
                <a:extLst>
                  <a:ext uri="{FF2B5EF4-FFF2-40B4-BE49-F238E27FC236}">
                    <a16:creationId xmlns:a16="http://schemas.microsoft.com/office/drawing/2014/main" id="{6F3AA7E5-5C24-22DB-84A8-9FE99B9F53BE}"/>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2" name="Rectangle 31">
                <a:extLst>
                  <a:ext uri="{FF2B5EF4-FFF2-40B4-BE49-F238E27FC236}">
                    <a16:creationId xmlns:a16="http://schemas.microsoft.com/office/drawing/2014/main" id="{B9B20C04-2937-6EAA-DC01-8288965D56D4}"/>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nvGrpSpPr>
            <p:cNvPr id="24" name="Group 23">
              <a:extLst>
                <a:ext uri="{FF2B5EF4-FFF2-40B4-BE49-F238E27FC236}">
                  <a16:creationId xmlns:a16="http://schemas.microsoft.com/office/drawing/2014/main" id="{86268906-B703-2258-D301-63CFA0AC421D}"/>
                </a:ext>
              </a:extLst>
            </p:cNvPr>
            <p:cNvGrpSpPr/>
            <p:nvPr/>
          </p:nvGrpSpPr>
          <p:grpSpPr>
            <a:xfrm>
              <a:off x="3840609" y="2577500"/>
              <a:ext cx="2238232" cy="453292"/>
              <a:chOff x="1985749" y="3231604"/>
              <a:chExt cx="2238232" cy="453292"/>
            </a:xfrm>
          </p:grpSpPr>
          <p:sp>
            <p:nvSpPr>
              <p:cNvPr id="25" name="Rectangle 24">
                <a:extLst>
                  <a:ext uri="{FF2B5EF4-FFF2-40B4-BE49-F238E27FC236}">
                    <a16:creationId xmlns:a16="http://schemas.microsoft.com/office/drawing/2014/main" id="{E9F4BAC3-6E2C-7710-8066-9EAF8930A00B}"/>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26" name="Rectangle 25">
                <a:extLst>
                  <a:ext uri="{FF2B5EF4-FFF2-40B4-BE49-F238E27FC236}">
                    <a16:creationId xmlns:a16="http://schemas.microsoft.com/office/drawing/2014/main" id="{91EBFCDB-35A9-DBB8-9B31-34FE8D00FD79}"/>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27" name="Rectangle 26">
                <a:extLst>
                  <a:ext uri="{FF2B5EF4-FFF2-40B4-BE49-F238E27FC236}">
                    <a16:creationId xmlns:a16="http://schemas.microsoft.com/office/drawing/2014/main" id="{AA7C7CC6-5DDF-114A-989A-5B8C7DB597A5}"/>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28" name="Rectangle 27">
                <a:extLst>
                  <a:ext uri="{FF2B5EF4-FFF2-40B4-BE49-F238E27FC236}">
                    <a16:creationId xmlns:a16="http://schemas.microsoft.com/office/drawing/2014/main" id="{4923FE20-9BF0-8B25-DE0D-BE2E20A98403}"/>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grpSp>
        <p:nvGrpSpPr>
          <p:cNvPr id="33" name="Group 32">
            <a:extLst>
              <a:ext uri="{FF2B5EF4-FFF2-40B4-BE49-F238E27FC236}">
                <a16:creationId xmlns:a16="http://schemas.microsoft.com/office/drawing/2014/main" id="{2CF6BFC1-9FD6-5526-F408-645787CA690E}"/>
              </a:ext>
            </a:extLst>
          </p:cNvPr>
          <p:cNvGrpSpPr/>
          <p:nvPr/>
        </p:nvGrpSpPr>
        <p:grpSpPr>
          <a:xfrm>
            <a:off x="1449978" y="2734463"/>
            <a:ext cx="4476464" cy="453292"/>
            <a:chOff x="1602377" y="2577500"/>
            <a:chExt cx="4476464" cy="453292"/>
          </a:xfrm>
        </p:grpSpPr>
        <p:grpSp>
          <p:nvGrpSpPr>
            <p:cNvPr id="34" name="Group 33">
              <a:extLst>
                <a:ext uri="{FF2B5EF4-FFF2-40B4-BE49-F238E27FC236}">
                  <a16:creationId xmlns:a16="http://schemas.microsoft.com/office/drawing/2014/main" id="{79B8140A-2D93-7F11-E4E0-1B845D8CED9D}"/>
                </a:ext>
              </a:extLst>
            </p:cNvPr>
            <p:cNvGrpSpPr/>
            <p:nvPr/>
          </p:nvGrpSpPr>
          <p:grpSpPr>
            <a:xfrm>
              <a:off x="1602377" y="2577500"/>
              <a:ext cx="2238232" cy="453292"/>
              <a:chOff x="1985749" y="3231604"/>
              <a:chExt cx="2238232" cy="453292"/>
            </a:xfrm>
          </p:grpSpPr>
          <p:sp>
            <p:nvSpPr>
              <p:cNvPr id="40" name="Rectangle 39">
                <a:extLst>
                  <a:ext uri="{FF2B5EF4-FFF2-40B4-BE49-F238E27FC236}">
                    <a16:creationId xmlns:a16="http://schemas.microsoft.com/office/drawing/2014/main" id="{14BB39F9-F5A8-CC52-6023-77D7383D0C9E}"/>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41" name="Rectangle 40">
                <a:extLst>
                  <a:ext uri="{FF2B5EF4-FFF2-40B4-BE49-F238E27FC236}">
                    <a16:creationId xmlns:a16="http://schemas.microsoft.com/office/drawing/2014/main" id="{399A1A95-C37D-3809-56E9-67C4D0F2E452}"/>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sp>
            <p:nvSpPr>
              <p:cNvPr id="42" name="Rectangle 41">
                <a:extLst>
                  <a:ext uri="{FF2B5EF4-FFF2-40B4-BE49-F238E27FC236}">
                    <a16:creationId xmlns:a16="http://schemas.microsoft.com/office/drawing/2014/main" id="{0991EB41-688E-D119-C9CC-1F166519979E}"/>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43" name="Rectangle 42">
                <a:extLst>
                  <a:ext uri="{FF2B5EF4-FFF2-40B4-BE49-F238E27FC236}">
                    <a16:creationId xmlns:a16="http://schemas.microsoft.com/office/drawing/2014/main" id="{D3095DC8-D5A1-37A1-C9DB-AB523E29C62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nvGrpSpPr>
            <p:cNvPr id="35" name="Group 34">
              <a:extLst>
                <a:ext uri="{FF2B5EF4-FFF2-40B4-BE49-F238E27FC236}">
                  <a16:creationId xmlns:a16="http://schemas.microsoft.com/office/drawing/2014/main" id="{08060B95-A377-B948-A53D-E953EA0CEEDB}"/>
                </a:ext>
              </a:extLst>
            </p:cNvPr>
            <p:cNvGrpSpPr/>
            <p:nvPr/>
          </p:nvGrpSpPr>
          <p:grpSpPr>
            <a:xfrm>
              <a:off x="3840609" y="2577500"/>
              <a:ext cx="2238232" cy="453292"/>
              <a:chOff x="1985749" y="3231604"/>
              <a:chExt cx="2238232" cy="453292"/>
            </a:xfrm>
          </p:grpSpPr>
          <p:sp>
            <p:nvSpPr>
              <p:cNvPr id="36" name="Rectangle 35">
                <a:extLst>
                  <a:ext uri="{FF2B5EF4-FFF2-40B4-BE49-F238E27FC236}">
                    <a16:creationId xmlns:a16="http://schemas.microsoft.com/office/drawing/2014/main" id="{8309D00E-FB57-C42A-883B-AA5A4A0B01AA}"/>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7" name="Rectangle 36">
                <a:extLst>
                  <a:ext uri="{FF2B5EF4-FFF2-40B4-BE49-F238E27FC236}">
                    <a16:creationId xmlns:a16="http://schemas.microsoft.com/office/drawing/2014/main" id="{6C86A64B-EEBD-6E28-E35E-830222BE68C3}"/>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8" name="Rectangle 37">
                <a:extLst>
                  <a:ext uri="{FF2B5EF4-FFF2-40B4-BE49-F238E27FC236}">
                    <a16:creationId xmlns:a16="http://schemas.microsoft.com/office/drawing/2014/main" id="{B6D87C71-EA00-CDC7-438C-A621E4C21D40}"/>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39" name="Rectangle 38">
                <a:extLst>
                  <a:ext uri="{FF2B5EF4-FFF2-40B4-BE49-F238E27FC236}">
                    <a16:creationId xmlns:a16="http://schemas.microsoft.com/office/drawing/2014/main" id="{F29EBC9C-EB45-CA5D-3878-7E703A64CB7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sp>
        <p:nvSpPr>
          <p:cNvPr id="82" name="Rectangle 81">
            <a:extLst>
              <a:ext uri="{FF2B5EF4-FFF2-40B4-BE49-F238E27FC236}">
                <a16:creationId xmlns:a16="http://schemas.microsoft.com/office/drawing/2014/main" id="{11C7CA9B-B8DD-0BB2-3F4D-B7C98B1B58EF}"/>
              </a:ext>
            </a:extLst>
          </p:cNvPr>
          <p:cNvSpPr/>
          <p:nvPr/>
        </p:nvSpPr>
        <p:spPr>
          <a:xfrm>
            <a:off x="838203" y="385981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83" name="Rectangle 82">
            <a:extLst>
              <a:ext uri="{FF2B5EF4-FFF2-40B4-BE49-F238E27FC236}">
                <a16:creationId xmlns:a16="http://schemas.microsoft.com/office/drawing/2014/main" id="{F319731C-DD51-5546-BF50-688489E29D0E}"/>
              </a:ext>
            </a:extLst>
          </p:cNvPr>
          <p:cNvSpPr/>
          <p:nvPr/>
        </p:nvSpPr>
        <p:spPr>
          <a:xfrm>
            <a:off x="838204" y="437381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84" name="Rectangle 83">
            <a:extLst>
              <a:ext uri="{FF2B5EF4-FFF2-40B4-BE49-F238E27FC236}">
                <a16:creationId xmlns:a16="http://schemas.microsoft.com/office/drawing/2014/main" id="{6FED51C5-54E0-EA50-3A8A-BFDA2C783E75}"/>
              </a:ext>
            </a:extLst>
          </p:cNvPr>
          <p:cNvSpPr/>
          <p:nvPr/>
        </p:nvSpPr>
        <p:spPr>
          <a:xfrm>
            <a:off x="838202" y="488372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85" name="Group 84">
            <a:extLst>
              <a:ext uri="{FF2B5EF4-FFF2-40B4-BE49-F238E27FC236}">
                <a16:creationId xmlns:a16="http://schemas.microsoft.com/office/drawing/2014/main" id="{811FDDAB-5977-D40F-49AA-56915E3FF9E4}"/>
              </a:ext>
            </a:extLst>
          </p:cNvPr>
          <p:cNvGrpSpPr/>
          <p:nvPr/>
        </p:nvGrpSpPr>
        <p:grpSpPr>
          <a:xfrm>
            <a:off x="1449979" y="3825999"/>
            <a:ext cx="4476464" cy="453292"/>
            <a:chOff x="1602377" y="2577500"/>
            <a:chExt cx="4476464" cy="453292"/>
          </a:xfrm>
        </p:grpSpPr>
        <p:grpSp>
          <p:nvGrpSpPr>
            <p:cNvPr id="86" name="Group 85">
              <a:extLst>
                <a:ext uri="{FF2B5EF4-FFF2-40B4-BE49-F238E27FC236}">
                  <a16:creationId xmlns:a16="http://schemas.microsoft.com/office/drawing/2014/main" id="{859C6CDE-B2F6-C322-22F7-98643F2DD2BB}"/>
                </a:ext>
              </a:extLst>
            </p:cNvPr>
            <p:cNvGrpSpPr/>
            <p:nvPr/>
          </p:nvGrpSpPr>
          <p:grpSpPr>
            <a:xfrm>
              <a:off x="1602377" y="2577500"/>
              <a:ext cx="2238232" cy="453292"/>
              <a:chOff x="1985749" y="3231604"/>
              <a:chExt cx="2238232" cy="453292"/>
            </a:xfrm>
          </p:grpSpPr>
          <p:sp>
            <p:nvSpPr>
              <p:cNvPr id="92" name="Rectangle 91">
                <a:extLst>
                  <a:ext uri="{FF2B5EF4-FFF2-40B4-BE49-F238E27FC236}">
                    <a16:creationId xmlns:a16="http://schemas.microsoft.com/office/drawing/2014/main" id="{B160C7B3-B15E-F0B0-929E-C743B31EE0AF}"/>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93" name="Rectangle 92">
                <a:extLst>
                  <a:ext uri="{FF2B5EF4-FFF2-40B4-BE49-F238E27FC236}">
                    <a16:creationId xmlns:a16="http://schemas.microsoft.com/office/drawing/2014/main" id="{A1D2DBB9-8C53-193E-87B7-BDAD4150F980}"/>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94" name="Rectangle 93">
                <a:extLst>
                  <a:ext uri="{FF2B5EF4-FFF2-40B4-BE49-F238E27FC236}">
                    <a16:creationId xmlns:a16="http://schemas.microsoft.com/office/drawing/2014/main" id="{CB496A7F-4CCC-6E22-0713-71665D2788E9}"/>
                  </a:ext>
                </a:extLst>
              </p:cNvPr>
              <p:cNvSpPr/>
              <p:nvPr/>
            </p:nvSpPr>
            <p:spPr>
              <a:xfrm>
                <a:off x="3104865"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5" name="Rectangle 94">
                <a:extLst>
                  <a:ext uri="{FF2B5EF4-FFF2-40B4-BE49-F238E27FC236}">
                    <a16:creationId xmlns:a16="http://schemas.microsoft.com/office/drawing/2014/main" id="{A345FC74-0A05-8162-707A-C21D66E89100}"/>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87" name="Group 86">
              <a:extLst>
                <a:ext uri="{FF2B5EF4-FFF2-40B4-BE49-F238E27FC236}">
                  <a16:creationId xmlns:a16="http://schemas.microsoft.com/office/drawing/2014/main" id="{7F37206A-E6A6-341E-E7D7-F4C4D5E4F9E7}"/>
                </a:ext>
              </a:extLst>
            </p:cNvPr>
            <p:cNvGrpSpPr/>
            <p:nvPr/>
          </p:nvGrpSpPr>
          <p:grpSpPr>
            <a:xfrm>
              <a:off x="3840609" y="2577500"/>
              <a:ext cx="2238232" cy="453292"/>
              <a:chOff x="1985749" y="3231604"/>
              <a:chExt cx="2238232" cy="453292"/>
            </a:xfrm>
          </p:grpSpPr>
          <p:sp>
            <p:nvSpPr>
              <p:cNvPr id="88" name="Rectangle 87">
                <a:extLst>
                  <a:ext uri="{FF2B5EF4-FFF2-40B4-BE49-F238E27FC236}">
                    <a16:creationId xmlns:a16="http://schemas.microsoft.com/office/drawing/2014/main" id="{C7317DF0-39FD-408B-269F-99343622AB8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89" name="Rectangle 88">
                <a:extLst>
                  <a:ext uri="{FF2B5EF4-FFF2-40B4-BE49-F238E27FC236}">
                    <a16:creationId xmlns:a16="http://schemas.microsoft.com/office/drawing/2014/main" id="{2F72B38C-1351-5049-BE9E-5CA8DC0DEF60}"/>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0" name="Rectangle 89">
                <a:extLst>
                  <a:ext uri="{FF2B5EF4-FFF2-40B4-BE49-F238E27FC236}">
                    <a16:creationId xmlns:a16="http://schemas.microsoft.com/office/drawing/2014/main" id="{035B1B38-1908-B4E7-7854-590E0DF671A8}"/>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1" name="Rectangle 90">
                <a:extLst>
                  <a:ext uri="{FF2B5EF4-FFF2-40B4-BE49-F238E27FC236}">
                    <a16:creationId xmlns:a16="http://schemas.microsoft.com/office/drawing/2014/main" id="{D7C5A0C7-B242-CEB1-883A-97D19EEA72AA}"/>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96" name="Group 95">
            <a:extLst>
              <a:ext uri="{FF2B5EF4-FFF2-40B4-BE49-F238E27FC236}">
                <a16:creationId xmlns:a16="http://schemas.microsoft.com/office/drawing/2014/main" id="{F0981D98-DA47-9A15-2ABF-6E1F3AD11DF8}"/>
              </a:ext>
            </a:extLst>
          </p:cNvPr>
          <p:cNvGrpSpPr/>
          <p:nvPr/>
        </p:nvGrpSpPr>
        <p:grpSpPr>
          <a:xfrm>
            <a:off x="1449979" y="4340003"/>
            <a:ext cx="4476464" cy="453292"/>
            <a:chOff x="1602377" y="2577500"/>
            <a:chExt cx="4476464" cy="453292"/>
          </a:xfrm>
        </p:grpSpPr>
        <p:grpSp>
          <p:nvGrpSpPr>
            <p:cNvPr id="97" name="Group 96">
              <a:extLst>
                <a:ext uri="{FF2B5EF4-FFF2-40B4-BE49-F238E27FC236}">
                  <a16:creationId xmlns:a16="http://schemas.microsoft.com/office/drawing/2014/main" id="{9861D2F0-43F0-AD0F-779A-DC92B0DCA027}"/>
                </a:ext>
              </a:extLst>
            </p:cNvPr>
            <p:cNvGrpSpPr/>
            <p:nvPr/>
          </p:nvGrpSpPr>
          <p:grpSpPr>
            <a:xfrm>
              <a:off x="1602377" y="2577500"/>
              <a:ext cx="2238232" cy="453292"/>
              <a:chOff x="1985749" y="3231604"/>
              <a:chExt cx="2238232" cy="453292"/>
            </a:xfrm>
          </p:grpSpPr>
          <p:sp>
            <p:nvSpPr>
              <p:cNvPr id="103" name="Rectangle 102">
                <a:extLst>
                  <a:ext uri="{FF2B5EF4-FFF2-40B4-BE49-F238E27FC236}">
                    <a16:creationId xmlns:a16="http://schemas.microsoft.com/office/drawing/2014/main" id="{1CC4F247-9635-3814-EB8F-06FA03A83804}"/>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04" name="Rectangle 103">
                <a:extLst>
                  <a:ext uri="{FF2B5EF4-FFF2-40B4-BE49-F238E27FC236}">
                    <a16:creationId xmlns:a16="http://schemas.microsoft.com/office/drawing/2014/main" id="{A92CD519-ACBC-FECC-0F90-9E8EBE8DF47E}"/>
                  </a:ext>
                </a:extLst>
              </p:cNvPr>
              <p:cNvSpPr/>
              <p:nvPr/>
            </p:nvSpPr>
            <p:spPr>
              <a:xfrm>
                <a:off x="2545307"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5" name="Rectangle 104">
                <a:extLst>
                  <a:ext uri="{FF2B5EF4-FFF2-40B4-BE49-F238E27FC236}">
                    <a16:creationId xmlns:a16="http://schemas.microsoft.com/office/drawing/2014/main" id="{3F2FE2D2-72BE-3735-5AED-BE7159E7EDAC}"/>
                  </a:ext>
                </a:extLst>
              </p:cNvPr>
              <p:cNvSpPr/>
              <p:nvPr/>
            </p:nvSpPr>
            <p:spPr>
              <a:xfrm>
                <a:off x="3104865"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06" name="Rectangle 105">
                <a:extLst>
                  <a:ext uri="{FF2B5EF4-FFF2-40B4-BE49-F238E27FC236}">
                    <a16:creationId xmlns:a16="http://schemas.microsoft.com/office/drawing/2014/main" id="{11EFF6C8-4478-9772-4274-70EB52711EE8}"/>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98" name="Group 97">
              <a:extLst>
                <a:ext uri="{FF2B5EF4-FFF2-40B4-BE49-F238E27FC236}">
                  <a16:creationId xmlns:a16="http://schemas.microsoft.com/office/drawing/2014/main" id="{E8725668-54DB-99AA-1990-174061BB1D7D}"/>
                </a:ext>
              </a:extLst>
            </p:cNvPr>
            <p:cNvGrpSpPr/>
            <p:nvPr/>
          </p:nvGrpSpPr>
          <p:grpSpPr>
            <a:xfrm>
              <a:off x="3840609" y="2577500"/>
              <a:ext cx="2238232" cy="453292"/>
              <a:chOff x="1985749" y="3231604"/>
              <a:chExt cx="2238232" cy="453292"/>
            </a:xfrm>
          </p:grpSpPr>
          <p:sp>
            <p:nvSpPr>
              <p:cNvPr id="99" name="Rectangle 98">
                <a:extLst>
                  <a:ext uri="{FF2B5EF4-FFF2-40B4-BE49-F238E27FC236}">
                    <a16:creationId xmlns:a16="http://schemas.microsoft.com/office/drawing/2014/main" id="{8DCA5AB1-FEEC-1D01-FDB8-CA74513C4A85}"/>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0" name="Rectangle 99">
                <a:extLst>
                  <a:ext uri="{FF2B5EF4-FFF2-40B4-BE49-F238E27FC236}">
                    <a16:creationId xmlns:a16="http://schemas.microsoft.com/office/drawing/2014/main" id="{B6F18C08-18F7-8AED-E78C-A63F198F8B5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1" name="Rectangle 100">
                <a:extLst>
                  <a:ext uri="{FF2B5EF4-FFF2-40B4-BE49-F238E27FC236}">
                    <a16:creationId xmlns:a16="http://schemas.microsoft.com/office/drawing/2014/main" id="{91426585-B30E-9DBF-B972-7009335B26CF}"/>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2" name="Rectangle 101">
                <a:extLst>
                  <a:ext uri="{FF2B5EF4-FFF2-40B4-BE49-F238E27FC236}">
                    <a16:creationId xmlns:a16="http://schemas.microsoft.com/office/drawing/2014/main" id="{7DE08F29-4A53-B371-C29D-EE2D2F3A77F7}"/>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07" name="Group 106">
            <a:extLst>
              <a:ext uri="{FF2B5EF4-FFF2-40B4-BE49-F238E27FC236}">
                <a16:creationId xmlns:a16="http://schemas.microsoft.com/office/drawing/2014/main" id="{3BB85EF3-50DC-118F-1E75-4EFCD673CED2}"/>
              </a:ext>
            </a:extLst>
          </p:cNvPr>
          <p:cNvGrpSpPr/>
          <p:nvPr/>
        </p:nvGrpSpPr>
        <p:grpSpPr>
          <a:xfrm>
            <a:off x="1449978" y="4849913"/>
            <a:ext cx="4476464" cy="453292"/>
            <a:chOff x="1602377" y="2577500"/>
            <a:chExt cx="4476464" cy="453292"/>
          </a:xfrm>
        </p:grpSpPr>
        <p:grpSp>
          <p:nvGrpSpPr>
            <p:cNvPr id="108" name="Group 107">
              <a:extLst>
                <a:ext uri="{FF2B5EF4-FFF2-40B4-BE49-F238E27FC236}">
                  <a16:creationId xmlns:a16="http://schemas.microsoft.com/office/drawing/2014/main" id="{B9B24F16-6DBB-C6EE-0A81-37E22B99A18E}"/>
                </a:ext>
              </a:extLst>
            </p:cNvPr>
            <p:cNvGrpSpPr/>
            <p:nvPr/>
          </p:nvGrpSpPr>
          <p:grpSpPr>
            <a:xfrm>
              <a:off x="1602377" y="2577500"/>
              <a:ext cx="2238232" cy="453292"/>
              <a:chOff x="1985749" y="3231604"/>
              <a:chExt cx="2238232" cy="453292"/>
            </a:xfrm>
          </p:grpSpPr>
          <p:sp>
            <p:nvSpPr>
              <p:cNvPr id="114" name="Rectangle 113">
                <a:extLst>
                  <a:ext uri="{FF2B5EF4-FFF2-40B4-BE49-F238E27FC236}">
                    <a16:creationId xmlns:a16="http://schemas.microsoft.com/office/drawing/2014/main" id="{6B37AE91-2FD8-B999-5E67-B109F834B5EB}"/>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15" name="Rectangle 114">
                <a:extLst>
                  <a:ext uri="{FF2B5EF4-FFF2-40B4-BE49-F238E27FC236}">
                    <a16:creationId xmlns:a16="http://schemas.microsoft.com/office/drawing/2014/main" id="{AB13D661-E6F7-7AA2-9341-270AB15C96BD}"/>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T2</a:t>
                </a:r>
              </a:p>
            </p:txBody>
          </p:sp>
          <p:sp>
            <p:nvSpPr>
              <p:cNvPr id="116" name="Rectangle 115">
                <a:extLst>
                  <a:ext uri="{FF2B5EF4-FFF2-40B4-BE49-F238E27FC236}">
                    <a16:creationId xmlns:a16="http://schemas.microsoft.com/office/drawing/2014/main" id="{099B2A82-D53C-B189-34FD-D7031B28738B}"/>
                  </a:ext>
                </a:extLst>
              </p:cNvPr>
              <p:cNvSpPr/>
              <p:nvPr/>
            </p:nvSpPr>
            <p:spPr>
              <a:xfrm>
                <a:off x="3104865"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T3</a:t>
                </a:r>
              </a:p>
            </p:txBody>
          </p:sp>
          <p:sp>
            <p:nvSpPr>
              <p:cNvPr id="117" name="Rectangle 116">
                <a:extLst>
                  <a:ext uri="{FF2B5EF4-FFF2-40B4-BE49-F238E27FC236}">
                    <a16:creationId xmlns:a16="http://schemas.microsoft.com/office/drawing/2014/main" id="{D1A06B0A-6C9F-AF95-FD42-B31936D3C454}"/>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nvGrpSpPr>
            <p:cNvPr id="109" name="Group 108">
              <a:extLst>
                <a:ext uri="{FF2B5EF4-FFF2-40B4-BE49-F238E27FC236}">
                  <a16:creationId xmlns:a16="http://schemas.microsoft.com/office/drawing/2014/main" id="{BC886000-18C2-A5EF-2462-E46DF24D232B}"/>
                </a:ext>
              </a:extLst>
            </p:cNvPr>
            <p:cNvGrpSpPr/>
            <p:nvPr/>
          </p:nvGrpSpPr>
          <p:grpSpPr>
            <a:xfrm>
              <a:off x="3840609" y="2577500"/>
              <a:ext cx="2238232" cy="453292"/>
              <a:chOff x="1985749" y="3231604"/>
              <a:chExt cx="2238232" cy="453292"/>
            </a:xfrm>
          </p:grpSpPr>
          <p:sp>
            <p:nvSpPr>
              <p:cNvPr id="110" name="Rectangle 109">
                <a:extLst>
                  <a:ext uri="{FF2B5EF4-FFF2-40B4-BE49-F238E27FC236}">
                    <a16:creationId xmlns:a16="http://schemas.microsoft.com/office/drawing/2014/main" id="{5D55A79A-EEF2-57A4-C116-5410828A4EA5}"/>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11" name="Rectangle 110">
                <a:extLst>
                  <a:ext uri="{FF2B5EF4-FFF2-40B4-BE49-F238E27FC236}">
                    <a16:creationId xmlns:a16="http://schemas.microsoft.com/office/drawing/2014/main" id="{E448A40C-49FF-BAC3-6210-0931FA31B5AC}"/>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12" name="Rectangle 111">
                <a:extLst>
                  <a:ext uri="{FF2B5EF4-FFF2-40B4-BE49-F238E27FC236}">
                    <a16:creationId xmlns:a16="http://schemas.microsoft.com/office/drawing/2014/main" id="{FD8891AE-5522-CBF2-302C-0A959FA4C721}"/>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sp>
            <p:nvSpPr>
              <p:cNvPr id="113" name="Rectangle 112">
                <a:extLst>
                  <a:ext uri="{FF2B5EF4-FFF2-40B4-BE49-F238E27FC236}">
                    <a16:creationId xmlns:a16="http://schemas.microsoft.com/office/drawing/2014/main" id="{88C9699D-2B27-B6D1-9D01-DB036F7C75F5}"/>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venir Book" panose="02000503020000020003" pitchFamily="2" charset="0"/>
                </a:endParaRPr>
              </a:p>
            </p:txBody>
          </p:sp>
        </p:grpSp>
      </p:grpSp>
      <p:sp>
        <p:nvSpPr>
          <p:cNvPr id="118" name="Rectangle 117">
            <a:extLst>
              <a:ext uri="{FF2B5EF4-FFF2-40B4-BE49-F238E27FC236}">
                <a16:creationId xmlns:a16="http://schemas.microsoft.com/office/drawing/2014/main" id="{6E264FF5-3346-9B6C-662B-C0EA5EE312F4}"/>
              </a:ext>
            </a:extLst>
          </p:cNvPr>
          <p:cNvSpPr/>
          <p:nvPr/>
        </p:nvSpPr>
        <p:spPr>
          <a:xfrm>
            <a:off x="6265557" y="174436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119" name="Rectangle 118">
            <a:extLst>
              <a:ext uri="{FF2B5EF4-FFF2-40B4-BE49-F238E27FC236}">
                <a16:creationId xmlns:a16="http://schemas.microsoft.com/office/drawing/2014/main" id="{30A96A78-855F-7C56-D9D6-16EF68E246E1}"/>
              </a:ext>
            </a:extLst>
          </p:cNvPr>
          <p:cNvSpPr/>
          <p:nvPr/>
        </p:nvSpPr>
        <p:spPr>
          <a:xfrm>
            <a:off x="6265558" y="225836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120" name="Rectangle 119">
            <a:extLst>
              <a:ext uri="{FF2B5EF4-FFF2-40B4-BE49-F238E27FC236}">
                <a16:creationId xmlns:a16="http://schemas.microsoft.com/office/drawing/2014/main" id="{D70A8F0D-CF5C-0E87-ABEA-1462FE81D382}"/>
              </a:ext>
            </a:extLst>
          </p:cNvPr>
          <p:cNvSpPr/>
          <p:nvPr/>
        </p:nvSpPr>
        <p:spPr>
          <a:xfrm>
            <a:off x="6265556" y="276827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121" name="Group 120">
            <a:extLst>
              <a:ext uri="{FF2B5EF4-FFF2-40B4-BE49-F238E27FC236}">
                <a16:creationId xmlns:a16="http://schemas.microsoft.com/office/drawing/2014/main" id="{6C4DA94E-2D94-83A0-ACD7-A1B22A6B3AA9}"/>
              </a:ext>
            </a:extLst>
          </p:cNvPr>
          <p:cNvGrpSpPr/>
          <p:nvPr/>
        </p:nvGrpSpPr>
        <p:grpSpPr>
          <a:xfrm>
            <a:off x="6877333" y="1710549"/>
            <a:ext cx="4476464" cy="453292"/>
            <a:chOff x="1602377" y="2577500"/>
            <a:chExt cx="4476464" cy="453292"/>
          </a:xfrm>
          <a:solidFill>
            <a:srgbClr val="EFEFEF"/>
          </a:solidFill>
        </p:grpSpPr>
        <p:grpSp>
          <p:nvGrpSpPr>
            <p:cNvPr id="122" name="Group 121">
              <a:extLst>
                <a:ext uri="{FF2B5EF4-FFF2-40B4-BE49-F238E27FC236}">
                  <a16:creationId xmlns:a16="http://schemas.microsoft.com/office/drawing/2014/main" id="{BBB12333-3694-0CA3-3DA3-808589BC00F6}"/>
                </a:ext>
              </a:extLst>
            </p:cNvPr>
            <p:cNvGrpSpPr/>
            <p:nvPr/>
          </p:nvGrpSpPr>
          <p:grpSpPr>
            <a:xfrm>
              <a:off x="1602377" y="2577500"/>
              <a:ext cx="2238232" cy="453292"/>
              <a:chOff x="1985749" y="3231604"/>
              <a:chExt cx="2238232" cy="453292"/>
            </a:xfrm>
            <a:grpFill/>
          </p:grpSpPr>
          <p:sp>
            <p:nvSpPr>
              <p:cNvPr id="128" name="Rectangle 127">
                <a:extLst>
                  <a:ext uri="{FF2B5EF4-FFF2-40B4-BE49-F238E27FC236}">
                    <a16:creationId xmlns:a16="http://schemas.microsoft.com/office/drawing/2014/main" id="{A5F0380D-7A83-9A36-17F9-B72A98BDAA04}"/>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29" name="Rectangle 128">
                <a:extLst>
                  <a:ext uri="{FF2B5EF4-FFF2-40B4-BE49-F238E27FC236}">
                    <a16:creationId xmlns:a16="http://schemas.microsoft.com/office/drawing/2014/main" id="{DB9E83FD-1523-ECE7-5F1C-E5652B5775C7}"/>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30" name="Rectangle 129">
                <a:extLst>
                  <a:ext uri="{FF2B5EF4-FFF2-40B4-BE49-F238E27FC236}">
                    <a16:creationId xmlns:a16="http://schemas.microsoft.com/office/drawing/2014/main" id="{3C2CD989-9E16-714F-7BAA-72AE9340E973}"/>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1" name="Rectangle 130">
                <a:extLst>
                  <a:ext uri="{FF2B5EF4-FFF2-40B4-BE49-F238E27FC236}">
                    <a16:creationId xmlns:a16="http://schemas.microsoft.com/office/drawing/2014/main" id="{23BC92B5-7D94-62DD-7D0B-2EDE097A3BC5}"/>
                  </a:ext>
                </a:extLst>
              </p:cNvPr>
              <p:cNvSpPr/>
              <p:nvPr/>
            </p:nvSpPr>
            <p:spPr>
              <a:xfrm>
                <a:off x="3664423"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23" name="Group 122">
              <a:extLst>
                <a:ext uri="{FF2B5EF4-FFF2-40B4-BE49-F238E27FC236}">
                  <a16:creationId xmlns:a16="http://schemas.microsoft.com/office/drawing/2014/main" id="{54849E90-BC32-A477-4D3F-4F9BA1A214B9}"/>
                </a:ext>
              </a:extLst>
            </p:cNvPr>
            <p:cNvGrpSpPr/>
            <p:nvPr/>
          </p:nvGrpSpPr>
          <p:grpSpPr>
            <a:xfrm>
              <a:off x="3840609" y="2577500"/>
              <a:ext cx="2238232" cy="453292"/>
              <a:chOff x="1985749" y="3231604"/>
              <a:chExt cx="2238232" cy="453292"/>
            </a:xfrm>
            <a:grpFill/>
          </p:grpSpPr>
          <p:sp>
            <p:nvSpPr>
              <p:cNvPr id="124" name="Rectangle 123">
                <a:extLst>
                  <a:ext uri="{FF2B5EF4-FFF2-40B4-BE49-F238E27FC236}">
                    <a16:creationId xmlns:a16="http://schemas.microsoft.com/office/drawing/2014/main" id="{9EA5BC3F-D54B-46F9-C3B4-2FA77A2A72E8}"/>
                  </a:ext>
                </a:extLst>
              </p:cNvPr>
              <p:cNvSpPr/>
              <p:nvPr/>
            </p:nvSpPr>
            <p:spPr>
              <a:xfrm>
                <a:off x="1985749"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5" name="Rectangle 124">
                <a:extLst>
                  <a:ext uri="{FF2B5EF4-FFF2-40B4-BE49-F238E27FC236}">
                    <a16:creationId xmlns:a16="http://schemas.microsoft.com/office/drawing/2014/main" id="{EDDCDE4B-2A8E-1A51-A3A0-0851A1C380F3}"/>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6" name="Rectangle 125">
                <a:extLst>
                  <a:ext uri="{FF2B5EF4-FFF2-40B4-BE49-F238E27FC236}">
                    <a16:creationId xmlns:a16="http://schemas.microsoft.com/office/drawing/2014/main" id="{E48A6DFF-6A81-406B-179F-D87E8D3EB328}"/>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7" name="Rectangle 126">
                <a:extLst>
                  <a:ext uri="{FF2B5EF4-FFF2-40B4-BE49-F238E27FC236}">
                    <a16:creationId xmlns:a16="http://schemas.microsoft.com/office/drawing/2014/main" id="{33B603EE-10BF-079A-2770-AD2EC73F2477}"/>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32" name="Group 131">
            <a:extLst>
              <a:ext uri="{FF2B5EF4-FFF2-40B4-BE49-F238E27FC236}">
                <a16:creationId xmlns:a16="http://schemas.microsoft.com/office/drawing/2014/main" id="{49769CAD-96EC-F2C9-B8B7-417A8AF4909E}"/>
              </a:ext>
            </a:extLst>
          </p:cNvPr>
          <p:cNvGrpSpPr/>
          <p:nvPr/>
        </p:nvGrpSpPr>
        <p:grpSpPr>
          <a:xfrm>
            <a:off x="6877333" y="2224553"/>
            <a:ext cx="4476464" cy="453292"/>
            <a:chOff x="1602377" y="2577500"/>
            <a:chExt cx="4476464" cy="453292"/>
          </a:xfrm>
          <a:solidFill>
            <a:srgbClr val="EFEFEF"/>
          </a:solidFill>
        </p:grpSpPr>
        <p:grpSp>
          <p:nvGrpSpPr>
            <p:cNvPr id="133" name="Group 132">
              <a:extLst>
                <a:ext uri="{FF2B5EF4-FFF2-40B4-BE49-F238E27FC236}">
                  <a16:creationId xmlns:a16="http://schemas.microsoft.com/office/drawing/2014/main" id="{569E7938-431C-7D7B-A570-E9DB7468D2F1}"/>
                </a:ext>
              </a:extLst>
            </p:cNvPr>
            <p:cNvGrpSpPr/>
            <p:nvPr/>
          </p:nvGrpSpPr>
          <p:grpSpPr>
            <a:xfrm>
              <a:off x="1602377" y="2577500"/>
              <a:ext cx="2238232" cy="453292"/>
              <a:chOff x="1985749" y="3231604"/>
              <a:chExt cx="2238232" cy="453292"/>
            </a:xfrm>
            <a:grpFill/>
          </p:grpSpPr>
          <p:sp>
            <p:nvSpPr>
              <p:cNvPr id="139" name="Rectangle 138">
                <a:extLst>
                  <a:ext uri="{FF2B5EF4-FFF2-40B4-BE49-F238E27FC236}">
                    <a16:creationId xmlns:a16="http://schemas.microsoft.com/office/drawing/2014/main" id="{7F3457A8-41DE-0B14-AEBB-9FC494F8BFB2}"/>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40" name="Rectangle 139">
                <a:extLst>
                  <a:ext uri="{FF2B5EF4-FFF2-40B4-BE49-F238E27FC236}">
                    <a16:creationId xmlns:a16="http://schemas.microsoft.com/office/drawing/2014/main" id="{BA57E084-0DC8-8310-08B2-FE9F5FBF08B8}"/>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1" name="Rectangle 140">
                <a:extLst>
                  <a:ext uri="{FF2B5EF4-FFF2-40B4-BE49-F238E27FC236}">
                    <a16:creationId xmlns:a16="http://schemas.microsoft.com/office/drawing/2014/main" id="{052E9957-D540-1E66-E05D-FD4E7B701A27}"/>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42" name="Rectangle 141">
                <a:extLst>
                  <a:ext uri="{FF2B5EF4-FFF2-40B4-BE49-F238E27FC236}">
                    <a16:creationId xmlns:a16="http://schemas.microsoft.com/office/drawing/2014/main" id="{E2950E89-00D1-B269-2D54-5EF7FC87E98F}"/>
                  </a:ext>
                </a:extLst>
              </p:cNvPr>
              <p:cNvSpPr/>
              <p:nvPr/>
            </p:nvSpPr>
            <p:spPr>
              <a:xfrm>
                <a:off x="3664423"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34" name="Group 133">
              <a:extLst>
                <a:ext uri="{FF2B5EF4-FFF2-40B4-BE49-F238E27FC236}">
                  <a16:creationId xmlns:a16="http://schemas.microsoft.com/office/drawing/2014/main" id="{DAB97914-A234-F794-7659-836A85E89ACA}"/>
                </a:ext>
              </a:extLst>
            </p:cNvPr>
            <p:cNvGrpSpPr/>
            <p:nvPr/>
          </p:nvGrpSpPr>
          <p:grpSpPr>
            <a:xfrm>
              <a:off x="3840609" y="2577500"/>
              <a:ext cx="2238232" cy="453292"/>
              <a:chOff x="1985749" y="3231604"/>
              <a:chExt cx="2238232" cy="453292"/>
            </a:xfrm>
            <a:grpFill/>
          </p:grpSpPr>
          <p:sp>
            <p:nvSpPr>
              <p:cNvPr id="135" name="Rectangle 134">
                <a:extLst>
                  <a:ext uri="{FF2B5EF4-FFF2-40B4-BE49-F238E27FC236}">
                    <a16:creationId xmlns:a16="http://schemas.microsoft.com/office/drawing/2014/main" id="{F816121F-BBCA-8ADE-4D9D-C853F9AB8B2E}"/>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36" name="Rectangle 135">
                <a:extLst>
                  <a:ext uri="{FF2B5EF4-FFF2-40B4-BE49-F238E27FC236}">
                    <a16:creationId xmlns:a16="http://schemas.microsoft.com/office/drawing/2014/main" id="{23F43AEC-5FF5-377F-F050-52D71966B04A}"/>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7" name="Rectangle 136">
                <a:extLst>
                  <a:ext uri="{FF2B5EF4-FFF2-40B4-BE49-F238E27FC236}">
                    <a16:creationId xmlns:a16="http://schemas.microsoft.com/office/drawing/2014/main" id="{3633CDB2-EC6B-B2FA-1850-95B960D08ADB}"/>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8" name="Rectangle 137">
                <a:extLst>
                  <a:ext uri="{FF2B5EF4-FFF2-40B4-BE49-F238E27FC236}">
                    <a16:creationId xmlns:a16="http://schemas.microsoft.com/office/drawing/2014/main" id="{DCDC2EDC-8123-FE58-3C0F-F8B277BA508B}"/>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43" name="Group 142">
            <a:extLst>
              <a:ext uri="{FF2B5EF4-FFF2-40B4-BE49-F238E27FC236}">
                <a16:creationId xmlns:a16="http://schemas.microsoft.com/office/drawing/2014/main" id="{0C684100-0E9B-7123-78DB-2E677F79E7C7}"/>
              </a:ext>
            </a:extLst>
          </p:cNvPr>
          <p:cNvGrpSpPr/>
          <p:nvPr/>
        </p:nvGrpSpPr>
        <p:grpSpPr>
          <a:xfrm>
            <a:off x="6877332" y="2734463"/>
            <a:ext cx="4476464" cy="453292"/>
            <a:chOff x="1602377" y="2577500"/>
            <a:chExt cx="4476464" cy="453292"/>
          </a:xfrm>
          <a:solidFill>
            <a:srgbClr val="EFEFEF"/>
          </a:solidFill>
        </p:grpSpPr>
        <p:grpSp>
          <p:nvGrpSpPr>
            <p:cNvPr id="144" name="Group 143">
              <a:extLst>
                <a:ext uri="{FF2B5EF4-FFF2-40B4-BE49-F238E27FC236}">
                  <a16:creationId xmlns:a16="http://schemas.microsoft.com/office/drawing/2014/main" id="{4B1DCA68-D7B5-6883-7B40-AE135A9DBE65}"/>
                </a:ext>
              </a:extLst>
            </p:cNvPr>
            <p:cNvGrpSpPr/>
            <p:nvPr/>
          </p:nvGrpSpPr>
          <p:grpSpPr>
            <a:xfrm>
              <a:off x="1602377" y="2577500"/>
              <a:ext cx="2238232" cy="453292"/>
              <a:chOff x="1985749" y="3231604"/>
              <a:chExt cx="2238232" cy="453292"/>
            </a:xfrm>
            <a:grpFill/>
          </p:grpSpPr>
          <p:sp>
            <p:nvSpPr>
              <p:cNvPr id="150" name="Rectangle 149">
                <a:extLst>
                  <a:ext uri="{FF2B5EF4-FFF2-40B4-BE49-F238E27FC236}">
                    <a16:creationId xmlns:a16="http://schemas.microsoft.com/office/drawing/2014/main" id="{A551509B-CDB5-0A90-07A3-58C12A1BD924}"/>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51" name="Rectangle 150">
                <a:extLst>
                  <a:ext uri="{FF2B5EF4-FFF2-40B4-BE49-F238E27FC236}">
                    <a16:creationId xmlns:a16="http://schemas.microsoft.com/office/drawing/2014/main" id="{BF032DE5-2D65-8279-4383-2F03D49B602B}"/>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52" name="Rectangle 151">
                <a:extLst>
                  <a:ext uri="{FF2B5EF4-FFF2-40B4-BE49-F238E27FC236}">
                    <a16:creationId xmlns:a16="http://schemas.microsoft.com/office/drawing/2014/main" id="{880F525C-F3A8-23EB-6C63-3477FE7F602C}"/>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53" name="Rectangle 152">
                <a:extLst>
                  <a:ext uri="{FF2B5EF4-FFF2-40B4-BE49-F238E27FC236}">
                    <a16:creationId xmlns:a16="http://schemas.microsoft.com/office/drawing/2014/main" id="{F3E90819-52B7-8737-7724-2F60647BC1EC}"/>
                  </a:ext>
                </a:extLst>
              </p:cNvPr>
              <p:cNvSpPr/>
              <p:nvPr/>
            </p:nvSpPr>
            <p:spPr>
              <a:xfrm>
                <a:off x="3664423"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45" name="Group 144">
              <a:extLst>
                <a:ext uri="{FF2B5EF4-FFF2-40B4-BE49-F238E27FC236}">
                  <a16:creationId xmlns:a16="http://schemas.microsoft.com/office/drawing/2014/main" id="{77EE8304-A766-F6F0-B21B-626E372530E5}"/>
                </a:ext>
              </a:extLst>
            </p:cNvPr>
            <p:cNvGrpSpPr/>
            <p:nvPr/>
          </p:nvGrpSpPr>
          <p:grpSpPr>
            <a:xfrm>
              <a:off x="3840609" y="2577500"/>
              <a:ext cx="2238232" cy="453292"/>
              <a:chOff x="1985749" y="3231604"/>
              <a:chExt cx="2238232" cy="453292"/>
            </a:xfrm>
            <a:grpFill/>
          </p:grpSpPr>
          <p:sp>
            <p:nvSpPr>
              <p:cNvPr id="146" name="Rectangle 145">
                <a:extLst>
                  <a:ext uri="{FF2B5EF4-FFF2-40B4-BE49-F238E27FC236}">
                    <a16:creationId xmlns:a16="http://schemas.microsoft.com/office/drawing/2014/main" id="{19E9D05A-6139-3614-26A6-98B58DFD9FC4}"/>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7" name="Rectangle 146">
                <a:extLst>
                  <a:ext uri="{FF2B5EF4-FFF2-40B4-BE49-F238E27FC236}">
                    <a16:creationId xmlns:a16="http://schemas.microsoft.com/office/drawing/2014/main" id="{A18052CC-F6F3-015E-EC72-8F0E9F407774}"/>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8" name="Rectangle 147">
                <a:extLst>
                  <a:ext uri="{FF2B5EF4-FFF2-40B4-BE49-F238E27FC236}">
                    <a16:creationId xmlns:a16="http://schemas.microsoft.com/office/drawing/2014/main" id="{08F9A939-B178-76F0-3A59-AB49D42D8DDC}"/>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9" name="Rectangle 148">
                <a:extLst>
                  <a:ext uri="{FF2B5EF4-FFF2-40B4-BE49-F238E27FC236}">
                    <a16:creationId xmlns:a16="http://schemas.microsoft.com/office/drawing/2014/main" id="{7D682E9C-04B4-281D-3F7C-E12A55F9385C}"/>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sp>
        <p:nvSpPr>
          <p:cNvPr id="154" name="Rectangle 153">
            <a:extLst>
              <a:ext uri="{FF2B5EF4-FFF2-40B4-BE49-F238E27FC236}">
                <a16:creationId xmlns:a16="http://schemas.microsoft.com/office/drawing/2014/main" id="{326024EE-8D93-7492-F585-8A94BC727706}"/>
              </a:ext>
            </a:extLst>
          </p:cNvPr>
          <p:cNvSpPr/>
          <p:nvPr/>
        </p:nvSpPr>
        <p:spPr>
          <a:xfrm>
            <a:off x="6265556" y="3825999"/>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A</a:t>
            </a:r>
          </a:p>
        </p:txBody>
      </p:sp>
      <p:sp>
        <p:nvSpPr>
          <p:cNvPr id="155" name="Rectangle 154">
            <a:extLst>
              <a:ext uri="{FF2B5EF4-FFF2-40B4-BE49-F238E27FC236}">
                <a16:creationId xmlns:a16="http://schemas.microsoft.com/office/drawing/2014/main" id="{6EDD3F5E-045D-1D7B-38E5-C94D0500EF24}"/>
              </a:ext>
            </a:extLst>
          </p:cNvPr>
          <p:cNvSpPr/>
          <p:nvPr/>
        </p:nvSpPr>
        <p:spPr>
          <a:xfrm>
            <a:off x="6265557" y="4340003"/>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B</a:t>
            </a:r>
          </a:p>
        </p:txBody>
      </p:sp>
      <p:sp>
        <p:nvSpPr>
          <p:cNvPr id="156" name="Rectangle 155">
            <a:extLst>
              <a:ext uri="{FF2B5EF4-FFF2-40B4-BE49-F238E27FC236}">
                <a16:creationId xmlns:a16="http://schemas.microsoft.com/office/drawing/2014/main" id="{FF8E90C9-48DE-5F5F-6DA7-E36C60B31F85}"/>
              </a:ext>
            </a:extLst>
          </p:cNvPr>
          <p:cNvSpPr/>
          <p:nvPr/>
        </p:nvSpPr>
        <p:spPr>
          <a:xfrm>
            <a:off x="6265555" y="4849913"/>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Book" panose="02000503020000020003" pitchFamily="2" charset="0"/>
              </a:rPr>
              <a:t>C</a:t>
            </a:r>
          </a:p>
        </p:txBody>
      </p:sp>
      <p:grpSp>
        <p:nvGrpSpPr>
          <p:cNvPr id="157" name="Group 156">
            <a:extLst>
              <a:ext uri="{FF2B5EF4-FFF2-40B4-BE49-F238E27FC236}">
                <a16:creationId xmlns:a16="http://schemas.microsoft.com/office/drawing/2014/main" id="{E424E8C2-6E0A-CAC8-320F-87FE79EAD0FE}"/>
              </a:ext>
            </a:extLst>
          </p:cNvPr>
          <p:cNvGrpSpPr/>
          <p:nvPr/>
        </p:nvGrpSpPr>
        <p:grpSpPr>
          <a:xfrm>
            <a:off x="6877332" y="3792188"/>
            <a:ext cx="4476464" cy="453292"/>
            <a:chOff x="1602377" y="2577500"/>
            <a:chExt cx="4476464" cy="453292"/>
          </a:xfrm>
          <a:solidFill>
            <a:srgbClr val="EFEFEF"/>
          </a:solidFill>
        </p:grpSpPr>
        <p:grpSp>
          <p:nvGrpSpPr>
            <p:cNvPr id="158" name="Group 157">
              <a:extLst>
                <a:ext uri="{FF2B5EF4-FFF2-40B4-BE49-F238E27FC236}">
                  <a16:creationId xmlns:a16="http://schemas.microsoft.com/office/drawing/2014/main" id="{CEB534F9-756C-5B27-527F-0B4559BD24CD}"/>
                </a:ext>
              </a:extLst>
            </p:cNvPr>
            <p:cNvGrpSpPr/>
            <p:nvPr/>
          </p:nvGrpSpPr>
          <p:grpSpPr>
            <a:xfrm>
              <a:off x="1602377" y="2577500"/>
              <a:ext cx="2238232" cy="453292"/>
              <a:chOff x="1985749" y="3231604"/>
              <a:chExt cx="2238232" cy="453292"/>
            </a:xfrm>
            <a:grpFill/>
          </p:grpSpPr>
          <p:sp>
            <p:nvSpPr>
              <p:cNvPr id="164" name="Rectangle 163">
                <a:extLst>
                  <a:ext uri="{FF2B5EF4-FFF2-40B4-BE49-F238E27FC236}">
                    <a16:creationId xmlns:a16="http://schemas.microsoft.com/office/drawing/2014/main" id="{28CA61E6-D2DC-AB58-131F-CABB7277628B}"/>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65" name="Rectangle 164">
                <a:extLst>
                  <a:ext uri="{FF2B5EF4-FFF2-40B4-BE49-F238E27FC236}">
                    <a16:creationId xmlns:a16="http://schemas.microsoft.com/office/drawing/2014/main" id="{167CB63F-3B46-98C4-FB00-8F3B3DA9A67C}"/>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66" name="Rectangle 165">
                <a:extLst>
                  <a:ext uri="{FF2B5EF4-FFF2-40B4-BE49-F238E27FC236}">
                    <a16:creationId xmlns:a16="http://schemas.microsoft.com/office/drawing/2014/main" id="{FEA36F45-071F-6342-70EF-CBFA9849E1C4}"/>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7" name="Rectangle 166">
                <a:extLst>
                  <a:ext uri="{FF2B5EF4-FFF2-40B4-BE49-F238E27FC236}">
                    <a16:creationId xmlns:a16="http://schemas.microsoft.com/office/drawing/2014/main" id="{BB29BC51-8E36-3F2D-CF21-2D51DBD15E94}"/>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59" name="Group 158">
              <a:extLst>
                <a:ext uri="{FF2B5EF4-FFF2-40B4-BE49-F238E27FC236}">
                  <a16:creationId xmlns:a16="http://schemas.microsoft.com/office/drawing/2014/main" id="{2B7CD374-EE73-9FD6-7FCE-00174B76EB32}"/>
                </a:ext>
              </a:extLst>
            </p:cNvPr>
            <p:cNvGrpSpPr/>
            <p:nvPr/>
          </p:nvGrpSpPr>
          <p:grpSpPr>
            <a:xfrm>
              <a:off x="3840609" y="2577500"/>
              <a:ext cx="2238232" cy="453292"/>
              <a:chOff x="1985749" y="3231604"/>
              <a:chExt cx="2238232" cy="453292"/>
            </a:xfrm>
            <a:grpFill/>
          </p:grpSpPr>
          <p:sp>
            <p:nvSpPr>
              <p:cNvPr id="160" name="Rectangle 159">
                <a:extLst>
                  <a:ext uri="{FF2B5EF4-FFF2-40B4-BE49-F238E27FC236}">
                    <a16:creationId xmlns:a16="http://schemas.microsoft.com/office/drawing/2014/main" id="{D8999CD5-D9B3-C8B5-1E92-47F5AD59CDFA}"/>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61" name="Rectangle 160">
                <a:extLst>
                  <a:ext uri="{FF2B5EF4-FFF2-40B4-BE49-F238E27FC236}">
                    <a16:creationId xmlns:a16="http://schemas.microsoft.com/office/drawing/2014/main" id="{499436B5-DD6E-33A0-EEBB-8024E33B4B91}"/>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2" name="Rectangle 161">
                <a:extLst>
                  <a:ext uri="{FF2B5EF4-FFF2-40B4-BE49-F238E27FC236}">
                    <a16:creationId xmlns:a16="http://schemas.microsoft.com/office/drawing/2014/main" id="{A4DDE1F4-608E-DF19-5B2B-1DB2BB323C3B}"/>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3" name="Rectangle 162">
                <a:extLst>
                  <a:ext uri="{FF2B5EF4-FFF2-40B4-BE49-F238E27FC236}">
                    <a16:creationId xmlns:a16="http://schemas.microsoft.com/office/drawing/2014/main" id="{ED98FBC0-8B37-61C7-08A5-1DF6DA1DB98A}"/>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68" name="Group 167">
            <a:extLst>
              <a:ext uri="{FF2B5EF4-FFF2-40B4-BE49-F238E27FC236}">
                <a16:creationId xmlns:a16="http://schemas.microsoft.com/office/drawing/2014/main" id="{C87150F6-525B-BC97-8DC9-35AD9A54E04F}"/>
              </a:ext>
            </a:extLst>
          </p:cNvPr>
          <p:cNvGrpSpPr/>
          <p:nvPr/>
        </p:nvGrpSpPr>
        <p:grpSpPr>
          <a:xfrm>
            <a:off x="6877332" y="4306192"/>
            <a:ext cx="4476464" cy="453292"/>
            <a:chOff x="1602377" y="2577500"/>
            <a:chExt cx="4476464" cy="453292"/>
          </a:xfrm>
          <a:solidFill>
            <a:srgbClr val="EFEFEF"/>
          </a:solidFill>
        </p:grpSpPr>
        <p:grpSp>
          <p:nvGrpSpPr>
            <p:cNvPr id="169" name="Group 168">
              <a:extLst>
                <a:ext uri="{FF2B5EF4-FFF2-40B4-BE49-F238E27FC236}">
                  <a16:creationId xmlns:a16="http://schemas.microsoft.com/office/drawing/2014/main" id="{9063218E-0642-C4E4-D506-BB05B5DC0A03}"/>
                </a:ext>
              </a:extLst>
            </p:cNvPr>
            <p:cNvGrpSpPr/>
            <p:nvPr/>
          </p:nvGrpSpPr>
          <p:grpSpPr>
            <a:xfrm>
              <a:off x="1602377" y="2577500"/>
              <a:ext cx="2238232" cy="453292"/>
              <a:chOff x="1985749" y="3231604"/>
              <a:chExt cx="2238232" cy="453292"/>
            </a:xfrm>
            <a:grpFill/>
          </p:grpSpPr>
          <p:sp>
            <p:nvSpPr>
              <p:cNvPr id="175" name="Rectangle 174">
                <a:extLst>
                  <a:ext uri="{FF2B5EF4-FFF2-40B4-BE49-F238E27FC236}">
                    <a16:creationId xmlns:a16="http://schemas.microsoft.com/office/drawing/2014/main" id="{4A3DD6E8-8F8A-220E-4C6E-7FFBFE6F73E6}"/>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76" name="Rectangle 175">
                <a:extLst>
                  <a:ext uri="{FF2B5EF4-FFF2-40B4-BE49-F238E27FC236}">
                    <a16:creationId xmlns:a16="http://schemas.microsoft.com/office/drawing/2014/main" id="{F4C0BE2F-52EC-6954-172A-DDDDA5D9A797}"/>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77" name="Rectangle 176">
                <a:extLst>
                  <a:ext uri="{FF2B5EF4-FFF2-40B4-BE49-F238E27FC236}">
                    <a16:creationId xmlns:a16="http://schemas.microsoft.com/office/drawing/2014/main" id="{79068393-2086-4DA4-A90B-7F4CA1D59DF7}"/>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78" name="Rectangle 177">
                <a:extLst>
                  <a:ext uri="{FF2B5EF4-FFF2-40B4-BE49-F238E27FC236}">
                    <a16:creationId xmlns:a16="http://schemas.microsoft.com/office/drawing/2014/main" id="{5F5A6E7F-B877-3516-59F8-801CFB241717}"/>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70" name="Group 169">
              <a:extLst>
                <a:ext uri="{FF2B5EF4-FFF2-40B4-BE49-F238E27FC236}">
                  <a16:creationId xmlns:a16="http://schemas.microsoft.com/office/drawing/2014/main" id="{E34ADE34-0268-BB98-365B-0436A6A1FD78}"/>
                </a:ext>
              </a:extLst>
            </p:cNvPr>
            <p:cNvGrpSpPr/>
            <p:nvPr/>
          </p:nvGrpSpPr>
          <p:grpSpPr>
            <a:xfrm>
              <a:off x="3840609" y="2577500"/>
              <a:ext cx="2238232" cy="453292"/>
              <a:chOff x="1985749" y="3231604"/>
              <a:chExt cx="2238232" cy="453292"/>
            </a:xfrm>
            <a:grpFill/>
          </p:grpSpPr>
          <p:sp>
            <p:nvSpPr>
              <p:cNvPr id="171" name="Rectangle 170">
                <a:extLst>
                  <a:ext uri="{FF2B5EF4-FFF2-40B4-BE49-F238E27FC236}">
                    <a16:creationId xmlns:a16="http://schemas.microsoft.com/office/drawing/2014/main" id="{8D9E85DD-8CA2-BB0B-C9E1-47CC3D67252D}"/>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72" name="Rectangle 171">
                <a:extLst>
                  <a:ext uri="{FF2B5EF4-FFF2-40B4-BE49-F238E27FC236}">
                    <a16:creationId xmlns:a16="http://schemas.microsoft.com/office/drawing/2014/main" id="{74C0E077-4D9C-B1D8-0EAE-0F4BB163CC2A}"/>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sp>
            <p:nvSpPr>
              <p:cNvPr id="173" name="Rectangle 172">
                <a:extLst>
                  <a:ext uri="{FF2B5EF4-FFF2-40B4-BE49-F238E27FC236}">
                    <a16:creationId xmlns:a16="http://schemas.microsoft.com/office/drawing/2014/main" id="{6CC81A03-369F-9058-AF74-3E151A14F059}"/>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74" name="Rectangle 173">
                <a:extLst>
                  <a:ext uri="{FF2B5EF4-FFF2-40B4-BE49-F238E27FC236}">
                    <a16:creationId xmlns:a16="http://schemas.microsoft.com/office/drawing/2014/main" id="{7A5170BE-BC23-0959-8080-9CDD57EC68A4}"/>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79" name="Group 178">
            <a:extLst>
              <a:ext uri="{FF2B5EF4-FFF2-40B4-BE49-F238E27FC236}">
                <a16:creationId xmlns:a16="http://schemas.microsoft.com/office/drawing/2014/main" id="{61E751F8-84E0-6EAA-066D-21AF3F7A0DD0}"/>
              </a:ext>
            </a:extLst>
          </p:cNvPr>
          <p:cNvGrpSpPr/>
          <p:nvPr/>
        </p:nvGrpSpPr>
        <p:grpSpPr>
          <a:xfrm>
            <a:off x="6877331" y="4816102"/>
            <a:ext cx="4476464" cy="453292"/>
            <a:chOff x="1602377" y="2577500"/>
            <a:chExt cx="4476464" cy="453292"/>
          </a:xfrm>
          <a:solidFill>
            <a:srgbClr val="EFEFEF"/>
          </a:solidFill>
        </p:grpSpPr>
        <p:grpSp>
          <p:nvGrpSpPr>
            <p:cNvPr id="180" name="Group 179">
              <a:extLst>
                <a:ext uri="{FF2B5EF4-FFF2-40B4-BE49-F238E27FC236}">
                  <a16:creationId xmlns:a16="http://schemas.microsoft.com/office/drawing/2014/main" id="{1C19FBD9-0066-8CBE-620E-073013F8B9BD}"/>
                </a:ext>
              </a:extLst>
            </p:cNvPr>
            <p:cNvGrpSpPr/>
            <p:nvPr/>
          </p:nvGrpSpPr>
          <p:grpSpPr>
            <a:xfrm>
              <a:off x="1602377" y="2577500"/>
              <a:ext cx="2238232" cy="453292"/>
              <a:chOff x="1985749" y="3231604"/>
              <a:chExt cx="2238232" cy="453292"/>
            </a:xfrm>
            <a:grpFill/>
          </p:grpSpPr>
          <p:sp>
            <p:nvSpPr>
              <p:cNvPr id="186" name="Rectangle 185">
                <a:extLst>
                  <a:ext uri="{FF2B5EF4-FFF2-40B4-BE49-F238E27FC236}">
                    <a16:creationId xmlns:a16="http://schemas.microsoft.com/office/drawing/2014/main" id="{C5A3EB70-3603-4027-0593-30FEAD738FC8}"/>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7" name="Rectangle 186">
                <a:extLst>
                  <a:ext uri="{FF2B5EF4-FFF2-40B4-BE49-F238E27FC236}">
                    <a16:creationId xmlns:a16="http://schemas.microsoft.com/office/drawing/2014/main" id="{F65F9B78-ECEA-75A1-7731-1872D4D5B776}"/>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88" name="Rectangle 187">
                <a:extLst>
                  <a:ext uri="{FF2B5EF4-FFF2-40B4-BE49-F238E27FC236}">
                    <a16:creationId xmlns:a16="http://schemas.microsoft.com/office/drawing/2014/main" id="{A0E6546A-74F5-1078-24B6-FE4F76FFCA60}"/>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89" name="Rectangle 188">
                <a:extLst>
                  <a:ext uri="{FF2B5EF4-FFF2-40B4-BE49-F238E27FC236}">
                    <a16:creationId xmlns:a16="http://schemas.microsoft.com/office/drawing/2014/main" id="{CB636CAB-F1D7-C525-405D-037ED6DBBC11}"/>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81" name="Group 180">
              <a:extLst>
                <a:ext uri="{FF2B5EF4-FFF2-40B4-BE49-F238E27FC236}">
                  <a16:creationId xmlns:a16="http://schemas.microsoft.com/office/drawing/2014/main" id="{E09A2B2E-05BB-CBAC-E121-CEEEDD74DBE1}"/>
                </a:ext>
              </a:extLst>
            </p:cNvPr>
            <p:cNvGrpSpPr/>
            <p:nvPr/>
          </p:nvGrpSpPr>
          <p:grpSpPr>
            <a:xfrm>
              <a:off x="3840609" y="2577500"/>
              <a:ext cx="2238232" cy="453292"/>
              <a:chOff x="1985749" y="3231604"/>
              <a:chExt cx="2238232" cy="453292"/>
            </a:xfrm>
            <a:grpFill/>
          </p:grpSpPr>
          <p:sp>
            <p:nvSpPr>
              <p:cNvPr id="182" name="Rectangle 181">
                <a:extLst>
                  <a:ext uri="{FF2B5EF4-FFF2-40B4-BE49-F238E27FC236}">
                    <a16:creationId xmlns:a16="http://schemas.microsoft.com/office/drawing/2014/main" id="{3125A24D-75E7-3C97-BC35-D62851EEBAAF}"/>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3" name="Rectangle 182">
                <a:extLst>
                  <a:ext uri="{FF2B5EF4-FFF2-40B4-BE49-F238E27FC236}">
                    <a16:creationId xmlns:a16="http://schemas.microsoft.com/office/drawing/2014/main" id="{C53100FC-0515-742C-B57A-B950F03C50C5}"/>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sp>
            <p:nvSpPr>
              <p:cNvPr id="184" name="Rectangle 183">
                <a:extLst>
                  <a:ext uri="{FF2B5EF4-FFF2-40B4-BE49-F238E27FC236}">
                    <a16:creationId xmlns:a16="http://schemas.microsoft.com/office/drawing/2014/main" id="{899DC8A1-46F9-C58F-83A4-9CE6AE54DCF5}"/>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5" name="Rectangle 184">
                <a:extLst>
                  <a:ext uri="{FF2B5EF4-FFF2-40B4-BE49-F238E27FC236}">
                    <a16:creationId xmlns:a16="http://schemas.microsoft.com/office/drawing/2014/main" id="{0E8F8DCC-F8BE-1F5B-0CAB-70786F1EF3F1}"/>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90" name="Group 189">
            <a:extLst>
              <a:ext uri="{FF2B5EF4-FFF2-40B4-BE49-F238E27FC236}">
                <a16:creationId xmlns:a16="http://schemas.microsoft.com/office/drawing/2014/main" id="{E58E5840-2555-F9A6-2307-C3E207FB09EC}"/>
              </a:ext>
            </a:extLst>
          </p:cNvPr>
          <p:cNvGrpSpPr/>
          <p:nvPr/>
        </p:nvGrpSpPr>
        <p:grpSpPr>
          <a:xfrm>
            <a:off x="10055352" y="311453"/>
            <a:ext cx="1298448" cy="1311552"/>
            <a:chOff x="156946" y="2358788"/>
            <a:chExt cx="2167317" cy="2167319"/>
          </a:xfrm>
        </p:grpSpPr>
        <p:sp>
          <p:nvSpPr>
            <p:cNvPr id="191" name="Oval 190">
              <a:extLst>
                <a:ext uri="{FF2B5EF4-FFF2-40B4-BE49-F238E27FC236}">
                  <a16:creationId xmlns:a16="http://schemas.microsoft.com/office/drawing/2014/main" id="{E7C861A0-360E-4AAB-A4CE-F79619CADE45}"/>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2" name="Graphic 8191" descr="Metronome with solid fill">
              <a:extLst>
                <a:ext uri="{FF2B5EF4-FFF2-40B4-BE49-F238E27FC236}">
                  <a16:creationId xmlns:a16="http://schemas.microsoft.com/office/drawing/2014/main" id="{FE35D465-06D1-6D35-51A0-33AEEBA157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946" y="2358788"/>
              <a:ext cx="2167317" cy="2167319"/>
            </a:xfrm>
            <a:prstGeom prst="ellipse">
              <a:avLst/>
            </a:prstGeom>
            <a:effectLst/>
          </p:spPr>
        </p:pic>
      </p:grpSp>
      <p:cxnSp>
        <p:nvCxnSpPr>
          <p:cNvPr id="8193" name="Straight Connector 8192">
            <a:extLst>
              <a:ext uri="{FF2B5EF4-FFF2-40B4-BE49-F238E27FC236}">
                <a16:creationId xmlns:a16="http://schemas.microsoft.com/office/drawing/2014/main" id="{8B87EA1A-947C-2F0E-47A5-6A29102B1A6C}"/>
              </a:ext>
            </a:extLst>
          </p:cNvPr>
          <p:cNvCxnSpPr>
            <a:cxnSpLocks/>
          </p:cNvCxnSpPr>
          <p:nvPr/>
        </p:nvCxnSpPr>
        <p:spPr>
          <a:xfrm>
            <a:off x="10228411" y="3461656"/>
            <a:ext cx="0" cy="2571614"/>
          </a:xfrm>
          <a:prstGeom prst="line">
            <a:avLst/>
          </a:prstGeom>
          <a:ln w="76200">
            <a:solidFill>
              <a:srgbClr val="23918C"/>
            </a:solidFill>
          </a:ln>
        </p:spPr>
        <p:style>
          <a:lnRef idx="2">
            <a:schemeClr val="dk1"/>
          </a:lnRef>
          <a:fillRef idx="0">
            <a:schemeClr val="dk1"/>
          </a:fillRef>
          <a:effectRef idx="1">
            <a:schemeClr val="dk1"/>
          </a:effectRef>
          <a:fontRef idx="minor">
            <a:schemeClr val="tx1"/>
          </a:fontRef>
        </p:style>
      </p:cxnSp>
      <p:cxnSp>
        <p:nvCxnSpPr>
          <p:cNvPr id="2" name="Straight Connector 1">
            <a:extLst>
              <a:ext uri="{FF2B5EF4-FFF2-40B4-BE49-F238E27FC236}">
                <a16:creationId xmlns:a16="http://schemas.microsoft.com/office/drawing/2014/main" id="{58783F62-A1AD-6F39-241E-F624418F0D7E}"/>
              </a:ext>
            </a:extLst>
          </p:cNvPr>
          <p:cNvCxnSpPr>
            <a:cxnSpLocks/>
          </p:cNvCxnSpPr>
          <p:nvPr/>
        </p:nvCxnSpPr>
        <p:spPr>
          <a:xfrm>
            <a:off x="3147498" y="3473677"/>
            <a:ext cx="0" cy="2571614"/>
          </a:xfrm>
          <a:prstGeom prst="line">
            <a:avLst/>
          </a:prstGeom>
          <a:ln w="76200">
            <a:solidFill>
              <a:srgbClr val="23918C"/>
            </a:solidFill>
          </a:ln>
        </p:spPr>
        <p:style>
          <a:lnRef idx="2">
            <a:schemeClr val="dk1"/>
          </a:lnRef>
          <a:fillRef idx="0">
            <a:schemeClr val="dk1"/>
          </a:fillRef>
          <a:effectRef idx="1">
            <a:schemeClr val="dk1"/>
          </a:effectRef>
          <a:fontRef idx="minor">
            <a:schemeClr val="tx1"/>
          </a:fontRef>
        </p:style>
      </p:cxnSp>
      <p:sp>
        <p:nvSpPr>
          <p:cNvPr id="3" name="TextBox 2">
            <a:extLst>
              <a:ext uri="{FF2B5EF4-FFF2-40B4-BE49-F238E27FC236}">
                <a16:creationId xmlns:a16="http://schemas.microsoft.com/office/drawing/2014/main" id="{F05E8F77-840E-C71E-D7EB-F3D7F2F8D296}"/>
              </a:ext>
            </a:extLst>
          </p:cNvPr>
          <p:cNvSpPr txBox="1"/>
          <p:nvPr/>
        </p:nvSpPr>
        <p:spPr>
          <a:xfrm>
            <a:off x="2075527" y="5690949"/>
            <a:ext cx="8380055" cy="523220"/>
          </a:xfrm>
          <a:prstGeom prst="rect">
            <a:avLst/>
          </a:prstGeom>
          <a:solidFill>
            <a:schemeClr val="bg1"/>
          </a:solidFill>
        </p:spPr>
        <p:txBody>
          <a:bodyPr wrap="square" rtlCol="0">
            <a:spAutoFit/>
          </a:bodyPr>
          <a:lstStyle/>
          <a:p>
            <a:pPr algn="ctr"/>
            <a:r>
              <a:rPr lang="en-US" sz="2800" dirty="0">
                <a:latin typeface="Avenir Book" panose="02000503020000020003" pitchFamily="2" charset="0"/>
              </a:rPr>
              <a:t>Log shuffling enables logging in parallel</a:t>
            </a:r>
          </a:p>
        </p:txBody>
      </p:sp>
    </p:spTree>
    <p:extLst>
      <p:ext uri="{BB962C8B-B14F-4D97-AF65-F5344CB8AC3E}">
        <p14:creationId xmlns:p14="http://schemas.microsoft.com/office/powerpoint/2010/main" val="222750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1"/>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2"/>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4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5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6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7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19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82" grpId="0" animBg="1"/>
      <p:bldP spid="83" grpId="0" animBg="1"/>
      <p:bldP spid="84" grpId="0" animBg="1"/>
      <p:bldP spid="118" grpId="0" animBg="1"/>
      <p:bldP spid="119" grpId="0" animBg="1"/>
      <p:bldP spid="120" grpId="0" animBg="1"/>
      <p:bldP spid="154" grpId="0" animBg="1"/>
      <p:bldP spid="155" grpId="0" animBg="1"/>
      <p:bldP spid="156" grpId="0" animBg="1"/>
      <p:bldP spid="3"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DEEC0-A51E-28C5-8CBD-1A806F8306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E86A47E-C377-5E88-86E5-AFAAE8F9AFAF}"/>
              </a:ext>
            </a:extLst>
          </p:cNvPr>
          <p:cNvSpPr>
            <a:spLocks noGrp="1"/>
          </p:cNvSpPr>
          <p:nvPr>
            <p:ph type="title"/>
          </p:nvPr>
        </p:nvSpPr>
        <p:spPr/>
        <p:txBody>
          <a:bodyPr/>
          <a:lstStyle/>
          <a:p>
            <a:r>
              <a:rPr lang="en-US"/>
              <a:t>Metronome: Network Recovery</a:t>
            </a:r>
          </a:p>
        </p:txBody>
      </p:sp>
      <p:sp>
        <p:nvSpPr>
          <p:cNvPr id="5" name="Slide Number Placeholder 4">
            <a:extLst>
              <a:ext uri="{FF2B5EF4-FFF2-40B4-BE49-F238E27FC236}">
                <a16:creationId xmlns:a16="http://schemas.microsoft.com/office/drawing/2014/main" id="{2B803360-92EF-1AD3-C963-D02A878CF7B2}"/>
              </a:ext>
            </a:extLst>
          </p:cNvPr>
          <p:cNvSpPr>
            <a:spLocks noGrp="1"/>
          </p:cNvSpPr>
          <p:nvPr>
            <p:ph type="sldNum" sz="quarter" idx="12"/>
          </p:nvPr>
        </p:nvSpPr>
        <p:spPr/>
        <p:txBody>
          <a:bodyPr/>
          <a:lstStyle/>
          <a:p>
            <a:fld id="{06EEA334-5DB2-4344-A737-B3BAE48A7487}" type="slidenum">
              <a:rPr lang="en-US" smtClean="0"/>
              <a:t>68</a:t>
            </a:fld>
            <a:endParaRPr lang="en-US"/>
          </a:p>
        </p:txBody>
      </p:sp>
      <p:sp>
        <p:nvSpPr>
          <p:cNvPr id="8" name="Rectangle 7">
            <a:extLst>
              <a:ext uri="{FF2B5EF4-FFF2-40B4-BE49-F238E27FC236}">
                <a16:creationId xmlns:a16="http://schemas.microsoft.com/office/drawing/2014/main" id="{364946BF-6205-A8DE-EA95-326AC9DCD6BB}"/>
              </a:ext>
            </a:extLst>
          </p:cNvPr>
          <p:cNvSpPr/>
          <p:nvPr/>
        </p:nvSpPr>
        <p:spPr>
          <a:xfrm>
            <a:off x="838203" y="174436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A</a:t>
            </a:r>
          </a:p>
        </p:txBody>
      </p:sp>
      <p:sp>
        <p:nvSpPr>
          <p:cNvPr id="9" name="Rectangle 8">
            <a:extLst>
              <a:ext uri="{FF2B5EF4-FFF2-40B4-BE49-F238E27FC236}">
                <a16:creationId xmlns:a16="http://schemas.microsoft.com/office/drawing/2014/main" id="{12E0D1E9-EAC6-1762-CD13-ABC83C22830B}"/>
              </a:ext>
            </a:extLst>
          </p:cNvPr>
          <p:cNvSpPr/>
          <p:nvPr/>
        </p:nvSpPr>
        <p:spPr>
          <a:xfrm>
            <a:off x="838204" y="225836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B</a:t>
            </a:r>
          </a:p>
        </p:txBody>
      </p:sp>
      <p:sp>
        <p:nvSpPr>
          <p:cNvPr id="10" name="Rectangle 9">
            <a:extLst>
              <a:ext uri="{FF2B5EF4-FFF2-40B4-BE49-F238E27FC236}">
                <a16:creationId xmlns:a16="http://schemas.microsoft.com/office/drawing/2014/main" id="{AD0DB83E-13D8-FB9A-4A72-C0D78BFB1979}"/>
              </a:ext>
            </a:extLst>
          </p:cNvPr>
          <p:cNvSpPr/>
          <p:nvPr/>
        </p:nvSpPr>
        <p:spPr>
          <a:xfrm>
            <a:off x="838202" y="276827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C</a:t>
            </a:r>
          </a:p>
        </p:txBody>
      </p:sp>
      <p:grpSp>
        <p:nvGrpSpPr>
          <p:cNvPr id="11" name="Group 10">
            <a:extLst>
              <a:ext uri="{FF2B5EF4-FFF2-40B4-BE49-F238E27FC236}">
                <a16:creationId xmlns:a16="http://schemas.microsoft.com/office/drawing/2014/main" id="{13B7E36C-251F-FB1F-A869-682A0154458D}"/>
              </a:ext>
            </a:extLst>
          </p:cNvPr>
          <p:cNvGrpSpPr/>
          <p:nvPr/>
        </p:nvGrpSpPr>
        <p:grpSpPr>
          <a:xfrm>
            <a:off x="1449979" y="1710549"/>
            <a:ext cx="4476464" cy="453292"/>
            <a:chOff x="1602377" y="2577500"/>
            <a:chExt cx="4476464" cy="453292"/>
          </a:xfrm>
        </p:grpSpPr>
        <p:grpSp>
          <p:nvGrpSpPr>
            <p:cNvPr id="12" name="Group 11">
              <a:extLst>
                <a:ext uri="{FF2B5EF4-FFF2-40B4-BE49-F238E27FC236}">
                  <a16:creationId xmlns:a16="http://schemas.microsoft.com/office/drawing/2014/main" id="{A2DFB061-08CE-5163-01B2-A3B3D52F759E}"/>
                </a:ext>
              </a:extLst>
            </p:cNvPr>
            <p:cNvGrpSpPr/>
            <p:nvPr/>
          </p:nvGrpSpPr>
          <p:grpSpPr>
            <a:xfrm>
              <a:off x="1602377" y="2577500"/>
              <a:ext cx="2238232" cy="453292"/>
              <a:chOff x="1985749" y="3231604"/>
              <a:chExt cx="2238232" cy="453292"/>
            </a:xfrm>
          </p:grpSpPr>
          <p:sp>
            <p:nvSpPr>
              <p:cNvPr id="18" name="Rectangle 17">
                <a:extLst>
                  <a:ext uri="{FF2B5EF4-FFF2-40B4-BE49-F238E27FC236}">
                    <a16:creationId xmlns:a16="http://schemas.microsoft.com/office/drawing/2014/main" id="{63E11F90-1469-696B-EF4B-0E8F25A6AD3D}"/>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9" name="Rectangle 18">
                <a:extLst>
                  <a:ext uri="{FF2B5EF4-FFF2-40B4-BE49-F238E27FC236}">
                    <a16:creationId xmlns:a16="http://schemas.microsoft.com/office/drawing/2014/main" id="{CDD8D0A3-B5F3-5EC9-1656-E8BE3B8C7AEC}"/>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20" name="Rectangle 19">
                <a:extLst>
                  <a:ext uri="{FF2B5EF4-FFF2-40B4-BE49-F238E27FC236}">
                    <a16:creationId xmlns:a16="http://schemas.microsoft.com/office/drawing/2014/main" id="{3F49CD23-9313-4928-4E6E-0B2F939AF396}"/>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21" name="Rectangle 20">
                <a:extLst>
                  <a:ext uri="{FF2B5EF4-FFF2-40B4-BE49-F238E27FC236}">
                    <a16:creationId xmlns:a16="http://schemas.microsoft.com/office/drawing/2014/main" id="{F20D62C5-60F5-24F0-D301-E13FF8AFDAC0}"/>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3" name="Group 12">
              <a:extLst>
                <a:ext uri="{FF2B5EF4-FFF2-40B4-BE49-F238E27FC236}">
                  <a16:creationId xmlns:a16="http://schemas.microsoft.com/office/drawing/2014/main" id="{1D9412DA-FC1C-4F3E-2ED7-716907C99DBB}"/>
                </a:ext>
              </a:extLst>
            </p:cNvPr>
            <p:cNvGrpSpPr/>
            <p:nvPr/>
          </p:nvGrpSpPr>
          <p:grpSpPr>
            <a:xfrm>
              <a:off x="3840609" y="2577500"/>
              <a:ext cx="2238232" cy="453292"/>
              <a:chOff x="1985749" y="3231604"/>
              <a:chExt cx="2238232" cy="453292"/>
            </a:xfrm>
          </p:grpSpPr>
          <p:sp>
            <p:nvSpPr>
              <p:cNvPr id="14" name="Rectangle 13">
                <a:extLst>
                  <a:ext uri="{FF2B5EF4-FFF2-40B4-BE49-F238E27FC236}">
                    <a16:creationId xmlns:a16="http://schemas.microsoft.com/office/drawing/2014/main" id="{60953538-56F2-E779-36E6-3E145EC9EB98}"/>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5" name="Rectangle 14">
                <a:extLst>
                  <a:ext uri="{FF2B5EF4-FFF2-40B4-BE49-F238E27FC236}">
                    <a16:creationId xmlns:a16="http://schemas.microsoft.com/office/drawing/2014/main" id="{66B2D9C7-1687-6DC7-D45B-92766A354436}"/>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 name="Rectangle 15">
                <a:extLst>
                  <a:ext uri="{FF2B5EF4-FFF2-40B4-BE49-F238E27FC236}">
                    <a16:creationId xmlns:a16="http://schemas.microsoft.com/office/drawing/2014/main" id="{676DB8F4-34F1-8866-A904-EC317A878AEA}"/>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7" name="Rectangle 16">
                <a:extLst>
                  <a:ext uri="{FF2B5EF4-FFF2-40B4-BE49-F238E27FC236}">
                    <a16:creationId xmlns:a16="http://schemas.microsoft.com/office/drawing/2014/main" id="{3B7F8974-03E6-2B58-40CF-26191C11BD4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22" name="Group 21">
            <a:extLst>
              <a:ext uri="{FF2B5EF4-FFF2-40B4-BE49-F238E27FC236}">
                <a16:creationId xmlns:a16="http://schemas.microsoft.com/office/drawing/2014/main" id="{7A6F3F89-D77B-2C38-236D-1DA745946766}"/>
              </a:ext>
            </a:extLst>
          </p:cNvPr>
          <p:cNvGrpSpPr/>
          <p:nvPr/>
        </p:nvGrpSpPr>
        <p:grpSpPr>
          <a:xfrm>
            <a:off x="1449979" y="2224553"/>
            <a:ext cx="4476464" cy="453292"/>
            <a:chOff x="1602377" y="2577500"/>
            <a:chExt cx="4476464" cy="453292"/>
          </a:xfrm>
        </p:grpSpPr>
        <p:grpSp>
          <p:nvGrpSpPr>
            <p:cNvPr id="23" name="Group 22">
              <a:extLst>
                <a:ext uri="{FF2B5EF4-FFF2-40B4-BE49-F238E27FC236}">
                  <a16:creationId xmlns:a16="http://schemas.microsoft.com/office/drawing/2014/main" id="{DA986B20-712C-2E09-6DF5-6DF445EC31DD}"/>
                </a:ext>
              </a:extLst>
            </p:cNvPr>
            <p:cNvGrpSpPr/>
            <p:nvPr/>
          </p:nvGrpSpPr>
          <p:grpSpPr>
            <a:xfrm>
              <a:off x="1602377" y="2577500"/>
              <a:ext cx="2238232" cy="453292"/>
              <a:chOff x="1985749" y="3231604"/>
              <a:chExt cx="2238232" cy="453292"/>
            </a:xfrm>
          </p:grpSpPr>
          <p:sp>
            <p:nvSpPr>
              <p:cNvPr id="29" name="Rectangle 28">
                <a:extLst>
                  <a:ext uri="{FF2B5EF4-FFF2-40B4-BE49-F238E27FC236}">
                    <a16:creationId xmlns:a16="http://schemas.microsoft.com/office/drawing/2014/main" id="{34A4008A-C489-A0FB-ED97-FE4EA90A251A}"/>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30" name="Rectangle 29">
                <a:extLst>
                  <a:ext uri="{FF2B5EF4-FFF2-40B4-BE49-F238E27FC236}">
                    <a16:creationId xmlns:a16="http://schemas.microsoft.com/office/drawing/2014/main" id="{0DAA63FE-667C-F81E-0E20-7A65D8919D95}"/>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31" name="Rectangle 30">
                <a:extLst>
                  <a:ext uri="{FF2B5EF4-FFF2-40B4-BE49-F238E27FC236}">
                    <a16:creationId xmlns:a16="http://schemas.microsoft.com/office/drawing/2014/main" id="{12FBB73F-5645-ADB0-1D52-713697AC68F1}"/>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32" name="Rectangle 31">
                <a:extLst>
                  <a:ext uri="{FF2B5EF4-FFF2-40B4-BE49-F238E27FC236}">
                    <a16:creationId xmlns:a16="http://schemas.microsoft.com/office/drawing/2014/main" id="{A0109248-717A-D646-196A-281E07508BF8}"/>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24" name="Group 23">
              <a:extLst>
                <a:ext uri="{FF2B5EF4-FFF2-40B4-BE49-F238E27FC236}">
                  <a16:creationId xmlns:a16="http://schemas.microsoft.com/office/drawing/2014/main" id="{FF3CA9C4-F514-417C-9921-D2C416595D54}"/>
                </a:ext>
              </a:extLst>
            </p:cNvPr>
            <p:cNvGrpSpPr/>
            <p:nvPr/>
          </p:nvGrpSpPr>
          <p:grpSpPr>
            <a:xfrm>
              <a:off x="3840609" y="2577500"/>
              <a:ext cx="2238232" cy="453292"/>
              <a:chOff x="1985749" y="3231604"/>
              <a:chExt cx="2238232" cy="453292"/>
            </a:xfrm>
          </p:grpSpPr>
          <p:sp>
            <p:nvSpPr>
              <p:cNvPr id="25" name="Rectangle 24">
                <a:extLst>
                  <a:ext uri="{FF2B5EF4-FFF2-40B4-BE49-F238E27FC236}">
                    <a16:creationId xmlns:a16="http://schemas.microsoft.com/office/drawing/2014/main" id="{107587F2-BA3E-E4DE-7E02-913A2FC1E3EE}"/>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26" name="Rectangle 25">
                <a:extLst>
                  <a:ext uri="{FF2B5EF4-FFF2-40B4-BE49-F238E27FC236}">
                    <a16:creationId xmlns:a16="http://schemas.microsoft.com/office/drawing/2014/main" id="{4A2E6B65-CEE7-C846-178A-3C5E3391E31E}"/>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27" name="Rectangle 26">
                <a:extLst>
                  <a:ext uri="{FF2B5EF4-FFF2-40B4-BE49-F238E27FC236}">
                    <a16:creationId xmlns:a16="http://schemas.microsoft.com/office/drawing/2014/main" id="{D9479D32-D552-FE76-6586-4D5B86D65D5F}"/>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28" name="Rectangle 27">
                <a:extLst>
                  <a:ext uri="{FF2B5EF4-FFF2-40B4-BE49-F238E27FC236}">
                    <a16:creationId xmlns:a16="http://schemas.microsoft.com/office/drawing/2014/main" id="{4A212EA2-9A9E-28C6-B4A8-1C716C8C5DE4}"/>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33" name="Group 32">
            <a:extLst>
              <a:ext uri="{FF2B5EF4-FFF2-40B4-BE49-F238E27FC236}">
                <a16:creationId xmlns:a16="http://schemas.microsoft.com/office/drawing/2014/main" id="{CBE9D146-80C1-D2F8-6BC3-6287E1738F68}"/>
              </a:ext>
            </a:extLst>
          </p:cNvPr>
          <p:cNvGrpSpPr/>
          <p:nvPr/>
        </p:nvGrpSpPr>
        <p:grpSpPr>
          <a:xfrm>
            <a:off x="1449978" y="2734463"/>
            <a:ext cx="4476464" cy="453292"/>
            <a:chOff x="1602377" y="2577500"/>
            <a:chExt cx="4476464" cy="453292"/>
          </a:xfrm>
        </p:grpSpPr>
        <p:grpSp>
          <p:nvGrpSpPr>
            <p:cNvPr id="34" name="Group 33">
              <a:extLst>
                <a:ext uri="{FF2B5EF4-FFF2-40B4-BE49-F238E27FC236}">
                  <a16:creationId xmlns:a16="http://schemas.microsoft.com/office/drawing/2014/main" id="{3714587F-B6B6-7340-6FCE-918D5DED44E5}"/>
                </a:ext>
              </a:extLst>
            </p:cNvPr>
            <p:cNvGrpSpPr/>
            <p:nvPr/>
          </p:nvGrpSpPr>
          <p:grpSpPr>
            <a:xfrm>
              <a:off x="1602377" y="2577500"/>
              <a:ext cx="2238232" cy="453292"/>
              <a:chOff x="1985749" y="3231604"/>
              <a:chExt cx="2238232" cy="453292"/>
            </a:xfrm>
          </p:grpSpPr>
          <p:sp>
            <p:nvSpPr>
              <p:cNvPr id="40" name="Rectangle 39">
                <a:extLst>
                  <a:ext uri="{FF2B5EF4-FFF2-40B4-BE49-F238E27FC236}">
                    <a16:creationId xmlns:a16="http://schemas.microsoft.com/office/drawing/2014/main" id="{43BA9715-EC9B-D92D-C85B-60732D701AA3}"/>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41" name="Rectangle 40">
                <a:extLst>
                  <a:ext uri="{FF2B5EF4-FFF2-40B4-BE49-F238E27FC236}">
                    <a16:creationId xmlns:a16="http://schemas.microsoft.com/office/drawing/2014/main" id="{57A5B4D1-7E2D-D020-8D27-869AB9B957D9}"/>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42" name="Rectangle 41">
                <a:extLst>
                  <a:ext uri="{FF2B5EF4-FFF2-40B4-BE49-F238E27FC236}">
                    <a16:creationId xmlns:a16="http://schemas.microsoft.com/office/drawing/2014/main" id="{7B1457A2-E494-B2D7-822A-95B9F0DA509D}"/>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43" name="Rectangle 42">
                <a:extLst>
                  <a:ext uri="{FF2B5EF4-FFF2-40B4-BE49-F238E27FC236}">
                    <a16:creationId xmlns:a16="http://schemas.microsoft.com/office/drawing/2014/main" id="{E6125B64-66C8-8307-B473-26E4805B4FA6}"/>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35" name="Group 34">
              <a:extLst>
                <a:ext uri="{FF2B5EF4-FFF2-40B4-BE49-F238E27FC236}">
                  <a16:creationId xmlns:a16="http://schemas.microsoft.com/office/drawing/2014/main" id="{69D23BAE-DCCD-E7B8-08BE-EE449ADB7697}"/>
                </a:ext>
              </a:extLst>
            </p:cNvPr>
            <p:cNvGrpSpPr/>
            <p:nvPr/>
          </p:nvGrpSpPr>
          <p:grpSpPr>
            <a:xfrm>
              <a:off x="3840609" y="2577500"/>
              <a:ext cx="2238232" cy="453292"/>
              <a:chOff x="1985749" y="3231604"/>
              <a:chExt cx="2238232" cy="453292"/>
            </a:xfrm>
          </p:grpSpPr>
          <p:sp>
            <p:nvSpPr>
              <p:cNvPr id="36" name="Rectangle 35">
                <a:extLst>
                  <a:ext uri="{FF2B5EF4-FFF2-40B4-BE49-F238E27FC236}">
                    <a16:creationId xmlns:a16="http://schemas.microsoft.com/office/drawing/2014/main" id="{F02973E5-D0E4-53A5-B41E-1C920E33E020}"/>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37" name="Rectangle 36">
                <a:extLst>
                  <a:ext uri="{FF2B5EF4-FFF2-40B4-BE49-F238E27FC236}">
                    <a16:creationId xmlns:a16="http://schemas.microsoft.com/office/drawing/2014/main" id="{ED2EEE15-EBED-88A5-7EFA-CF8E480CC01C}"/>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38" name="Rectangle 37">
                <a:extLst>
                  <a:ext uri="{FF2B5EF4-FFF2-40B4-BE49-F238E27FC236}">
                    <a16:creationId xmlns:a16="http://schemas.microsoft.com/office/drawing/2014/main" id="{FE82C15F-3092-78DE-B6C1-832E8B2BBE94}"/>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39" name="Rectangle 38">
                <a:extLst>
                  <a:ext uri="{FF2B5EF4-FFF2-40B4-BE49-F238E27FC236}">
                    <a16:creationId xmlns:a16="http://schemas.microsoft.com/office/drawing/2014/main" id="{7C436ED1-1621-D579-FA9D-503ED57A880B}"/>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sp>
        <p:nvSpPr>
          <p:cNvPr id="82" name="Rectangle 81">
            <a:extLst>
              <a:ext uri="{FF2B5EF4-FFF2-40B4-BE49-F238E27FC236}">
                <a16:creationId xmlns:a16="http://schemas.microsoft.com/office/drawing/2014/main" id="{8705D4FA-F099-1DC6-9139-5D5BA9043296}"/>
              </a:ext>
            </a:extLst>
          </p:cNvPr>
          <p:cNvSpPr/>
          <p:nvPr/>
        </p:nvSpPr>
        <p:spPr>
          <a:xfrm>
            <a:off x="838203" y="385981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A</a:t>
            </a:r>
          </a:p>
        </p:txBody>
      </p:sp>
      <p:sp>
        <p:nvSpPr>
          <p:cNvPr id="83" name="Rectangle 82">
            <a:extLst>
              <a:ext uri="{FF2B5EF4-FFF2-40B4-BE49-F238E27FC236}">
                <a16:creationId xmlns:a16="http://schemas.microsoft.com/office/drawing/2014/main" id="{B90769B6-9029-32E9-DA27-E6A436E2EAF9}"/>
              </a:ext>
            </a:extLst>
          </p:cNvPr>
          <p:cNvSpPr/>
          <p:nvPr/>
        </p:nvSpPr>
        <p:spPr>
          <a:xfrm>
            <a:off x="838204" y="437381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B</a:t>
            </a:r>
          </a:p>
        </p:txBody>
      </p:sp>
      <p:sp>
        <p:nvSpPr>
          <p:cNvPr id="84" name="Rectangle 83">
            <a:extLst>
              <a:ext uri="{FF2B5EF4-FFF2-40B4-BE49-F238E27FC236}">
                <a16:creationId xmlns:a16="http://schemas.microsoft.com/office/drawing/2014/main" id="{4EF0E6D6-B802-8836-56DD-EDFCE5529DE3}"/>
              </a:ext>
            </a:extLst>
          </p:cNvPr>
          <p:cNvSpPr/>
          <p:nvPr/>
        </p:nvSpPr>
        <p:spPr>
          <a:xfrm>
            <a:off x="838202" y="488372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C</a:t>
            </a:r>
          </a:p>
        </p:txBody>
      </p:sp>
      <p:grpSp>
        <p:nvGrpSpPr>
          <p:cNvPr id="85" name="Group 84">
            <a:extLst>
              <a:ext uri="{FF2B5EF4-FFF2-40B4-BE49-F238E27FC236}">
                <a16:creationId xmlns:a16="http://schemas.microsoft.com/office/drawing/2014/main" id="{953F48ED-844F-6332-2549-35CA5CA65C29}"/>
              </a:ext>
            </a:extLst>
          </p:cNvPr>
          <p:cNvGrpSpPr/>
          <p:nvPr/>
        </p:nvGrpSpPr>
        <p:grpSpPr>
          <a:xfrm>
            <a:off x="1449979" y="3825999"/>
            <a:ext cx="4476464" cy="453292"/>
            <a:chOff x="1602377" y="2577500"/>
            <a:chExt cx="4476464" cy="453292"/>
          </a:xfrm>
        </p:grpSpPr>
        <p:grpSp>
          <p:nvGrpSpPr>
            <p:cNvPr id="86" name="Group 85">
              <a:extLst>
                <a:ext uri="{FF2B5EF4-FFF2-40B4-BE49-F238E27FC236}">
                  <a16:creationId xmlns:a16="http://schemas.microsoft.com/office/drawing/2014/main" id="{3F782394-BF60-B0B4-552F-CE84D0E60777}"/>
                </a:ext>
              </a:extLst>
            </p:cNvPr>
            <p:cNvGrpSpPr/>
            <p:nvPr/>
          </p:nvGrpSpPr>
          <p:grpSpPr>
            <a:xfrm>
              <a:off x="1602377" y="2577500"/>
              <a:ext cx="2238232" cy="453292"/>
              <a:chOff x="1985749" y="3231604"/>
              <a:chExt cx="2238232" cy="453292"/>
            </a:xfrm>
          </p:grpSpPr>
          <p:sp>
            <p:nvSpPr>
              <p:cNvPr id="92" name="Rectangle 91">
                <a:extLst>
                  <a:ext uri="{FF2B5EF4-FFF2-40B4-BE49-F238E27FC236}">
                    <a16:creationId xmlns:a16="http://schemas.microsoft.com/office/drawing/2014/main" id="{91428397-DAA5-1708-B6D6-163ABE55C4E3}"/>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93" name="Rectangle 92">
                <a:extLst>
                  <a:ext uri="{FF2B5EF4-FFF2-40B4-BE49-F238E27FC236}">
                    <a16:creationId xmlns:a16="http://schemas.microsoft.com/office/drawing/2014/main" id="{96BBC7EA-25A7-4B4A-7AD0-F5650C4BF6F0}"/>
                  </a:ext>
                </a:extLst>
              </p:cNvPr>
              <p:cNvSpPr/>
              <p:nvPr/>
            </p:nvSpPr>
            <p:spPr>
              <a:xfrm>
                <a:off x="2545307"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94" name="Rectangle 93">
                <a:extLst>
                  <a:ext uri="{FF2B5EF4-FFF2-40B4-BE49-F238E27FC236}">
                    <a16:creationId xmlns:a16="http://schemas.microsoft.com/office/drawing/2014/main" id="{96CB3D6C-CA0C-C345-92FC-9B790A6FBA40}"/>
                  </a:ext>
                </a:extLst>
              </p:cNvPr>
              <p:cNvSpPr/>
              <p:nvPr/>
            </p:nvSpPr>
            <p:spPr>
              <a:xfrm>
                <a:off x="3104865"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5" name="Rectangle 94">
                <a:extLst>
                  <a:ext uri="{FF2B5EF4-FFF2-40B4-BE49-F238E27FC236}">
                    <a16:creationId xmlns:a16="http://schemas.microsoft.com/office/drawing/2014/main" id="{25181061-45F3-711F-8F18-2C8556978428}"/>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87" name="Group 86">
              <a:extLst>
                <a:ext uri="{FF2B5EF4-FFF2-40B4-BE49-F238E27FC236}">
                  <a16:creationId xmlns:a16="http://schemas.microsoft.com/office/drawing/2014/main" id="{3E43F3F5-1931-C850-72EA-3923E3C2048E}"/>
                </a:ext>
              </a:extLst>
            </p:cNvPr>
            <p:cNvGrpSpPr/>
            <p:nvPr/>
          </p:nvGrpSpPr>
          <p:grpSpPr>
            <a:xfrm>
              <a:off x="3840609" y="2577500"/>
              <a:ext cx="2238232" cy="453292"/>
              <a:chOff x="1985749" y="3231604"/>
              <a:chExt cx="2238232" cy="453292"/>
            </a:xfrm>
          </p:grpSpPr>
          <p:sp>
            <p:nvSpPr>
              <p:cNvPr id="88" name="Rectangle 87">
                <a:extLst>
                  <a:ext uri="{FF2B5EF4-FFF2-40B4-BE49-F238E27FC236}">
                    <a16:creationId xmlns:a16="http://schemas.microsoft.com/office/drawing/2014/main" id="{2786EF63-219E-CFB6-3406-7C3ACA5E19B9}"/>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89" name="Rectangle 88">
                <a:extLst>
                  <a:ext uri="{FF2B5EF4-FFF2-40B4-BE49-F238E27FC236}">
                    <a16:creationId xmlns:a16="http://schemas.microsoft.com/office/drawing/2014/main" id="{191FAC13-3CBD-6169-AE3E-BC6AABE2F5C0}"/>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0" name="Rectangle 89">
                <a:extLst>
                  <a:ext uri="{FF2B5EF4-FFF2-40B4-BE49-F238E27FC236}">
                    <a16:creationId xmlns:a16="http://schemas.microsoft.com/office/drawing/2014/main" id="{FC210CA4-9CBF-B47D-10D2-5BA1EDD9B1F4}"/>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91" name="Rectangle 90">
                <a:extLst>
                  <a:ext uri="{FF2B5EF4-FFF2-40B4-BE49-F238E27FC236}">
                    <a16:creationId xmlns:a16="http://schemas.microsoft.com/office/drawing/2014/main" id="{DA07F4B5-C8C1-6A76-8608-E0510FB16981}"/>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96" name="Group 95">
            <a:extLst>
              <a:ext uri="{FF2B5EF4-FFF2-40B4-BE49-F238E27FC236}">
                <a16:creationId xmlns:a16="http://schemas.microsoft.com/office/drawing/2014/main" id="{E01C6B06-B968-8245-7028-9D96AA498A9B}"/>
              </a:ext>
            </a:extLst>
          </p:cNvPr>
          <p:cNvGrpSpPr/>
          <p:nvPr/>
        </p:nvGrpSpPr>
        <p:grpSpPr>
          <a:xfrm>
            <a:off x="1449979" y="4340003"/>
            <a:ext cx="4476464" cy="453292"/>
            <a:chOff x="1602377" y="2577500"/>
            <a:chExt cx="4476464" cy="453292"/>
          </a:xfrm>
        </p:grpSpPr>
        <p:grpSp>
          <p:nvGrpSpPr>
            <p:cNvPr id="97" name="Group 96">
              <a:extLst>
                <a:ext uri="{FF2B5EF4-FFF2-40B4-BE49-F238E27FC236}">
                  <a16:creationId xmlns:a16="http://schemas.microsoft.com/office/drawing/2014/main" id="{28EE4FC8-01FD-706C-0BD3-EA698FFDDEFB}"/>
                </a:ext>
              </a:extLst>
            </p:cNvPr>
            <p:cNvGrpSpPr/>
            <p:nvPr/>
          </p:nvGrpSpPr>
          <p:grpSpPr>
            <a:xfrm>
              <a:off x="1602377" y="2577500"/>
              <a:ext cx="2238232" cy="453292"/>
              <a:chOff x="1985749" y="3231604"/>
              <a:chExt cx="2238232" cy="453292"/>
            </a:xfrm>
          </p:grpSpPr>
          <p:sp>
            <p:nvSpPr>
              <p:cNvPr id="103" name="Rectangle 102">
                <a:extLst>
                  <a:ext uri="{FF2B5EF4-FFF2-40B4-BE49-F238E27FC236}">
                    <a16:creationId xmlns:a16="http://schemas.microsoft.com/office/drawing/2014/main" id="{F465BED3-B801-D081-3070-5A03CA90DC0C}"/>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04" name="Rectangle 103">
                <a:extLst>
                  <a:ext uri="{FF2B5EF4-FFF2-40B4-BE49-F238E27FC236}">
                    <a16:creationId xmlns:a16="http://schemas.microsoft.com/office/drawing/2014/main" id="{1E73F37D-6D8C-97B6-974D-CD24A80A1B19}"/>
                  </a:ext>
                </a:extLst>
              </p:cNvPr>
              <p:cNvSpPr/>
              <p:nvPr/>
            </p:nvSpPr>
            <p:spPr>
              <a:xfrm>
                <a:off x="2545307"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5" name="Rectangle 104">
                <a:extLst>
                  <a:ext uri="{FF2B5EF4-FFF2-40B4-BE49-F238E27FC236}">
                    <a16:creationId xmlns:a16="http://schemas.microsoft.com/office/drawing/2014/main" id="{DBA371AD-CCFB-C1CC-DB8D-9AE87A8E54C5}"/>
                  </a:ext>
                </a:extLst>
              </p:cNvPr>
              <p:cNvSpPr/>
              <p:nvPr/>
            </p:nvSpPr>
            <p:spPr>
              <a:xfrm>
                <a:off x="3104865"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06" name="Rectangle 105">
                <a:extLst>
                  <a:ext uri="{FF2B5EF4-FFF2-40B4-BE49-F238E27FC236}">
                    <a16:creationId xmlns:a16="http://schemas.microsoft.com/office/drawing/2014/main" id="{55CC4BF2-B54C-7007-4BA3-7EA5E88578F3}"/>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98" name="Group 97">
              <a:extLst>
                <a:ext uri="{FF2B5EF4-FFF2-40B4-BE49-F238E27FC236}">
                  <a16:creationId xmlns:a16="http://schemas.microsoft.com/office/drawing/2014/main" id="{B4BAB447-E368-390C-7E4F-3EE30E89D096}"/>
                </a:ext>
              </a:extLst>
            </p:cNvPr>
            <p:cNvGrpSpPr/>
            <p:nvPr/>
          </p:nvGrpSpPr>
          <p:grpSpPr>
            <a:xfrm>
              <a:off x="3840609" y="2577500"/>
              <a:ext cx="2238232" cy="453292"/>
              <a:chOff x="1985749" y="3231604"/>
              <a:chExt cx="2238232" cy="453292"/>
            </a:xfrm>
          </p:grpSpPr>
          <p:sp>
            <p:nvSpPr>
              <p:cNvPr id="99" name="Rectangle 98">
                <a:extLst>
                  <a:ext uri="{FF2B5EF4-FFF2-40B4-BE49-F238E27FC236}">
                    <a16:creationId xmlns:a16="http://schemas.microsoft.com/office/drawing/2014/main" id="{5943B90B-2D82-C528-216F-B565D093D1CE}"/>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0" name="Rectangle 99">
                <a:extLst>
                  <a:ext uri="{FF2B5EF4-FFF2-40B4-BE49-F238E27FC236}">
                    <a16:creationId xmlns:a16="http://schemas.microsoft.com/office/drawing/2014/main" id="{6DF933E4-58EE-AB65-0537-E0FCF3A12844}"/>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1" name="Rectangle 100">
                <a:extLst>
                  <a:ext uri="{FF2B5EF4-FFF2-40B4-BE49-F238E27FC236}">
                    <a16:creationId xmlns:a16="http://schemas.microsoft.com/office/drawing/2014/main" id="{CF677B08-BFAB-4DFA-074E-9BC6144EC18C}"/>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02" name="Rectangle 101">
                <a:extLst>
                  <a:ext uri="{FF2B5EF4-FFF2-40B4-BE49-F238E27FC236}">
                    <a16:creationId xmlns:a16="http://schemas.microsoft.com/office/drawing/2014/main" id="{EAAD747C-806B-14C2-57AC-179F989C9974}"/>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07" name="Group 106">
            <a:extLst>
              <a:ext uri="{FF2B5EF4-FFF2-40B4-BE49-F238E27FC236}">
                <a16:creationId xmlns:a16="http://schemas.microsoft.com/office/drawing/2014/main" id="{5DE0717C-21F6-D598-2CDE-E7441636D6AD}"/>
              </a:ext>
            </a:extLst>
          </p:cNvPr>
          <p:cNvGrpSpPr/>
          <p:nvPr/>
        </p:nvGrpSpPr>
        <p:grpSpPr>
          <a:xfrm>
            <a:off x="1449978" y="4849913"/>
            <a:ext cx="4476464" cy="453292"/>
            <a:chOff x="1602377" y="2577500"/>
            <a:chExt cx="4476464" cy="453292"/>
          </a:xfrm>
        </p:grpSpPr>
        <p:grpSp>
          <p:nvGrpSpPr>
            <p:cNvPr id="108" name="Group 107">
              <a:extLst>
                <a:ext uri="{FF2B5EF4-FFF2-40B4-BE49-F238E27FC236}">
                  <a16:creationId xmlns:a16="http://schemas.microsoft.com/office/drawing/2014/main" id="{A9406F02-05A9-E28A-CDAC-5CC01C6279DE}"/>
                </a:ext>
              </a:extLst>
            </p:cNvPr>
            <p:cNvGrpSpPr/>
            <p:nvPr/>
          </p:nvGrpSpPr>
          <p:grpSpPr>
            <a:xfrm>
              <a:off x="1602377" y="2577500"/>
              <a:ext cx="2238232" cy="453292"/>
              <a:chOff x="1985749" y="3231604"/>
              <a:chExt cx="2238232" cy="453292"/>
            </a:xfrm>
          </p:grpSpPr>
          <p:sp>
            <p:nvSpPr>
              <p:cNvPr id="114" name="Rectangle 113">
                <a:extLst>
                  <a:ext uri="{FF2B5EF4-FFF2-40B4-BE49-F238E27FC236}">
                    <a16:creationId xmlns:a16="http://schemas.microsoft.com/office/drawing/2014/main" id="{06DF3D44-65F8-EE30-565B-A1B81EF3512D}"/>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15" name="Rectangle 114">
                <a:extLst>
                  <a:ext uri="{FF2B5EF4-FFF2-40B4-BE49-F238E27FC236}">
                    <a16:creationId xmlns:a16="http://schemas.microsoft.com/office/drawing/2014/main" id="{B6C0248C-9261-B02A-F7C5-01C3A0E8BFBB}"/>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16" name="Rectangle 115">
                <a:extLst>
                  <a:ext uri="{FF2B5EF4-FFF2-40B4-BE49-F238E27FC236}">
                    <a16:creationId xmlns:a16="http://schemas.microsoft.com/office/drawing/2014/main" id="{A0800158-99C9-BB45-8848-7D724ABBE6CF}"/>
                  </a:ext>
                </a:extLst>
              </p:cNvPr>
              <p:cNvSpPr/>
              <p:nvPr/>
            </p:nvSpPr>
            <p:spPr>
              <a:xfrm>
                <a:off x="3104865"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17" name="Rectangle 116">
                <a:extLst>
                  <a:ext uri="{FF2B5EF4-FFF2-40B4-BE49-F238E27FC236}">
                    <a16:creationId xmlns:a16="http://schemas.microsoft.com/office/drawing/2014/main" id="{FE098460-2466-5869-87D2-363DE9D7B7B5}"/>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09" name="Group 108">
              <a:extLst>
                <a:ext uri="{FF2B5EF4-FFF2-40B4-BE49-F238E27FC236}">
                  <a16:creationId xmlns:a16="http://schemas.microsoft.com/office/drawing/2014/main" id="{A1A0B1F0-35B4-D0A7-56BF-A8C2544AF6FB}"/>
                </a:ext>
              </a:extLst>
            </p:cNvPr>
            <p:cNvGrpSpPr/>
            <p:nvPr/>
          </p:nvGrpSpPr>
          <p:grpSpPr>
            <a:xfrm>
              <a:off x="3840609" y="2577500"/>
              <a:ext cx="2238232" cy="453292"/>
              <a:chOff x="1985749" y="3231604"/>
              <a:chExt cx="2238232" cy="453292"/>
            </a:xfrm>
          </p:grpSpPr>
          <p:sp>
            <p:nvSpPr>
              <p:cNvPr id="110" name="Rectangle 109">
                <a:extLst>
                  <a:ext uri="{FF2B5EF4-FFF2-40B4-BE49-F238E27FC236}">
                    <a16:creationId xmlns:a16="http://schemas.microsoft.com/office/drawing/2014/main" id="{E3E2A2B0-9E54-7407-0A52-3C2077A4F00F}"/>
                  </a:ext>
                </a:extLst>
              </p:cNvPr>
              <p:cNvSpPr/>
              <p:nvPr/>
            </p:nvSpPr>
            <p:spPr>
              <a:xfrm>
                <a:off x="1985749"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11" name="Rectangle 110">
                <a:extLst>
                  <a:ext uri="{FF2B5EF4-FFF2-40B4-BE49-F238E27FC236}">
                    <a16:creationId xmlns:a16="http://schemas.microsoft.com/office/drawing/2014/main" id="{94E63A0B-49CC-C361-2BB9-A370397CBAC8}"/>
                  </a:ext>
                </a:extLst>
              </p:cNvPr>
              <p:cNvSpPr/>
              <p:nvPr/>
            </p:nvSpPr>
            <p:spPr>
              <a:xfrm>
                <a:off x="2545307"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12" name="Rectangle 111">
                <a:extLst>
                  <a:ext uri="{FF2B5EF4-FFF2-40B4-BE49-F238E27FC236}">
                    <a16:creationId xmlns:a16="http://schemas.microsoft.com/office/drawing/2014/main" id="{C26C5CA9-C3BD-DB10-CE5E-9A1C36A8ADC1}"/>
                  </a:ext>
                </a:extLst>
              </p:cNvPr>
              <p:cNvSpPr/>
              <p:nvPr/>
            </p:nvSpPr>
            <p:spPr>
              <a:xfrm>
                <a:off x="3104865"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13" name="Rectangle 112">
                <a:extLst>
                  <a:ext uri="{FF2B5EF4-FFF2-40B4-BE49-F238E27FC236}">
                    <a16:creationId xmlns:a16="http://schemas.microsoft.com/office/drawing/2014/main" id="{E840CA00-6551-B342-F8DF-F6733843A84F}"/>
                  </a:ext>
                </a:extLst>
              </p:cNvPr>
              <p:cNvSpPr/>
              <p:nvPr/>
            </p:nvSpPr>
            <p:spPr>
              <a:xfrm>
                <a:off x="3664423" y="3231604"/>
                <a:ext cx="559558" cy="453292"/>
              </a:xfrm>
              <a:prstGeom prst="rect">
                <a:avLst/>
              </a:prstGeom>
              <a:solidFill>
                <a:schemeClr val="bg1">
                  <a:lumMod val="95000"/>
                </a:scheme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sp>
        <p:nvSpPr>
          <p:cNvPr id="118" name="Rectangle 117">
            <a:extLst>
              <a:ext uri="{FF2B5EF4-FFF2-40B4-BE49-F238E27FC236}">
                <a16:creationId xmlns:a16="http://schemas.microsoft.com/office/drawing/2014/main" id="{4BA5AF6A-2E61-A981-825B-D93F6B569016}"/>
              </a:ext>
            </a:extLst>
          </p:cNvPr>
          <p:cNvSpPr/>
          <p:nvPr/>
        </p:nvSpPr>
        <p:spPr>
          <a:xfrm>
            <a:off x="6265557" y="1744360"/>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A</a:t>
            </a:r>
          </a:p>
        </p:txBody>
      </p:sp>
      <p:sp>
        <p:nvSpPr>
          <p:cNvPr id="119" name="Rectangle 118">
            <a:extLst>
              <a:ext uri="{FF2B5EF4-FFF2-40B4-BE49-F238E27FC236}">
                <a16:creationId xmlns:a16="http://schemas.microsoft.com/office/drawing/2014/main" id="{C806B969-9DCF-78C6-06A1-A7588BF7CC71}"/>
              </a:ext>
            </a:extLst>
          </p:cNvPr>
          <p:cNvSpPr/>
          <p:nvPr/>
        </p:nvSpPr>
        <p:spPr>
          <a:xfrm>
            <a:off x="6265558" y="225836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B</a:t>
            </a:r>
          </a:p>
        </p:txBody>
      </p:sp>
      <p:sp>
        <p:nvSpPr>
          <p:cNvPr id="120" name="Rectangle 119">
            <a:extLst>
              <a:ext uri="{FF2B5EF4-FFF2-40B4-BE49-F238E27FC236}">
                <a16:creationId xmlns:a16="http://schemas.microsoft.com/office/drawing/2014/main" id="{03AE8633-DFE1-0BFB-137F-BD25D8ADE482}"/>
              </a:ext>
            </a:extLst>
          </p:cNvPr>
          <p:cNvSpPr/>
          <p:nvPr/>
        </p:nvSpPr>
        <p:spPr>
          <a:xfrm>
            <a:off x="6265556" y="2768274"/>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C</a:t>
            </a:r>
          </a:p>
        </p:txBody>
      </p:sp>
      <p:grpSp>
        <p:nvGrpSpPr>
          <p:cNvPr id="121" name="Group 120">
            <a:extLst>
              <a:ext uri="{FF2B5EF4-FFF2-40B4-BE49-F238E27FC236}">
                <a16:creationId xmlns:a16="http://schemas.microsoft.com/office/drawing/2014/main" id="{E1F5B1A2-66C4-59E8-9E53-D1742AB1435D}"/>
              </a:ext>
            </a:extLst>
          </p:cNvPr>
          <p:cNvGrpSpPr/>
          <p:nvPr/>
        </p:nvGrpSpPr>
        <p:grpSpPr>
          <a:xfrm>
            <a:off x="6877333" y="1710549"/>
            <a:ext cx="4476464" cy="453292"/>
            <a:chOff x="1602377" y="2577500"/>
            <a:chExt cx="4476464" cy="453292"/>
          </a:xfrm>
          <a:solidFill>
            <a:srgbClr val="EFEFEF"/>
          </a:solidFill>
        </p:grpSpPr>
        <p:grpSp>
          <p:nvGrpSpPr>
            <p:cNvPr id="122" name="Group 121">
              <a:extLst>
                <a:ext uri="{FF2B5EF4-FFF2-40B4-BE49-F238E27FC236}">
                  <a16:creationId xmlns:a16="http://schemas.microsoft.com/office/drawing/2014/main" id="{BA002825-85C4-2739-C206-8D065DEB17C4}"/>
                </a:ext>
              </a:extLst>
            </p:cNvPr>
            <p:cNvGrpSpPr/>
            <p:nvPr/>
          </p:nvGrpSpPr>
          <p:grpSpPr>
            <a:xfrm>
              <a:off x="1602377" y="2577500"/>
              <a:ext cx="2238232" cy="453292"/>
              <a:chOff x="1985749" y="3231604"/>
              <a:chExt cx="2238232" cy="453292"/>
            </a:xfrm>
            <a:grpFill/>
          </p:grpSpPr>
          <p:sp>
            <p:nvSpPr>
              <p:cNvPr id="128" name="Rectangle 127">
                <a:extLst>
                  <a:ext uri="{FF2B5EF4-FFF2-40B4-BE49-F238E27FC236}">
                    <a16:creationId xmlns:a16="http://schemas.microsoft.com/office/drawing/2014/main" id="{8ACB92D6-B364-B4DC-85AB-888E9F8780FF}"/>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29" name="Rectangle 128">
                <a:extLst>
                  <a:ext uri="{FF2B5EF4-FFF2-40B4-BE49-F238E27FC236}">
                    <a16:creationId xmlns:a16="http://schemas.microsoft.com/office/drawing/2014/main" id="{890579AF-78FF-6313-44B0-201ED101934D}"/>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30" name="Rectangle 129">
                <a:extLst>
                  <a:ext uri="{FF2B5EF4-FFF2-40B4-BE49-F238E27FC236}">
                    <a16:creationId xmlns:a16="http://schemas.microsoft.com/office/drawing/2014/main" id="{1867D74B-A1FA-D6CF-C1BF-C888E41CDD6A}"/>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1" name="Rectangle 130">
                <a:extLst>
                  <a:ext uri="{FF2B5EF4-FFF2-40B4-BE49-F238E27FC236}">
                    <a16:creationId xmlns:a16="http://schemas.microsoft.com/office/drawing/2014/main" id="{6F2F27C6-636F-D852-9E9B-89A06A374251}"/>
                  </a:ext>
                </a:extLst>
              </p:cNvPr>
              <p:cNvSpPr/>
              <p:nvPr/>
            </p:nvSpPr>
            <p:spPr>
              <a:xfrm>
                <a:off x="3664423"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23" name="Group 122">
              <a:extLst>
                <a:ext uri="{FF2B5EF4-FFF2-40B4-BE49-F238E27FC236}">
                  <a16:creationId xmlns:a16="http://schemas.microsoft.com/office/drawing/2014/main" id="{7F97A810-10E0-13B9-EF7E-0380E271ADC1}"/>
                </a:ext>
              </a:extLst>
            </p:cNvPr>
            <p:cNvGrpSpPr/>
            <p:nvPr/>
          </p:nvGrpSpPr>
          <p:grpSpPr>
            <a:xfrm>
              <a:off x="3840609" y="2577500"/>
              <a:ext cx="2238232" cy="453292"/>
              <a:chOff x="1985749" y="3231604"/>
              <a:chExt cx="2238232" cy="453292"/>
            </a:xfrm>
            <a:grpFill/>
          </p:grpSpPr>
          <p:sp>
            <p:nvSpPr>
              <p:cNvPr id="124" name="Rectangle 123">
                <a:extLst>
                  <a:ext uri="{FF2B5EF4-FFF2-40B4-BE49-F238E27FC236}">
                    <a16:creationId xmlns:a16="http://schemas.microsoft.com/office/drawing/2014/main" id="{E041146B-EDC2-CF11-511F-6AC917F98A84}"/>
                  </a:ext>
                </a:extLst>
              </p:cNvPr>
              <p:cNvSpPr/>
              <p:nvPr/>
            </p:nvSpPr>
            <p:spPr>
              <a:xfrm>
                <a:off x="1985749"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5" name="Rectangle 124">
                <a:extLst>
                  <a:ext uri="{FF2B5EF4-FFF2-40B4-BE49-F238E27FC236}">
                    <a16:creationId xmlns:a16="http://schemas.microsoft.com/office/drawing/2014/main" id="{3C4D21DB-0969-595C-22A8-97B39A8AF2E9}"/>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6" name="Rectangle 125">
                <a:extLst>
                  <a:ext uri="{FF2B5EF4-FFF2-40B4-BE49-F238E27FC236}">
                    <a16:creationId xmlns:a16="http://schemas.microsoft.com/office/drawing/2014/main" id="{0FD8F118-D80E-0FFD-A73E-C30AAD70219E}"/>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27" name="Rectangle 126">
                <a:extLst>
                  <a:ext uri="{FF2B5EF4-FFF2-40B4-BE49-F238E27FC236}">
                    <a16:creationId xmlns:a16="http://schemas.microsoft.com/office/drawing/2014/main" id="{4ED2780C-0712-B56D-DA45-BD3310E387B8}"/>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32" name="Group 131">
            <a:extLst>
              <a:ext uri="{FF2B5EF4-FFF2-40B4-BE49-F238E27FC236}">
                <a16:creationId xmlns:a16="http://schemas.microsoft.com/office/drawing/2014/main" id="{3C02149F-09D8-37E3-0B7B-6E0502F6E8C2}"/>
              </a:ext>
            </a:extLst>
          </p:cNvPr>
          <p:cNvGrpSpPr/>
          <p:nvPr/>
        </p:nvGrpSpPr>
        <p:grpSpPr>
          <a:xfrm>
            <a:off x="6877333" y="2224553"/>
            <a:ext cx="4476464" cy="453292"/>
            <a:chOff x="1602377" y="2577500"/>
            <a:chExt cx="4476464" cy="453292"/>
          </a:xfrm>
          <a:solidFill>
            <a:srgbClr val="EFEFEF"/>
          </a:solidFill>
        </p:grpSpPr>
        <p:grpSp>
          <p:nvGrpSpPr>
            <p:cNvPr id="133" name="Group 132">
              <a:extLst>
                <a:ext uri="{FF2B5EF4-FFF2-40B4-BE49-F238E27FC236}">
                  <a16:creationId xmlns:a16="http://schemas.microsoft.com/office/drawing/2014/main" id="{9DF5E940-84AD-E5E8-545D-A5CB3A7B8E89}"/>
                </a:ext>
              </a:extLst>
            </p:cNvPr>
            <p:cNvGrpSpPr/>
            <p:nvPr/>
          </p:nvGrpSpPr>
          <p:grpSpPr>
            <a:xfrm>
              <a:off x="1602377" y="2577500"/>
              <a:ext cx="2238232" cy="453292"/>
              <a:chOff x="1985749" y="3231604"/>
              <a:chExt cx="2238232" cy="453292"/>
            </a:xfrm>
            <a:grpFill/>
          </p:grpSpPr>
          <p:sp>
            <p:nvSpPr>
              <p:cNvPr id="139" name="Rectangle 138">
                <a:extLst>
                  <a:ext uri="{FF2B5EF4-FFF2-40B4-BE49-F238E27FC236}">
                    <a16:creationId xmlns:a16="http://schemas.microsoft.com/office/drawing/2014/main" id="{6F215EA9-78A9-FB6B-EF43-087A4545A78C}"/>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40" name="Rectangle 139">
                <a:extLst>
                  <a:ext uri="{FF2B5EF4-FFF2-40B4-BE49-F238E27FC236}">
                    <a16:creationId xmlns:a16="http://schemas.microsoft.com/office/drawing/2014/main" id="{1525B41E-FBED-7CF9-DD92-9C971F2F55C5}"/>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1" name="Rectangle 140">
                <a:extLst>
                  <a:ext uri="{FF2B5EF4-FFF2-40B4-BE49-F238E27FC236}">
                    <a16:creationId xmlns:a16="http://schemas.microsoft.com/office/drawing/2014/main" id="{4BDD64B1-53C1-BCDC-C26F-575ADBCD009B}"/>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42" name="Rectangle 141">
                <a:extLst>
                  <a:ext uri="{FF2B5EF4-FFF2-40B4-BE49-F238E27FC236}">
                    <a16:creationId xmlns:a16="http://schemas.microsoft.com/office/drawing/2014/main" id="{A068C898-E07F-2CE1-7FE5-60C4EE2F9146}"/>
                  </a:ext>
                </a:extLst>
              </p:cNvPr>
              <p:cNvSpPr/>
              <p:nvPr/>
            </p:nvSpPr>
            <p:spPr>
              <a:xfrm>
                <a:off x="3664423"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34" name="Group 133">
              <a:extLst>
                <a:ext uri="{FF2B5EF4-FFF2-40B4-BE49-F238E27FC236}">
                  <a16:creationId xmlns:a16="http://schemas.microsoft.com/office/drawing/2014/main" id="{F5048447-0C8D-D9B4-8B3B-9F7C81806048}"/>
                </a:ext>
              </a:extLst>
            </p:cNvPr>
            <p:cNvGrpSpPr/>
            <p:nvPr/>
          </p:nvGrpSpPr>
          <p:grpSpPr>
            <a:xfrm>
              <a:off x="3840609" y="2577500"/>
              <a:ext cx="2238232" cy="453292"/>
              <a:chOff x="1985749" y="3231604"/>
              <a:chExt cx="2238232" cy="453292"/>
            </a:xfrm>
            <a:grpFill/>
          </p:grpSpPr>
          <p:sp>
            <p:nvSpPr>
              <p:cNvPr id="135" name="Rectangle 134">
                <a:extLst>
                  <a:ext uri="{FF2B5EF4-FFF2-40B4-BE49-F238E27FC236}">
                    <a16:creationId xmlns:a16="http://schemas.microsoft.com/office/drawing/2014/main" id="{2CCDBD22-DCA1-D6F1-F6F2-3F15AA2F639D}"/>
                  </a:ext>
                </a:extLst>
              </p:cNvPr>
              <p:cNvSpPr/>
              <p:nvPr/>
            </p:nvSpPr>
            <p:spPr>
              <a:xfrm>
                <a:off x="1985749"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36" name="Rectangle 135">
                <a:extLst>
                  <a:ext uri="{FF2B5EF4-FFF2-40B4-BE49-F238E27FC236}">
                    <a16:creationId xmlns:a16="http://schemas.microsoft.com/office/drawing/2014/main" id="{31657E22-6BE2-23CD-9500-14F6ADB75A0C}"/>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7" name="Rectangle 136">
                <a:extLst>
                  <a:ext uri="{FF2B5EF4-FFF2-40B4-BE49-F238E27FC236}">
                    <a16:creationId xmlns:a16="http://schemas.microsoft.com/office/drawing/2014/main" id="{2BFA7FDD-C2F3-402A-630A-B8E06EEFFCA0}"/>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38" name="Rectangle 137">
                <a:extLst>
                  <a:ext uri="{FF2B5EF4-FFF2-40B4-BE49-F238E27FC236}">
                    <a16:creationId xmlns:a16="http://schemas.microsoft.com/office/drawing/2014/main" id="{AB305716-1273-34EC-F6E8-0F5A2578861D}"/>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43" name="Group 142">
            <a:extLst>
              <a:ext uri="{FF2B5EF4-FFF2-40B4-BE49-F238E27FC236}">
                <a16:creationId xmlns:a16="http://schemas.microsoft.com/office/drawing/2014/main" id="{49C1C9B3-6E3B-E947-2046-8563259FC864}"/>
              </a:ext>
            </a:extLst>
          </p:cNvPr>
          <p:cNvGrpSpPr/>
          <p:nvPr/>
        </p:nvGrpSpPr>
        <p:grpSpPr>
          <a:xfrm>
            <a:off x="6877332" y="2734463"/>
            <a:ext cx="4476464" cy="453292"/>
            <a:chOff x="1602377" y="2577500"/>
            <a:chExt cx="4476464" cy="453292"/>
          </a:xfrm>
          <a:solidFill>
            <a:srgbClr val="EFEFEF"/>
          </a:solidFill>
        </p:grpSpPr>
        <p:grpSp>
          <p:nvGrpSpPr>
            <p:cNvPr id="144" name="Group 143">
              <a:extLst>
                <a:ext uri="{FF2B5EF4-FFF2-40B4-BE49-F238E27FC236}">
                  <a16:creationId xmlns:a16="http://schemas.microsoft.com/office/drawing/2014/main" id="{D67C4650-B30A-21C3-2F8A-5FF70F8D0ADC}"/>
                </a:ext>
              </a:extLst>
            </p:cNvPr>
            <p:cNvGrpSpPr/>
            <p:nvPr/>
          </p:nvGrpSpPr>
          <p:grpSpPr>
            <a:xfrm>
              <a:off x="1602377" y="2577500"/>
              <a:ext cx="2238232" cy="453292"/>
              <a:chOff x="1985749" y="3231604"/>
              <a:chExt cx="2238232" cy="453292"/>
            </a:xfrm>
            <a:grpFill/>
          </p:grpSpPr>
          <p:sp>
            <p:nvSpPr>
              <p:cNvPr id="150" name="Rectangle 149">
                <a:extLst>
                  <a:ext uri="{FF2B5EF4-FFF2-40B4-BE49-F238E27FC236}">
                    <a16:creationId xmlns:a16="http://schemas.microsoft.com/office/drawing/2014/main" id="{AFAB182A-422C-FBCB-E787-72DB6DC95119}"/>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51" name="Rectangle 150">
                <a:extLst>
                  <a:ext uri="{FF2B5EF4-FFF2-40B4-BE49-F238E27FC236}">
                    <a16:creationId xmlns:a16="http://schemas.microsoft.com/office/drawing/2014/main" id="{72CDAA82-67B2-CC67-5191-74FE8873F812}"/>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52" name="Rectangle 151">
                <a:extLst>
                  <a:ext uri="{FF2B5EF4-FFF2-40B4-BE49-F238E27FC236}">
                    <a16:creationId xmlns:a16="http://schemas.microsoft.com/office/drawing/2014/main" id="{DAE32C2F-36D4-DA6D-378C-13672002A801}"/>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53" name="Rectangle 152">
                <a:extLst>
                  <a:ext uri="{FF2B5EF4-FFF2-40B4-BE49-F238E27FC236}">
                    <a16:creationId xmlns:a16="http://schemas.microsoft.com/office/drawing/2014/main" id="{BE45031E-AB73-FEDF-0846-50B03192603D}"/>
                  </a:ext>
                </a:extLst>
              </p:cNvPr>
              <p:cNvSpPr/>
              <p:nvPr/>
            </p:nvSpPr>
            <p:spPr>
              <a:xfrm>
                <a:off x="3664423" y="3231604"/>
                <a:ext cx="559558" cy="453292"/>
              </a:xfrm>
              <a:prstGeom prst="rect">
                <a:avLst/>
              </a:prstGeom>
              <a:solidFill>
                <a:srgbClr val="ADD5D3"/>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45" name="Group 144">
              <a:extLst>
                <a:ext uri="{FF2B5EF4-FFF2-40B4-BE49-F238E27FC236}">
                  <a16:creationId xmlns:a16="http://schemas.microsoft.com/office/drawing/2014/main" id="{C009B7E4-0746-0E7B-1656-40595E52319F}"/>
                </a:ext>
              </a:extLst>
            </p:cNvPr>
            <p:cNvGrpSpPr/>
            <p:nvPr/>
          </p:nvGrpSpPr>
          <p:grpSpPr>
            <a:xfrm>
              <a:off x="3840609" y="2577500"/>
              <a:ext cx="2238232" cy="453292"/>
              <a:chOff x="1985749" y="3231604"/>
              <a:chExt cx="2238232" cy="453292"/>
            </a:xfrm>
            <a:grpFill/>
          </p:grpSpPr>
          <p:sp>
            <p:nvSpPr>
              <p:cNvPr id="146" name="Rectangle 145">
                <a:extLst>
                  <a:ext uri="{FF2B5EF4-FFF2-40B4-BE49-F238E27FC236}">
                    <a16:creationId xmlns:a16="http://schemas.microsoft.com/office/drawing/2014/main" id="{4FEB91F2-4F56-1DB3-E464-65ACF3F23A9A}"/>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7" name="Rectangle 146">
                <a:extLst>
                  <a:ext uri="{FF2B5EF4-FFF2-40B4-BE49-F238E27FC236}">
                    <a16:creationId xmlns:a16="http://schemas.microsoft.com/office/drawing/2014/main" id="{2B63D3E7-AB6C-DD55-D393-17D8579DB463}"/>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8" name="Rectangle 147">
                <a:extLst>
                  <a:ext uri="{FF2B5EF4-FFF2-40B4-BE49-F238E27FC236}">
                    <a16:creationId xmlns:a16="http://schemas.microsoft.com/office/drawing/2014/main" id="{4C16B8BA-3023-796C-C19D-60814D455DE0}"/>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49" name="Rectangle 148">
                <a:extLst>
                  <a:ext uri="{FF2B5EF4-FFF2-40B4-BE49-F238E27FC236}">
                    <a16:creationId xmlns:a16="http://schemas.microsoft.com/office/drawing/2014/main" id="{21830B2F-006B-766F-257C-9F9FD1F92518}"/>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sp>
        <p:nvSpPr>
          <p:cNvPr id="154" name="Rectangle 153">
            <a:extLst>
              <a:ext uri="{FF2B5EF4-FFF2-40B4-BE49-F238E27FC236}">
                <a16:creationId xmlns:a16="http://schemas.microsoft.com/office/drawing/2014/main" id="{46F7C476-FF23-95F7-B78F-6494A4CB12F7}"/>
              </a:ext>
            </a:extLst>
          </p:cNvPr>
          <p:cNvSpPr/>
          <p:nvPr/>
        </p:nvSpPr>
        <p:spPr>
          <a:xfrm>
            <a:off x="6265556" y="3825999"/>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A</a:t>
            </a:r>
          </a:p>
        </p:txBody>
      </p:sp>
      <p:sp>
        <p:nvSpPr>
          <p:cNvPr id="155" name="Rectangle 154">
            <a:extLst>
              <a:ext uri="{FF2B5EF4-FFF2-40B4-BE49-F238E27FC236}">
                <a16:creationId xmlns:a16="http://schemas.microsoft.com/office/drawing/2014/main" id="{3785D629-CD0B-F8C6-A70B-856545DBBF47}"/>
              </a:ext>
            </a:extLst>
          </p:cNvPr>
          <p:cNvSpPr/>
          <p:nvPr/>
        </p:nvSpPr>
        <p:spPr>
          <a:xfrm>
            <a:off x="6265557" y="4340003"/>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B</a:t>
            </a:r>
          </a:p>
        </p:txBody>
      </p:sp>
      <p:sp>
        <p:nvSpPr>
          <p:cNvPr id="156" name="Rectangle 155">
            <a:extLst>
              <a:ext uri="{FF2B5EF4-FFF2-40B4-BE49-F238E27FC236}">
                <a16:creationId xmlns:a16="http://schemas.microsoft.com/office/drawing/2014/main" id="{7E06B943-1196-6EBC-396A-FAAA35BDD053}"/>
              </a:ext>
            </a:extLst>
          </p:cNvPr>
          <p:cNvSpPr/>
          <p:nvPr/>
        </p:nvSpPr>
        <p:spPr>
          <a:xfrm>
            <a:off x="6265555" y="4849913"/>
            <a:ext cx="611776" cy="3856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C</a:t>
            </a:r>
          </a:p>
        </p:txBody>
      </p:sp>
      <p:grpSp>
        <p:nvGrpSpPr>
          <p:cNvPr id="157" name="Group 156">
            <a:extLst>
              <a:ext uri="{FF2B5EF4-FFF2-40B4-BE49-F238E27FC236}">
                <a16:creationId xmlns:a16="http://schemas.microsoft.com/office/drawing/2014/main" id="{195C156A-B6B4-E1EE-6A7A-41A9788B9357}"/>
              </a:ext>
            </a:extLst>
          </p:cNvPr>
          <p:cNvGrpSpPr/>
          <p:nvPr/>
        </p:nvGrpSpPr>
        <p:grpSpPr>
          <a:xfrm>
            <a:off x="6877332" y="3792188"/>
            <a:ext cx="4476464" cy="453292"/>
            <a:chOff x="1602377" y="2577500"/>
            <a:chExt cx="4476464" cy="453292"/>
          </a:xfrm>
          <a:solidFill>
            <a:srgbClr val="EFEFEF"/>
          </a:solidFill>
        </p:grpSpPr>
        <p:grpSp>
          <p:nvGrpSpPr>
            <p:cNvPr id="158" name="Group 157">
              <a:extLst>
                <a:ext uri="{FF2B5EF4-FFF2-40B4-BE49-F238E27FC236}">
                  <a16:creationId xmlns:a16="http://schemas.microsoft.com/office/drawing/2014/main" id="{6721E559-1327-EC3C-FDC1-F2920B898157}"/>
                </a:ext>
              </a:extLst>
            </p:cNvPr>
            <p:cNvGrpSpPr/>
            <p:nvPr/>
          </p:nvGrpSpPr>
          <p:grpSpPr>
            <a:xfrm>
              <a:off x="1602377" y="2577500"/>
              <a:ext cx="2238232" cy="453292"/>
              <a:chOff x="1985749" y="3231604"/>
              <a:chExt cx="2238232" cy="453292"/>
            </a:xfrm>
            <a:grpFill/>
          </p:grpSpPr>
          <p:sp>
            <p:nvSpPr>
              <p:cNvPr id="164" name="Rectangle 163">
                <a:extLst>
                  <a:ext uri="{FF2B5EF4-FFF2-40B4-BE49-F238E27FC236}">
                    <a16:creationId xmlns:a16="http://schemas.microsoft.com/office/drawing/2014/main" id="{1B40C9C2-4728-AC75-519A-16C990B1129A}"/>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65" name="Rectangle 164">
                <a:extLst>
                  <a:ext uri="{FF2B5EF4-FFF2-40B4-BE49-F238E27FC236}">
                    <a16:creationId xmlns:a16="http://schemas.microsoft.com/office/drawing/2014/main" id="{ECD58AE0-282F-E5DA-3912-5DE6ADFBADBF}"/>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66" name="Rectangle 165">
                <a:extLst>
                  <a:ext uri="{FF2B5EF4-FFF2-40B4-BE49-F238E27FC236}">
                    <a16:creationId xmlns:a16="http://schemas.microsoft.com/office/drawing/2014/main" id="{F7E847AB-67C6-2DEA-74C8-6D2FB496ACC3}"/>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7" name="Rectangle 166">
                <a:extLst>
                  <a:ext uri="{FF2B5EF4-FFF2-40B4-BE49-F238E27FC236}">
                    <a16:creationId xmlns:a16="http://schemas.microsoft.com/office/drawing/2014/main" id="{1EA93B0C-FF38-382D-2398-B340B748866B}"/>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59" name="Group 158">
              <a:extLst>
                <a:ext uri="{FF2B5EF4-FFF2-40B4-BE49-F238E27FC236}">
                  <a16:creationId xmlns:a16="http://schemas.microsoft.com/office/drawing/2014/main" id="{4927CE68-D9DA-3C89-181C-7BAE01078213}"/>
                </a:ext>
              </a:extLst>
            </p:cNvPr>
            <p:cNvGrpSpPr/>
            <p:nvPr/>
          </p:nvGrpSpPr>
          <p:grpSpPr>
            <a:xfrm>
              <a:off x="3840609" y="2577500"/>
              <a:ext cx="2238232" cy="453292"/>
              <a:chOff x="1985749" y="3231604"/>
              <a:chExt cx="2238232" cy="453292"/>
            </a:xfrm>
            <a:grpFill/>
          </p:grpSpPr>
          <p:sp>
            <p:nvSpPr>
              <p:cNvPr id="160" name="Rectangle 159">
                <a:extLst>
                  <a:ext uri="{FF2B5EF4-FFF2-40B4-BE49-F238E27FC236}">
                    <a16:creationId xmlns:a16="http://schemas.microsoft.com/office/drawing/2014/main" id="{73E6FD5C-9EC7-DDA9-A82C-83195B99339E}"/>
                  </a:ext>
                </a:extLst>
              </p:cNvPr>
              <p:cNvSpPr/>
              <p:nvPr/>
            </p:nvSpPr>
            <p:spPr>
              <a:xfrm>
                <a:off x="1985749"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61" name="Rectangle 160">
                <a:extLst>
                  <a:ext uri="{FF2B5EF4-FFF2-40B4-BE49-F238E27FC236}">
                    <a16:creationId xmlns:a16="http://schemas.microsoft.com/office/drawing/2014/main" id="{6FD50604-06D4-04CE-2F4F-A75FDCCEAD5A}"/>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2" name="Rectangle 161">
                <a:extLst>
                  <a:ext uri="{FF2B5EF4-FFF2-40B4-BE49-F238E27FC236}">
                    <a16:creationId xmlns:a16="http://schemas.microsoft.com/office/drawing/2014/main" id="{E235220B-A5B8-A54C-8873-ACAF78D56452}"/>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63" name="Rectangle 162">
                <a:extLst>
                  <a:ext uri="{FF2B5EF4-FFF2-40B4-BE49-F238E27FC236}">
                    <a16:creationId xmlns:a16="http://schemas.microsoft.com/office/drawing/2014/main" id="{0F87322A-56B4-C3D6-AF07-9BC880023B5A}"/>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68" name="Group 167">
            <a:extLst>
              <a:ext uri="{FF2B5EF4-FFF2-40B4-BE49-F238E27FC236}">
                <a16:creationId xmlns:a16="http://schemas.microsoft.com/office/drawing/2014/main" id="{C20BE9CC-84F7-0752-2C25-3105EA506446}"/>
              </a:ext>
            </a:extLst>
          </p:cNvPr>
          <p:cNvGrpSpPr/>
          <p:nvPr/>
        </p:nvGrpSpPr>
        <p:grpSpPr>
          <a:xfrm>
            <a:off x="6877332" y="4306192"/>
            <a:ext cx="4476464" cy="453292"/>
            <a:chOff x="1602377" y="2577500"/>
            <a:chExt cx="4476464" cy="453292"/>
          </a:xfrm>
          <a:solidFill>
            <a:srgbClr val="EFEFEF"/>
          </a:solidFill>
        </p:grpSpPr>
        <p:grpSp>
          <p:nvGrpSpPr>
            <p:cNvPr id="169" name="Group 168">
              <a:extLst>
                <a:ext uri="{FF2B5EF4-FFF2-40B4-BE49-F238E27FC236}">
                  <a16:creationId xmlns:a16="http://schemas.microsoft.com/office/drawing/2014/main" id="{C04CCF1D-19F5-6125-30D5-373AD5259848}"/>
                </a:ext>
              </a:extLst>
            </p:cNvPr>
            <p:cNvGrpSpPr/>
            <p:nvPr/>
          </p:nvGrpSpPr>
          <p:grpSpPr>
            <a:xfrm>
              <a:off x="1602377" y="2577500"/>
              <a:ext cx="2238232" cy="453292"/>
              <a:chOff x="1985749" y="3231604"/>
              <a:chExt cx="2238232" cy="453292"/>
            </a:xfrm>
            <a:grpFill/>
          </p:grpSpPr>
          <p:sp>
            <p:nvSpPr>
              <p:cNvPr id="175" name="Rectangle 174">
                <a:extLst>
                  <a:ext uri="{FF2B5EF4-FFF2-40B4-BE49-F238E27FC236}">
                    <a16:creationId xmlns:a16="http://schemas.microsoft.com/office/drawing/2014/main" id="{A449BF21-06C4-D6F8-B752-7EA5D6D0B717}"/>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176" name="Rectangle 175">
                <a:extLst>
                  <a:ext uri="{FF2B5EF4-FFF2-40B4-BE49-F238E27FC236}">
                    <a16:creationId xmlns:a16="http://schemas.microsoft.com/office/drawing/2014/main" id="{2E91CCBB-0579-04C9-F9CB-B5BC238EFBC7}"/>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77" name="Rectangle 176">
                <a:extLst>
                  <a:ext uri="{FF2B5EF4-FFF2-40B4-BE49-F238E27FC236}">
                    <a16:creationId xmlns:a16="http://schemas.microsoft.com/office/drawing/2014/main" id="{75105B61-F9BD-BAE5-CFF0-27865DDCED9A}"/>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78" name="Rectangle 177">
                <a:extLst>
                  <a:ext uri="{FF2B5EF4-FFF2-40B4-BE49-F238E27FC236}">
                    <a16:creationId xmlns:a16="http://schemas.microsoft.com/office/drawing/2014/main" id="{4C42D156-B188-1ACC-BD7E-86B291E10DB9}"/>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nvGrpSpPr>
            <p:cNvPr id="170" name="Group 169">
              <a:extLst>
                <a:ext uri="{FF2B5EF4-FFF2-40B4-BE49-F238E27FC236}">
                  <a16:creationId xmlns:a16="http://schemas.microsoft.com/office/drawing/2014/main" id="{CBEB9718-D75C-081D-900A-282BF815788B}"/>
                </a:ext>
              </a:extLst>
            </p:cNvPr>
            <p:cNvGrpSpPr/>
            <p:nvPr/>
          </p:nvGrpSpPr>
          <p:grpSpPr>
            <a:xfrm>
              <a:off x="3840609" y="2577500"/>
              <a:ext cx="2238232" cy="453292"/>
              <a:chOff x="1985749" y="3231604"/>
              <a:chExt cx="2238232" cy="453292"/>
            </a:xfrm>
            <a:grpFill/>
          </p:grpSpPr>
          <p:sp>
            <p:nvSpPr>
              <p:cNvPr id="171" name="Rectangle 170">
                <a:extLst>
                  <a:ext uri="{FF2B5EF4-FFF2-40B4-BE49-F238E27FC236}">
                    <a16:creationId xmlns:a16="http://schemas.microsoft.com/office/drawing/2014/main" id="{34D9EA70-9216-4FDE-A9C2-07F38C212FA8}"/>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172" name="Rectangle 171">
                <a:extLst>
                  <a:ext uri="{FF2B5EF4-FFF2-40B4-BE49-F238E27FC236}">
                    <a16:creationId xmlns:a16="http://schemas.microsoft.com/office/drawing/2014/main" id="{99AFA364-E851-510E-B945-85D3DA9FDAB8}"/>
                  </a:ext>
                </a:extLst>
              </p:cNvPr>
              <p:cNvSpPr/>
              <p:nvPr/>
            </p:nvSpPr>
            <p:spPr>
              <a:xfrm>
                <a:off x="2545307"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sp>
            <p:nvSpPr>
              <p:cNvPr id="173" name="Rectangle 172">
                <a:extLst>
                  <a:ext uri="{FF2B5EF4-FFF2-40B4-BE49-F238E27FC236}">
                    <a16:creationId xmlns:a16="http://schemas.microsoft.com/office/drawing/2014/main" id="{077B3F01-3C9D-5918-0B8D-99AEF2849F49}"/>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74" name="Rectangle 173">
                <a:extLst>
                  <a:ext uri="{FF2B5EF4-FFF2-40B4-BE49-F238E27FC236}">
                    <a16:creationId xmlns:a16="http://schemas.microsoft.com/office/drawing/2014/main" id="{68EDCCBA-BA19-03BD-CFC7-B9FFB5EA05D1}"/>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79" name="Group 178">
            <a:extLst>
              <a:ext uri="{FF2B5EF4-FFF2-40B4-BE49-F238E27FC236}">
                <a16:creationId xmlns:a16="http://schemas.microsoft.com/office/drawing/2014/main" id="{6EA57F56-DDF5-F8AA-9029-A5C56695B7E2}"/>
              </a:ext>
            </a:extLst>
          </p:cNvPr>
          <p:cNvGrpSpPr/>
          <p:nvPr/>
        </p:nvGrpSpPr>
        <p:grpSpPr>
          <a:xfrm>
            <a:off x="6877331" y="4816102"/>
            <a:ext cx="4476464" cy="453292"/>
            <a:chOff x="1602377" y="2577500"/>
            <a:chExt cx="4476464" cy="453292"/>
          </a:xfrm>
          <a:solidFill>
            <a:srgbClr val="EFEFEF"/>
          </a:solidFill>
        </p:grpSpPr>
        <p:grpSp>
          <p:nvGrpSpPr>
            <p:cNvPr id="180" name="Group 179">
              <a:extLst>
                <a:ext uri="{FF2B5EF4-FFF2-40B4-BE49-F238E27FC236}">
                  <a16:creationId xmlns:a16="http://schemas.microsoft.com/office/drawing/2014/main" id="{AE5327EF-CF10-72C6-9E2C-78BD61DA35F6}"/>
                </a:ext>
              </a:extLst>
            </p:cNvPr>
            <p:cNvGrpSpPr/>
            <p:nvPr/>
          </p:nvGrpSpPr>
          <p:grpSpPr>
            <a:xfrm>
              <a:off x="1602377" y="2577500"/>
              <a:ext cx="2238232" cy="453292"/>
              <a:chOff x="1985749" y="3231604"/>
              <a:chExt cx="2238232" cy="453292"/>
            </a:xfrm>
            <a:grpFill/>
          </p:grpSpPr>
          <p:sp>
            <p:nvSpPr>
              <p:cNvPr id="186" name="Rectangle 185">
                <a:extLst>
                  <a:ext uri="{FF2B5EF4-FFF2-40B4-BE49-F238E27FC236}">
                    <a16:creationId xmlns:a16="http://schemas.microsoft.com/office/drawing/2014/main" id="{719D9BB4-E6ED-B6C2-978B-5813C183B797}"/>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7" name="Rectangle 186">
                <a:extLst>
                  <a:ext uri="{FF2B5EF4-FFF2-40B4-BE49-F238E27FC236}">
                    <a16:creationId xmlns:a16="http://schemas.microsoft.com/office/drawing/2014/main" id="{C99C63B8-0A12-A6B7-CDD5-6499A5DB6A44}"/>
                  </a:ext>
                </a:extLst>
              </p:cNvPr>
              <p:cNvSpPr/>
              <p:nvPr/>
            </p:nvSpPr>
            <p:spPr>
              <a:xfrm>
                <a:off x="2545307"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T2</a:t>
                </a:r>
              </a:p>
            </p:txBody>
          </p:sp>
          <p:sp>
            <p:nvSpPr>
              <p:cNvPr id="188" name="Rectangle 187">
                <a:extLst>
                  <a:ext uri="{FF2B5EF4-FFF2-40B4-BE49-F238E27FC236}">
                    <a16:creationId xmlns:a16="http://schemas.microsoft.com/office/drawing/2014/main" id="{F1FA0326-9294-468B-3EC1-1CEB2FAE53B2}"/>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T3</a:t>
                </a:r>
              </a:p>
            </p:txBody>
          </p:sp>
          <p:sp>
            <p:nvSpPr>
              <p:cNvPr id="189" name="Rectangle 188">
                <a:extLst>
                  <a:ext uri="{FF2B5EF4-FFF2-40B4-BE49-F238E27FC236}">
                    <a16:creationId xmlns:a16="http://schemas.microsoft.com/office/drawing/2014/main" id="{04685EDF-8FAD-35B6-906C-E54F2DE4B612}"/>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T4</a:t>
                </a:r>
              </a:p>
            </p:txBody>
          </p:sp>
        </p:grpSp>
        <p:grpSp>
          <p:nvGrpSpPr>
            <p:cNvPr id="181" name="Group 180">
              <a:extLst>
                <a:ext uri="{FF2B5EF4-FFF2-40B4-BE49-F238E27FC236}">
                  <a16:creationId xmlns:a16="http://schemas.microsoft.com/office/drawing/2014/main" id="{1221769C-67CD-6EE5-A412-428919172468}"/>
                </a:ext>
              </a:extLst>
            </p:cNvPr>
            <p:cNvGrpSpPr/>
            <p:nvPr/>
          </p:nvGrpSpPr>
          <p:grpSpPr>
            <a:xfrm>
              <a:off x="3840609" y="2577500"/>
              <a:ext cx="2238232" cy="453292"/>
              <a:chOff x="1985749" y="3231604"/>
              <a:chExt cx="2238232" cy="453292"/>
            </a:xfrm>
            <a:grpFill/>
          </p:grpSpPr>
          <p:sp>
            <p:nvSpPr>
              <p:cNvPr id="182" name="Rectangle 181">
                <a:extLst>
                  <a:ext uri="{FF2B5EF4-FFF2-40B4-BE49-F238E27FC236}">
                    <a16:creationId xmlns:a16="http://schemas.microsoft.com/office/drawing/2014/main" id="{F47C316E-7B1F-6152-26E4-D404E724FFC1}"/>
                  </a:ext>
                </a:extLst>
              </p:cNvPr>
              <p:cNvSpPr/>
              <p:nvPr/>
            </p:nvSpPr>
            <p:spPr>
              <a:xfrm>
                <a:off x="1985749"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3" name="Rectangle 182">
                <a:extLst>
                  <a:ext uri="{FF2B5EF4-FFF2-40B4-BE49-F238E27FC236}">
                    <a16:creationId xmlns:a16="http://schemas.microsoft.com/office/drawing/2014/main" id="{42629475-7644-FD5F-09AA-4585030B6644}"/>
                  </a:ext>
                </a:extLst>
              </p:cNvPr>
              <p:cNvSpPr/>
              <p:nvPr/>
            </p:nvSpPr>
            <p:spPr>
              <a:xfrm>
                <a:off x="2545307" y="3231604"/>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T6</a:t>
                </a:r>
              </a:p>
            </p:txBody>
          </p:sp>
          <p:sp>
            <p:nvSpPr>
              <p:cNvPr id="184" name="Rectangle 183">
                <a:extLst>
                  <a:ext uri="{FF2B5EF4-FFF2-40B4-BE49-F238E27FC236}">
                    <a16:creationId xmlns:a16="http://schemas.microsoft.com/office/drawing/2014/main" id="{89FA8101-F091-4D98-EC34-2318C11E5783}"/>
                  </a:ext>
                </a:extLst>
              </p:cNvPr>
              <p:cNvSpPr/>
              <p:nvPr/>
            </p:nvSpPr>
            <p:spPr>
              <a:xfrm>
                <a:off x="3104865"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sp>
            <p:nvSpPr>
              <p:cNvPr id="185" name="Rectangle 184">
                <a:extLst>
                  <a:ext uri="{FF2B5EF4-FFF2-40B4-BE49-F238E27FC236}">
                    <a16:creationId xmlns:a16="http://schemas.microsoft.com/office/drawing/2014/main" id="{1020ECF2-5470-9B0A-1A1D-E02DCC555D4B}"/>
                  </a:ext>
                </a:extLst>
              </p:cNvPr>
              <p:cNvSpPr/>
              <p:nvPr/>
            </p:nvSpPr>
            <p:spPr>
              <a:xfrm>
                <a:off x="3664423" y="3231604"/>
                <a:ext cx="559558" cy="453292"/>
              </a:xfrm>
              <a:prstGeom prst="rect">
                <a:avLst/>
              </a:prstGeom>
              <a:grp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Avenir Book" panose="02000503020000020003" pitchFamily="2" charset="0"/>
                </a:endParaRPr>
              </a:p>
            </p:txBody>
          </p:sp>
        </p:grpSp>
      </p:grpSp>
      <p:grpSp>
        <p:nvGrpSpPr>
          <p:cNvPr id="190" name="Group 189">
            <a:extLst>
              <a:ext uri="{FF2B5EF4-FFF2-40B4-BE49-F238E27FC236}">
                <a16:creationId xmlns:a16="http://schemas.microsoft.com/office/drawing/2014/main" id="{9D5D3FEB-E09E-0708-BC2B-FA396A7A65A7}"/>
              </a:ext>
            </a:extLst>
          </p:cNvPr>
          <p:cNvGrpSpPr/>
          <p:nvPr/>
        </p:nvGrpSpPr>
        <p:grpSpPr>
          <a:xfrm>
            <a:off x="10055352" y="311453"/>
            <a:ext cx="1298448" cy="1311552"/>
            <a:chOff x="156946" y="2358788"/>
            <a:chExt cx="2167317" cy="2167319"/>
          </a:xfrm>
        </p:grpSpPr>
        <p:sp>
          <p:nvSpPr>
            <p:cNvPr id="191" name="Oval 190">
              <a:extLst>
                <a:ext uri="{FF2B5EF4-FFF2-40B4-BE49-F238E27FC236}">
                  <a16:creationId xmlns:a16="http://schemas.microsoft.com/office/drawing/2014/main" id="{E3E5CAEE-DFBD-7262-5AB6-C74EB575DA3D}"/>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2" name="Graphic 8191" descr="Metronome with solid fill">
              <a:extLst>
                <a:ext uri="{FF2B5EF4-FFF2-40B4-BE49-F238E27FC236}">
                  <a16:creationId xmlns:a16="http://schemas.microsoft.com/office/drawing/2014/main" id="{B4B60387-678E-6C0E-7ECF-0292785A03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6946" y="2358788"/>
              <a:ext cx="2167317" cy="2167319"/>
            </a:xfrm>
            <a:prstGeom prst="ellipse">
              <a:avLst/>
            </a:prstGeom>
            <a:effectLst/>
          </p:spPr>
        </p:pic>
      </p:grpSp>
      <p:grpSp>
        <p:nvGrpSpPr>
          <p:cNvPr id="45" name="Group 44">
            <a:extLst>
              <a:ext uri="{FF2B5EF4-FFF2-40B4-BE49-F238E27FC236}">
                <a16:creationId xmlns:a16="http://schemas.microsoft.com/office/drawing/2014/main" id="{AC938190-CAA6-4EAE-5721-98D2B12C6CEC}"/>
              </a:ext>
            </a:extLst>
          </p:cNvPr>
          <p:cNvGrpSpPr/>
          <p:nvPr/>
        </p:nvGrpSpPr>
        <p:grpSpPr>
          <a:xfrm>
            <a:off x="6265555" y="4715291"/>
            <a:ext cx="637926" cy="640080"/>
            <a:chOff x="5201155" y="5653259"/>
            <a:chExt cx="914400" cy="914400"/>
          </a:xfrm>
        </p:grpSpPr>
        <p:pic>
          <p:nvPicPr>
            <p:cNvPr id="3" name="Graphic 2" descr="Loudly crying face with solid fill with solid fill">
              <a:extLst>
                <a:ext uri="{FF2B5EF4-FFF2-40B4-BE49-F238E27FC236}">
                  <a16:creationId xmlns:a16="http://schemas.microsoft.com/office/drawing/2014/main" id="{B258DA56-DC61-461C-ACC6-1B51D993296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01155" y="5653259"/>
              <a:ext cx="914400" cy="914400"/>
            </a:xfrm>
            <a:prstGeom prst="rect">
              <a:avLst/>
            </a:prstGeom>
          </p:spPr>
        </p:pic>
        <p:pic>
          <p:nvPicPr>
            <p:cNvPr id="44" name="Graphic 43" descr="Loudly crying face outline with solid fill">
              <a:extLst>
                <a:ext uri="{FF2B5EF4-FFF2-40B4-BE49-F238E27FC236}">
                  <a16:creationId xmlns:a16="http://schemas.microsoft.com/office/drawing/2014/main" id="{4543EAE8-5537-BF61-ECF4-4A9072CE3E2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01155" y="5653259"/>
              <a:ext cx="914400" cy="914400"/>
            </a:xfrm>
            <a:prstGeom prst="rect">
              <a:avLst/>
            </a:prstGeom>
          </p:spPr>
        </p:pic>
      </p:grpSp>
      <p:sp>
        <p:nvSpPr>
          <p:cNvPr id="47" name="Rectangle 46">
            <a:extLst>
              <a:ext uri="{FF2B5EF4-FFF2-40B4-BE49-F238E27FC236}">
                <a16:creationId xmlns:a16="http://schemas.microsoft.com/office/drawing/2014/main" id="{E5A72ADD-03A7-F20A-ADC6-9F91A49263F8}"/>
              </a:ext>
            </a:extLst>
          </p:cNvPr>
          <p:cNvSpPr/>
          <p:nvPr/>
        </p:nvSpPr>
        <p:spPr>
          <a:xfrm>
            <a:off x="9111209" y="3792188"/>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T5</a:t>
            </a:r>
          </a:p>
        </p:txBody>
      </p:sp>
      <p:sp>
        <p:nvSpPr>
          <p:cNvPr id="48" name="Rectangle 47">
            <a:extLst>
              <a:ext uri="{FF2B5EF4-FFF2-40B4-BE49-F238E27FC236}">
                <a16:creationId xmlns:a16="http://schemas.microsoft.com/office/drawing/2014/main" id="{5549FD60-CD7E-3CAE-3962-18D4CA2EA395}"/>
              </a:ext>
            </a:extLst>
          </p:cNvPr>
          <p:cNvSpPr/>
          <p:nvPr/>
        </p:nvSpPr>
        <p:spPr>
          <a:xfrm>
            <a:off x="6877331" y="4306192"/>
            <a:ext cx="559558" cy="453292"/>
          </a:xfrm>
          <a:prstGeom prst="rect">
            <a:avLst/>
          </a:prstGeom>
          <a:solidFill>
            <a:srgbClr val="EFEFEF"/>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venir Book" panose="02000503020000020003" pitchFamily="2" charset="0"/>
              </a:rPr>
              <a:t>T1</a:t>
            </a:r>
          </a:p>
        </p:txBody>
      </p:sp>
      <p:sp>
        <p:nvSpPr>
          <p:cNvPr id="2" name="Rectangle 1">
            <a:extLst>
              <a:ext uri="{FF2B5EF4-FFF2-40B4-BE49-F238E27FC236}">
                <a16:creationId xmlns:a16="http://schemas.microsoft.com/office/drawing/2014/main" id="{28663518-EB41-3917-9EAB-875D4EED9927}"/>
              </a:ext>
            </a:extLst>
          </p:cNvPr>
          <p:cNvSpPr/>
          <p:nvPr/>
        </p:nvSpPr>
        <p:spPr>
          <a:xfrm>
            <a:off x="838200" y="1622417"/>
            <a:ext cx="11037125" cy="1940180"/>
          </a:xfrm>
          <a:prstGeom prst="rect">
            <a:avLst/>
          </a:prstGeom>
          <a:solidFill>
            <a:schemeClr val="tx1">
              <a:lumMod val="50000"/>
              <a:lumOff val="50000"/>
              <a:alpha val="2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5D2C0C00-8D02-A02B-5C55-BE9376A01BF1}"/>
              </a:ext>
            </a:extLst>
          </p:cNvPr>
          <p:cNvSpPr/>
          <p:nvPr/>
        </p:nvSpPr>
        <p:spPr>
          <a:xfrm>
            <a:off x="838199" y="3562597"/>
            <a:ext cx="5257801" cy="2082435"/>
          </a:xfrm>
          <a:prstGeom prst="rect">
            <a:avLst/>
          </a:prstGeom>
          <a:solidFill>
            <a:schemeClr val="tx1">
              <a:lumMod val="50000"/>
              <a:lumOff val="50000"/>
              <a:alpha val="298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21915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29167E-6 3.7037E-7 L 0.00013 0.14931 " pathEditMode="relative" rAng="0" ptsTypes="AA">
                                      <p:cBhvr>
                                        <p:cTn id="6" dur="2000" fill="hold"/>
                                        <p:tgtEl>
                                          <p:spTgt spid="47"/>
                                        </p:tgtEl>
                                        <p:attrNameLst>
                                          <p:attrName>ppt_x</p:attrName>
                                          <p:attrName>ppt_y</p:attrName>
                                        </p:attrNameLst>
                                      </p:cBhvr>
                                      <p:rCtr x="0" y="7454"/>
                                    </p:animMotion>
                                  </p:childTnLst>
                                </p:cTn>
                              </p:par>
                              <p:par>
                                <p:cTn id="7" presetID="0" presetClass="path" presetSubtype="0" accel="50000" decel="50000" fill="hold" grpId="0" nodeType="withEffect">
                                  <p:stCondLst>
                                    <p:cond delay="0"/>
                                  </p:stCondLst>
                                  <p:childTnLst>
                                    <p:animMotion origin="layout" path="M 8.33333E-7 3.7037E-7 L 0.00065 0.07454 " pathEditMode="relative" rAng="0" ptsTypes="AA">
                                      <p:cBhvr>
                                        <p:cTn id="8" dur="2000" fill="hold"/>
                                        <p:tgtEl>
                                          <p:spTgt spid="48"/>
                                        </p:tgtEl>
                                        <p:attrNameLst>
                                          <p:attrName>ppt_x</p:attrName>
                                          <p:attrName>ppt_y</p:attrName>
                                        </p:attrNameLst>
                                      </p:cBhvr>
                                      <p:rCtr x="26" y="3727"/>
                                    </p:animMotion>
                                  </p:childTnLst>
                                </p:cTn>
                              </p:par>
                            </p:childTnLst>
                          </p:cTn>
                        </p:par>
                        <p:par>
                          <p:cTn id="9" fill="hold">
                            <p:stCondLst>
                              <p:cond delay="2000"/>
                            </p:stCondLst>
                            <p:childTnLst>
                              <p:par>
                                <p:cTn id="10" presetID="1" presetClass="exit" presetSubtype="0" fill="hold" nodeType="afterEffect">
                                  <p:stCondLst>
                                    <p:cond delay="0"/>
                                  </p:stCondLst>
                                  <p:childTnLst>
                                    <p:set>
                                      <p:cBhvr>
                                        <p:cTn id="11" dur="1" fill="hold">
                                          <p:stCondLst>
                                            <p:cond delay="0"/>
                                          </p:stCondLst>
                                        </p:cTn>
                                        <p:tgtEl>
                                          <p:spTgt spid="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F935-F457-39FE-5197-E10A8E879DBE}"/>
              </a:ext>
            </a:extLst>
          </p:cNvPr>
          <p:cNvSpPr>
            <a:spLocks noGrp="1"/>
          </p:cNvSpPr>
          <p:nvPr>
            <p:ph type="title"/>
          </p:nvPr>
        </p:nvSpPr>
        <p:spPr/>
        <p:txBody>
          <a:bodyPr/>
          <a:lstStyle/>
          <a:p>
            <a:r>
              <a:rPr lang="en-US" dirty="0"/>
              <a:t>Metronome: Key challenges</a:t>
            </a:r>
          </a:p>
        </p:txBody>
      </p:sp>
      <p:sp>
        <p:nvSpPr>
          <p:cNvPr id="4" name="Slide Number Placeholder 3">
            <a:extLst>
              <a:ext uri="{FF2B5EF4-FFF2-40B4-BE49-F238E27FC236}">
                <a16:creationId xmlns:a16="http://schemas.microsoft.com/office/drawing/2014/main" id="{73298A9C-FB3E-4151-D54A-C62FAD4AD612}"/>
              </a:ext>
            </a:extLst>
          </p:cNvPr>
          <p:cNvSpPr>
            <a:spLocks noGrp="1"/>
          </p:cNvSpPr>
          <p:nvPr>
            <p:ph type="sldNum" sz="quarter" idx="12"/>
          </p:nvPr>
        </p:nvSpPr>
        <p:spPr/>
        <p:txBody>
          <a:bodyPr/>
          <a:lstStyle/>
          <a:p>
            <a:fld id="{06EEA334-5DB2-4344-A737-B3BAE48A7487}" type="slidenum">
              <a:rPr lang="en-US" smtClean="0"/>
              <a:t>69</a:t>
            </a:fld>
            <a:endParaRPr lang="en-US" dirty="0"/>
          </a:p>
        </p:txBody>
      </p:sp>
      <p:sp>
        <p:nvSpPr>
          <p:cNvPr id="6" name="Rounded Rectangle 5">
            <a:extLst>
              <a:ext uri="{FF2B5EF4-FFF2-40B4-BE49-F238E27FC236}">
                <a16:creationId xmlns:a16="http://schemas.microsoft.com/office/drawing/2014/main" id="{730E78BB-CEA5-8C3A-38B3-248166E6906A}"/>
              </a:ext>
            </a:extLst>
          </p:cNvPr>
          <p:cNvSpPr/>
          <p:nvPr/>
        </p:nvSpPr>
        <p:spPr>
          <a:xfrm>
            <a:off x="838200" y="1690688"/>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venir Book" panose="02000503020000020003" pitchFamily="2" charset="0"/>
              </a:rPr>
              <a:t>Uniform load across replicas</a:t>
            </a:r>
          </a:p>
        </p:txBody>
      </p:sp>
      <p:sp>
        <p:nvSpPr>
          <p:cNvPr id="7" name="Rounded Rectangle 6">
            <a:extLst>
              <a:ext uri="{FF2B5EF4-FFF2-40B4-BE49-F238E27FC236}">
                <a16:creationId xmlns:a16="http://schemas.microsoft.com/office/drawing/2014/main" id="{A5683F42-AB70-2137-A973-509B131A9BA9}"/>
              </a:ext>
            </a:extLst>
          </p:cNvPr>
          <p:cNvSpPr/>
          <p:nvPr/>
        </p:nvSpPr>
        <p:spPr>
          <a:xfrm>
            <a:off x="6184106" y="1681163"/>
            <a:ext cx="5159375" cy="814387"/>
          </a:xfrm>
          <a:prstGeom prst="roundRect">
            <a:avLst/>
          </a:prstGeom>
          <a:solidFill>
            <a:srgbClr val="23918C">
              <a:alpha val="40000"/>
            </a:srgbClr>
          </a:solidFill>
          <a:ln>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Low-overhead recovery</a:t>
            </a:r>
          </a:p>
        </p:txBody>
      </p:sp>
      <p:grpSp>
        <p:nvGrpSpPr>
          <p:cNvPr id="13" name="Group 12">
            <a:extLst>
              <a:ext uri="{FF2B5EF4-FFF2-40B4-BE49-F238E27FC236}">
                <a16:creationId xmlns:a16="http://schemas.microsoft.com/office/drawing/2014/main" id="{2EB868B2-35D1-D2CC-84B4-DDEEA06D7374}"/>
              </a:ext>
            </a:extLst>
          </p:cNvPr>
          <p:cNvGrpSpPr/>
          <p:nvPr/>
        </p:nvGrpSpPr>
        <p:grpSpPr>
          <a:xfrm>
            <a:off x="1867300" y="2932186"/>
            <a:ext cx="885697" cy="2063958"/>
            <a:chOff x="838202" y="3859810"/>
            <a:chExt cx="611778" cy="1409584"/>
          </a:xfrm>
        </p:grpSpPr>
        <p:sp>
          <p:nvSpPr>
            <p:cNvPr id="8" name="Rectangle 7">
              <a:extLst>
                <a:ext uri="{FF2B5EF4-FFF2-40B4-BE49-F238E27FC236}">
                  <a16:creationId xmlns:a16="http://schemas.microsoft.com/office/drawing/2014/main" id="{366A1C31-BFD5-21E9-0527-AE983D05D132}"/>
                </a:ext>
              </a:extLst>
            </p:cNvPr>
            <p:cNvSpPr/>
            <p:nvPr/>
          </p:nvSpPr>
          <p:spPr>
            <a:xfrm>
              <a:off x="838203" y="3859810"/>
              <a:ext cx="611776" cy="385670"/>
            </a:xfrm>
            <a:prstGeom prst="rect">
              <a:avLst/>
            </a:prstGeom>
            <a:solidFill>
              <a:srgbClr val="ADD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A</a:t>
              </a:r>
            </a:p>
          </p:txBody>
        </p:sp>
        <p:sp>
          <p:nvSpPr>
            <p:cNvPr id="9" name="Rectangle 8">
              <a:extLst>
                <a:ext uri="{FF2B5EF4-FFF2-40B4-BE49-F238E27FC236}">
                  <a16:creationId xmlns:a16="http://schemas.microsoft.com/office/drawing/2014/main" id="{49F8EC47-4485-4362-9777-0C4913607B26}"/>
                </a:ext>
              </a:extLst>
            </p:cNvPr>
            <p:cNvSpPr/>
            <p:nvPr/>
          </p:nvSpPr>
          <p:spPr>
            <a:xfrm>
              <a:off x="838204" y="4373814"/>
              <a:ext cx="611776" cy="385670"/>
            </a:xfrm>
            <a:prstGeom prst="rect">
              <a:avLst/>
            </a:prstGeom>
            <a:solidFill>
              <a:srgbClr val="ADD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venir Book" panose="02000503020000020003" pitchFamily="2" charset="0"/>
                </a:rPr>
                <a:t>B</a:t>
              </a:r>
            </a:p>
          </p:txBody>
        </p:sp>
        <p:sp>
          <p:nvSpPr>
            <p:cNvPr id="10" name="Rectangle 9">
              <a:extLst>
                <a:ext uri="{FF2B5EF4-FFF2-40B4-BE49-F238E27FC236}">
                  <a16:creationId xmlns:a16="http://schemas.microsoft.com/office/drawing/2014/main" id="{55C67DB0-F533-D598-E047-EB2A06A2F71B}"/>
                </a:ext>
              </a:extLst>
            </p:cNvPr>
            <p:cNvSpPr/>
            <p:nvPr/>
          </p:nvSpPr>
          <p:spPr>
            <a:xfrm>
              <a:off x="838202" y="4883724"/>
              <a:ext cx="611776" cy="385670"/>
            </a:xfrm>
            <a:prstGeom prst="rect">
              <a:avLst/>
            </a:prstGeom>
            <a:solidFill>
              <a:srgbClr val="ADD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C</a:t>
              </a:r>
            </a:p>
          </p:txBody>
        </p:sp>
      </p:grpSp>
      <p:grpSp>
        <p:nvGrpSpPr>
          <p:cNvPr id="14" name="Group 13">
            <a:extLst>
              <a:ext uri="{FF2B5EF4-FFF2-40B4-BE49-F238E27FC236}">
                <a16:creationId xmlns:a16="http://schemas.microsoft.com/office/drawing/2014/main" id="{0E3B4259-B349-261B-6CB6-D0C544545787}"/>
              </a:ext>
            </a:extLst>
          </p:cNvPr>
          <p:cNvGrpSpPr/>
          <p:nvPr/>
        </p:nvGrpSpPr>
        <p:grpSpPr>
          <a:xfrm>
            <a:off x="3455410" y="2932186"/>
            <a:ext cx="885697" cy="2063958"/>
            <a:chOff x="838202" y="3859810"/>
            <a:chExt cx="611778" cy="1409584"/>
          </a:xfrm>
        </p:grpSpPr>
        <p:sp>
          <p:nvSpPr>
            <p:cNvPr id="15" name="Rectangle 14">
              <a:extLst>
                <a:ext uri="{FF2B5EF4-FFF2-40B4-BE49-F238E27FC236}">
                  <a16:creationId xmlns:a16="http://schemas.microsoft.com/office/drawing/2014/main" id="{433CCBAE-78E0-0831-788D-9AA31603F7DD}"/>
                </a:ext>
              </a:extLst>
            </p:cNvPr>
            <p:cNvSpPr/>
            <p:nvPr/>
          </p:nvSpPr>
          <p:spPr>
            <a:xfrm>
              <a:off x="838203" y="3859810"/>
              <a:ext cx="611776" cy="385670"/>
            </a:xfrm>
            <a:prstGeom prst="rect">
              <a:avLst/>
            </a:prstGeom>
            <a:solidFill>
              <a:srgbClr val="ADD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A</a:t>
              </a:r>
            </a:p>
          </p:txBody>
        </p:sp>
        <p:sp>
          <p:nvSpPr>
            <p:cNvPr id="16" name="Rectangle 15">
              <a:extLst>
                <a:ext uri="{FF2B5EF4-FFF2-40B4-BE49-F238E27FC236}">
                  <a16:creationId xmlns:a16="http://schemas.microsoft.com/office/drawing/2014/main" id="{422EABB3-3C62-9B27-02DB-F5C72D996258}"/>
                </a:ext>
              </a:extLst>
            </p:cNvPr>
            <p:cNvSpPr/>
            <p:nvPr/>
          </p:nvSpPr>
          <p:spPr>
            <a:xfrm>
              <a:off x="838204" y="4373814"/>
              <a:ext cx="611776" cy="385670"/>
            </a:xfrm>
            <a:prstGeom prst="rect">
              <a:avLst/>
            </a:prstGeom>
            <a:solidFill>
              <a:srgbClr val="FFCC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venir Book" panose="02000503020000020003" pitchFamily="2" charset="0"/>
                </a:rPr>
                <a:t>B</a:t>
              </a:r>
            </a:p>
          </p:txBody>
        </p:sp>
        <p:sp>
          <p:nvSpPr>
            <p:cNvPr id="17" name="Rectangle 16">
              <a:extLst>
                <a:ext uri="{FF2B5EF4-FFF2-40B4-BE49-F238E27FC236}">
                  <a16:creationId xmlns:a16="http://schemas.microsoft.com/office/drawing/2014/main" id="{3C4A5AAF-8BC1-CFB7-5A4A-0883510714C6}"/>
                </a:ext>
              </a:extLst>
            </p:cNvPr>
            <p:cNvSpPr/>
            <p:nvPr/>
          </p:nvSpPr>
          <p:spPr>
            <a:xfrm>
              <a:off x="838202" y="4883724"/>
              <a:ext cx="611776" cy="385670"/>
            </a:xfrm>
            <a:prstGeom prst="rect">
              <a:avLst/>
            </a:prstGeom>
            <a:solidFill>
              <a:srgbClr val="ADD5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venir Book" panose="02000503020000020003" pitchFamily="2" charset="0"/>
                </a:rPr>
                <a:t>C</a:t>
              </a:r>
            </a:p>
          </p:txBody>
        </p:sp>
      </p:grpSp>
      <p:sp>
        <p:nvSpPr>
          <p:cNvPr id="18" name="Rectangle 17">
            <a:extLst>
              <a:ext uri="{FF2B5EF4-FFF2-40B4-BE49-F238E27FC236}">
                <a16:creationId xmlns:a16="http://schemas.microsoft.com/office/drawing/2014/main" id="{FCF71E2B-B317-11A7-FB06-4D1E9AB07643}"/>
              </a:ext>
            </a:extLst>
          </p:cNvPr>
          <p:cNvSpPr/>
          <p:nvPr/>
        </p:nvSpPr>
        <p:spPr>
          <a:xfrm>
            <a:off x="739774" y="5188123"/>
            <a:ext cx="5257801" cy="104918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Work stealing from stragglers Configurable logging quorums</a:t>
            </a:r>
          </a:p>
        </p:txBody>
      </p:sp>
      <p:sp>
        <p:nvSpPr>
          <p:cNvPr id="19" name="Rectangle 18">
            <a:extLst>
              <a:ext uri="{FF2B5EF4-FFF2-40B4-BE49-F238E27FC236}">
                <a16:creationId xmlns:a16="http://schemas.microsoft.com/office/drawing/2014/main" id="{0C5D182F-2537-32FF-AAD8-5EAE50605980}"/>
              </a:ext>
            </a:extLst>
          </p:cNvPr>
          <p:cNvSpPr/>
          <p:nvPr/>
        </p:nvSpPr>
        <p:spPr>
          <a:xfrm>
            <a:off x="6274869" y="3112879"/>
            <a:ext cx="5257801" cy="20639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Avenir Book" panose="02000503020000020003" pitchFamily="2" charset="0"/>
              </a:rPr>
              <a:t>Deterministic shuffling </a:t>
            </a:r>
            <a:br>
              <a:rPr lang="en-US" sz="2800" dirty="0">
                <a:solidFill>
                  <a:schemeClr val="tx1"/>
                </a:solidFill>
                <a:latin typeface="Avenir Book" panose="02000503020000020003" pitchFamily="2" charset="0"/>
              </a:rPr>
            </a:br>
            <a:r>
              <a:rPr lang="en-US" sz="2800" dirty="0">
                <a:solidFill>
                  <a:schemeClr val="tx1"/>
                </a:solidFill>
                <a:latin typeface="Avenir Book" panose="02000503020000020003" pitchFamily="2" charset="0"/>
              </a:rPr>
              <a:t>scheme</a:t>
            </a:r>
          </a:p>
          <a:p>
            <a:pPr algn="ctr"/>
            <a:endParaRPr lang="en-US" sz="2800" dirty="0">
              <a:solidFill>
                <a:schemeClr val="tx1"/>
              </a:solidFill>
              <a:latin typeface="Avenir Book" panose="02000503020000020003" pitchFamily="2" charset="0"/>
            </a:endParaRPr>
          </a:p>
          <a:p>
            <a:pPr algn="ctr"/>
            <a:r>
              <a:rPr lang="en-US" sz="2800" dirty="0">
                <a:solidFill>
                  <a:schemeClr val="tx1"/>
                </a:solidFill>
                <a:latin typeface="Avenir Book" panose="02000503020000020003" pitchFamily="2" charset="0"/>
              </a:rPr>
              <a:t>Parallel recovery from the</a:t>
            </a:r>
            <a:br>
              <a:rPr lang="en-US" sz="2800" dirty="0">
                <a:solidFill>
                  <a:schemeClr val="tx1"/>
                </a:solidFill>
                <a:latin typeface="Avenir Book" panose="02000503020000020003" pitchFamily="2" charset="0"/>
              </a:rPr>
            </a:br>
            <a:r>
              <a:rPr lang="en-US" sz="2800" dirty="0">
                <a:solidFill>
                  <a:schemeClr val="tx1"/>
                </a:solidFill>
                <a:latin typeface="Avenir Book" panose="02000503020000020003" pitchFamily="2" charset="0"/>
              </a:rPr>
              <a:t> latest snapshot</a:t>
            </a:r>
          </a:p>
        </p:txBody>
      </p:sp>
    </p:spTree>
    <p:extLst>
      <p:ext uri="{BB962C8B-B14F-4D97-AF65-F5344CB8AC3E}">
        <p14:creationId xmlns:p14="http://schemas.microsoft.com/office/powerpoint/2010/main" val="107132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156B4-BC6D-5192-50BE-3F2DE27769B2}"/>
              </a:ext>
            </a:extLst>
          </p:cNvPr>
          <p:cNvSpPr>
            <a:spLocks noGrp="1"/>
          </p:cNvSpPr>
          <p:nvPr>
            <p:ph type="title"/>
          </p:nvPr>
        </p:nvSpPr>
        <p:spPr/>
        <p:txBody>
          <a:bodyPr/>
          <a:lstStyle/>
          <a:p>
            <a:r>
              <a:rPr lang="en-US" dirty="0">
                <a:latin typeface="Avenir Book"/>
              </a:rPr>
              <a:t>Metronome: Promising early results</a:t>
            </a:r>
            <a:endParaRPr lang="en-US" dirty="0"/>
          </a:p>
        </p:txBody>
      </p:sp>
      <p:sp>
        <p:nvSpPr>
          <p:cNvPr id="3" name="Content Placeholder 2">
            <a:extLst>
              <a:ext uri="{FF2B5EF4-FFF2-40B4-BE49-F238E27FC236}">
                <a16:creationId xmlns:a16="http://schemas.microsoft.com/office/drawing/2014/main" id="{40E88088-BDE4-7A30-ED3A-A933D78CA5BC}"/>
              </a:ext>
            </a:extLst>
          </p:cNvPr>
          <p:cNvSpPr>
            <a:spLocks noGrp="1"/>
          </p:cNvSpPr>
          <p:nvPr>
            <p:ph idx="1"/>
          </p:nvPr>
        </p:nvSpPr>
        <p:spPr/>
        <p:txBody>
          <a:bodyPr/>
          <a:lstStyle/>
          <a:p>
            <a:pPr marL="0" indent="0">
              <a:buNone/>
            </a:pPr>
            <a:r>
              <a:rPr lang="en-US" dirty="0"/>
              <a:t>We measure throughput and latency benefits in two systems:</a:t>
            </a:r>
          </a:p>
          <a:p>
            <a:pPr marL="0" indent="0">
              <a:buNone/>
            </a:pPr>
            <a:r>
              <a:rPr lang="en-US" dirty="0" err="1"/>
              <a:t>OmniPaxos</a:t>
            </a:r>
            <a:r>
              <a:rPr lang="en-US" dirty="0"/>
              <a:t> and </a:t>
            </a:r>
            <a:r>
              <a:rPr lang="en-US" dirty="0" err="1"/>
              <a:t>etcd</a:t>
            </a:r>
            <a:br>
              <a:rPr lang="en-US" dirty="0"/>
            </a:br>
            <a:endParaRPr lang="en-US" dirty="0"/>
          </a:p>
        </p:txBody>
      </p:sp>
      <p:sp>
        <p:nvSpPr>
          <p:cNvPr id="4" name="Slide Number Placeholder 3">
            <a:extLst>
              <a:ext uri="{FF2B5EF4-FFF2-40B4-BE49-F238E27FC236}">
                <a16:creationId xmlns:a16="http://schemas.microsoft.com/office/drawing/2014/main" id="{94390F04-D55C-A17A-51D7-731DCA19B602}"/>
              </a:ext>
            </a:extLst>
          </p:cNvPr>
          <p:cNvSpPr>
            <a:spLocks noGrp="1"/>
          </p:cNvSpPr>
          <p:nvPr>
            <p:ph type="sldNum" sz="quarter" idx="12"/>
          </p:nvPr>
        </p:nvSpPr>
        <p:spPr/>
        <p:txBody>
          <a:bodyPr/>
          <a:lstStyle/>
          <a:p>
            <a:fld id="{06EEA334-5DB2-4344-A737-B3BAE48A7487}" type="slidenum">
              <a:rPr lang="en-US" smtClean="0"/>
              <a:t>70</a:t>
            </a:fld>
            <a:endParaRPr lang="en-US" dirty="0"/>
          </a:p>
        </p:txBody>
      </p:sp>
      <p:graphicFrame>
        <p:nvGraphicFramePr>
          <p:cNvPr id="6" name="Table 5">
            <a:extLst>
              <a:ext uri="{FF2B5EF4-FFF2-40B4-BE49-F238E27FC236}">
                <a16:creationId xmlns:a16="http://schemas.microsoft.com/office/drawing/2014/main" id="{B61D5833-BBF3-7A1E-60F8-C94D25800264}"/>
              </a:ext>
            </a:extLst>
          </p:cNvPr>
          <p:cNvGraphicFramePr>
            <a:graphicFrameLocks noGrp="1"/>
          </p:cNvGraphicFramePr>
          <p:nvPr/>
        </p:nvGraphicFramePr>
        <p:xfrm>
          <a:off x="6348991" y="3804316"/>
          <a:ext cx="4825940" cy="2194560"/>
        </p:xfrm>
        <a:graphic>
          <a:graphicData uri="http://schemas.openxmlformats.org/drawingml/2006/table">
            <a:tbl>
              <a:tblPr firstRow="1" bandRow="1">
                <a:tableStyleId>{5C22544A-7EE6-4342-B048-85BDC9FD1C3A}</a:tableStyleId>
              </a:tblPr>
              <a:tblGrid>
                <a:gridCol w="2484042">
                  <a:extLst>
                    <a:ext uri="{9D8B030D-6E8A-4147-A177-3AD203B41FA5}">
                      <a16:colId xmlns:a16="http://schemas.microsoft.com/office/drawing/2014/main" val="3308448422"/>
                    </a:ext>
                  </a:extLst>
                </a:gridCol>
                <a:gridCol w="2341898">
                  <a:extLst>
                    <a:ext uri="{9D8B030D-6E8A-4147-A177-3AD203B41FA5}">
                      <a16:colId xmlns:a16="http://schemas.microsoft.com/office/drawing/2014/main" val="4285197818"/>
                    </a:ext>
                  </a:extLst>
                </a:gridCol>
              </a:tblGrid>
              <a:tr h="752814">
                <a:tc>
                  <a:txBody>
                    <a:bodyPr/>
                    <a:lstStyle/>
                    <a:p>
                      <a:pPr algn="ctr"/>
                      <a:r>
                        <a:rPr lang="en-US" sz="2400" b="0" i="0" dirty="0">
                          <a:latin typeface="Avenir Light" panose="020B0402020203020204" pitchFamily="34" charset="77"/>
                        </a:rPr>
                        <a:t>Operations</a:t>
                      </a:r>
                      <a:br>
                        <a:rPr lang="en-US" sz="2400" b="0" i="0" dirty="0">
                          <a:latin typeface="Avenir Light" panose="020B0402020203020204" pitchFamily="34" charset="77"/>
                        </a:rPr>
                      </a:br>
                      <a:r>
                        <a:rPr lang="en-US" sz="2400" b="0" i="0" dirty="0">
                          <a:latin typeface="Avenir Light" panose="020B0402020203020204" pitchFamily="34" charset="77"/>
                        </a:rPr>
                        <a:t>16kB</a:t>
                      </a:r>
                    </a:p>
                  </a:txBody>
                  <a:tcPr anchor="ctr">
                    <a:solidFill>
                      <a:srgbClr val="23918C"/>
                    </a:solidFill>
                  </a:tcPr>
                </a:tc>
                <a:tc>
                  <a:txBody>
                    <a:bodyPr/>
                    <a:lstStyle/>
                    <a:p>
                      <a:pPr algn="ctr"/>
                      <a:r>
                        <a:rPr lang="en-US" sz="2400" b="0" i="0" dirty="0">
                          <a:latin typeface="Avenir Light" panose="020B0402020203020204" pitchFamily="34" charset="77"/>
                        </a:rPr>
                        <a:t>Throughput (ops/s)</a:t>
                      </a:r>
                    </a:p>
                  </a:txBody>
                  <a:tcPr anchor="ctr">
                    <a:solidFill>
                      <a:srgbClr val="23918C"/>
                    </a:solidFill>
                  </a:tcPr>
                </a:tc>
                <a:extLst>
                  <a:ext uri="{0D108BD9-81ED-4DB2-BD59-A6C34878D82A}">
                    <a16:rowId xmlns:a16="http://schemas.microsoft.com/office/drawing/2014/main" val="241826594"/>
                  </a:ext>
                </a:extLst>
              </a:tr>
              <a:tr h="418230">
                <a:tc>
                  <a:txBody>
                    <a:bodyPr/>
                    <a:lstStyle/>
                    <a:p>
                      <a:pPr algn="ctr"/>
                      <a:r>
                        <a:rPr lang="en-US" sz="2400" b="0" i="0" dirty="0" err="1">
                          <a:latin typeface="Avenir Light" panose="020B0402020203020204" pitchFamily="34" charset="77"/>
                        </a:rPr>
                        <a:t>etcd</a:t>
                      </a:r>
                      <a:endParaRPr lang="en-US" sz="2400" b="0" i="0" dirty="0">
                        <a:latin typeface="Avenir Light" panose="020B0402020203020204" pitchFamily="34" charset="77"/>
                      </a:endParaRPr>
                    </a:p>
                  </a:txBody>
                  <a:tcPr anchor="ctr">
                    <a:solidFill>
                      <a:srgbClr val="EFEFEF"/>
                    </a:solidFill>
                  </a:tcPr>
                </a:tc>
                <a:tc>
                  <a:txBody>
                    <a:bodyPr/>
                    <a:lstStyle/>
                    <a:p>
                      <a:pPr algn="ctr"/>
                      <a:r>
                        <a:rPr lang="en-US" sz="2400" b="0" i="0" dirty="0">
                          <a:latin typeface="Avenir Light" panose="020B0402020203020204" pitchFamily="34" charset="77"/>
                        </a:rPr>
                        <a:t>1.6K</a:t>
                      </a:r>
                    </a:p>
                  </a:txBody>
                  <a:tcPr anchor="ctr">
                    <a:solidFill>
                      <a:srgbClr val="EFEFEF"/>
                    </a:solidFill>
                  </a:tcPr>
                </a:tc>
                <a:extLst>
                  <a:ext uri="{0D108BD9-81ED-4DB2-BD59-A6C34878D82A}">
                    <a16:rowId xmlns:a16="http://schemas.microsoft.com/office/drawing/2014/main" val="23950576"/>
                  </a:ext>
                </a:extLst>
              </a:tr>
              <a:tr h="418230">
                <a:tc>
                  <a:txBody>
                    <a:bodyPr/>
                    <a:lstStyle/>
                    <a:p>
                      <a:pPr algn="ctr"/>
                      <a:r>
                        <a:rPr lang="en-US" sz="2400" b="0" i="0" dirty="0">
                          <a:latin typeface="Avenir Light" panose="020B0402020203020204" pitchFamily="34" charset="77"/>
                        </a:rPr>
                        <a:t>Metronome</a:t>
                      </a:r>
                    </a:p>
                  </a:txBody>
                  <a:tcPr anchor="ctr">
                    <a:solidFill>
                      <a:srgbClr val="EFEFEF"/>
                    </a:solidFill>
                  </a:tcPr>
                </a:tc>
                <a:tc>
                  <a:txBody>
                    <a:bodyPr/>
                    <a:lstStyle/>
                    <a:p>
                      <a:pPr algn="ctr"/>
                      <a:r>
                        <a:rPr lang="en-US" sz="2400" b="0" i="0" dirty="0">
                          <a:latin typeface="Avenir Light" panose="020B0402020203020204" pitchFamily="34" charset="77"/>
                        </a:rPr>
                        <a:t>2K</a:t>
                      </a:r>
                    </a:p>
                  </a:txBody>
                  <a:tcPr anchor="ctr">
                    <a:solidFill>
                      <a:srgbClr val="EFEFEF"/>
                    </a:solidFill>
                  </a:tcPr>
                </a:tc>
                <a:extLst>
                  <a:ext uri="{0D108BD9-81ED-4DB2-BD59-A6C34878D82A}">
                    <a16:rowId xmlns:a16="http://schemas.microsoft.com/office/drawing/2014/main" val="2950750987"/>
                  </a:ext>
                </a:extLst>
              </a:tr>
              <a:tr h="418230">
                <a:tc>
                  <a:txBody>
                    <a:bodyPr/>
                    <a:lstStyle/>
                    <a:p>
                      <a:pPr algn="ctr"/>
                      <a:r>
                        <a:rPr lang="en-US" sz="2400" b="1" i="0" dirty="0">
                          <a:latin typeface="Avenir Light" panose="020B0402020203020204" pitchFamily="34" charset="77"/>
                        </a:rPr>
                        <a:t>Benefits</a:t>
                      </a:r>
                    </a:p>
                  </a:txBody>
                  <a:tcPr anchor="ctr">
                    <a:solidFill>
                      <a:srgbClr val="ADD5D3"/>
                    </a:solidFill>
                  </a:tcPr>
                </a:tc>
                <a:tc>
                  <a:txBody>
                    <a:bodyPr/>
                    <a:lstStyle/>
                    <a:p>
                      <a:pPr algn="ctr"/>
                      <a:r>
                        <a:rPr lang="en-US" sz="2400" b="1" i="0" dirty="0">
                          <a:latin typeface="Avenir Light" panose="020B0402020203020204" pitchFamily="34" charset="77"/>
                        </a:rPr>
                        <a:t>27%</a:t>
                      </a:r>
                    </a:p>
                  </a:txBody>
                  <a:tcPr anchor="ctr">
                    <a:solidFill>
                      <a:srgbClr val="ADD5D3"/>
                    </a:solidFill>
                  </a:tcPr>
                </a:tc>
                <a:extLst>
                  <a:ext uri="{0D108BD9-81ED-4DB2-BD59-A6C34878D82A}">
                    <a16:rowId xmlns:a16="http://schemas.microsoft.com/office/drawing/2014/main" val="1968315612"/>
                  </a:ext>
                </a:extLst>
              </a:tr>
            </a:tbl>
          </a:graphicData>
        </a:graphic>
      </p:graphicFrame>
      <p:graphicFrame>
        <p:nvGraphicFramePr>
          <p:cNvPr id="7" name="Table 6">
            <a:extLst>
              <a:ext uri="{FF2B5EF4-FFF2-40B4-BE49-F238E27FC236}">
                <a16:creationId xmlns:a16="http://schemas.microsoft.com/office/drawing/2014/main" id="{0306988A-6A3C-A8BD-478A-FB033D1BB082}"/>
              </a:ext>
            </a:extLst>
          </p:cNvPr>
          <p:cNvGraphicFramePr>
            <a:graphicFrameLocks noGrp="1"/>
          </p:cNvGraphicFramePr>
          <p:nvPr/>
        </p:nvGraphicFramePr>
        <p:xfrm>
          <a:off x="940067" y="3804316"/>
          <a:ext cx="4825940" cy="2194560"/>
        </p:xfrm>
        <a:graphic>
          <a:graphicData uri="http://schemas.openxmlformats.org/drawingml/2006/table">
            <a:tbl>
              <a:tblPr firstRow="1" bandRow="1">
                <a:tableStyleId>{5C22544A-7EE6-4342-B048-85BDC9FD1C3A}</a:tableStyleId>
              </a:tblPr>
              <a:tblGrid>
                <a:gridCol w="2484042">
                  <a:extLst>
                    <a:ext uri="{9D8B030D-6E8A-4147-A177-3AD203B41FA5}">
                      <a16:colId xmlns:a16="http://schemas.microsoft.com/office/drawing/2014/main" val="3308448422"/>
                    </a:ext>
                  </a:extLst>
                </a:gridCol>
                <a:gridCol w="2341898">
                  <a:extLst>
                    <a:ext uri="{9D8B030D-6E8A-4147-A177-3AD203B41FA5}">
                      <a16:colId xmlns:a16="http://schemas.microsoft.com/office/drawing/2014/main" val="4285197818"/>
                    </a:ext>
                  </a:extLst>
                </a:gridCol>
              </a:tblGrid>
              <a:tr h="752814">
                <a:tc>
                  <a:txBody>
                    <a:bodyPr/>
                    <a:lstStyle/>
                    <a:p>
                      <a:pPr algn="ctr"/>
                      <a:r>
                        <a:rPr lang="en-US" sz="2400" b="0" i="0" dirty="0">
                          <a:latin typeface="Avenir Light" panose="020B0402020203020204" pitchFamily="34" charset="77"/>
                        </a:rPr>
                        <a:t>Operations</a:t>
                      </a:r>
                      <a:br>
                        <a:rPr lang="en-US" sz="2400" b="0" i="0" dirty="0">
                          <a:latin typeface="Avenir Light" panose="020B0402020203020204" pitchFamily="34" charset="77"/>
                        </a:rPr>
                      </a:br>
                      <a:r>
                        <a:rPr lang="en-US" sz="2400" b="0" i="0" dirty="0">
                          <a:latin typeface="Avenir Light" panose="020B0402020203020204" pitchFamily="34" charset="77"/>
                        </a:rPr>
                        <a:t>1kB</a:t>
                      </a:r>
                    </a:p>
                  </a:txBody>
                  <a:tcPr anchor="ctr">
                    <a:solidFill>
                      <a:srgbClr val="23918C"/>
                    </a:solidFill>
                  </a:tcPr>
                </a:tc>
                <a:tc>
                  <a:txBody>
                    <a:bodyPr/>
                    <a:lstStyle/>
                    <a:p>
                      <a:pPr algn="ctr"/>
                      <a:r>
                        <a:rPr lang="en-US" sz="2400" b="0" i="0" dirty="0">
                          <a:latin typeface="Avenir Light" panose="020B0402020203020204" pitchFamily="34" charset="77"/>
                        </a:rPr>
                        <a:t>Throughput (ops/s)</a:t>
                      </a:r>
                    </a:p>
                  </a:txBody>
                  <a:tcPr anchor="ctr">
                    <a:solidFill>
                      <a:srgbClr val="23918C"/>
                    </a:solidFill>
                  </a:tcPr>
                </a:tc>
                <a:extLst>
                  <a:ext uri="{0D108BD9-81ED-4DB2-BD59-A6C34878D82A}">
                    <a16:rowId xmlns:a16="http://schemas.microsoft.com/office/drawing/2014/main" val="241826594"/>
                  </a:ext>
                </a:extLst>
              </a:tr>
              <a:tr h="418230">
                <a:tc>
                  <a:txBody>
                    <a:bodyPr/>
                    <a:lstStyle/>
                    <a:p>
                      <a:pPr algn="ctr"/>
                      <a:r>
                        <a:rPr lang="en-US" sz="2400" b="0" i="0" dirty="0" err="1">
                          <a:latin typeface="Avenir Light" panose="020B0402020203020204" pitchFamily="34" charset="77"/>
                        </a:rPr>
                        <a:t>OmniPaxos</a:t>
                      </a:r>
                      <a:endParaRPr lang="en-US" sz="2400" b="0" i="0" dirty="0">
                        <a:latin typeface="Avenir Light" panose="020B0402020203020204" pitchFamily="34" charset="77"/>
                      </a:endParaRPr>
                    </a:p>
                  </a:txBody>
                  <a:tcPr anchor="ctr">
                    <a:solidFill>
                      <a:srgbClr val="EFEFEF"/>
                    </a:solidFill>
                  </a:tcPr>
                </a:tc>
                <a:tc>
                  <a:txBody>
                    <a:bodyPr/>
                    <a:lstStyle/>
                    <a:p>
                      <a:pPr algn="ctr"/>
                      <a:r>
                        <a:rPr lang="en-US" sz="2400" b="0" i="0" dirty="0">
                          <a:latin typeface="Avenir Light" panose="020B0402020203020204" pitchFamily="34" charset="77"/>
                        </a:rPr>
                        <a:t>646</a:t>
                      </a:r>
                    </a:p>
                  </a:txBody>
                  <a:tcPr anchor="ctr">
                    <a:solidFill>
                      <a:srgbClr val="EFEFEF"/>
                    </a:solidFill>
                  </a:tcPr>
                </a:tc>
                <a:extLst>
                  <a:ext uri="{0D108BD9-81ED-4DB2-BD59-A6C34878D82A}">
                    <a16:rowId xmlns:a16="http://schemas.microsoft.com/office/drawing/2014/main" val="23950576"/>
                  </a:ext>
                </a:extLst>
              </a:tr>
              <a:tr h="418230">
                <a:tc>
                  <a:txBody>
                    <a:bodyPr/>
                    <a:lstStyle/>
                    <a:p>
                      <a:pPr algn="ctr"/>
                      <a:r>
                        <a:rPr lang="en-US" sz="2400" b="0" i="0" dirty="0">
                          <a:latin typeface="Avenir Light" panose="020B0402020203020204" pitchFamily="34" charset="77"/>
                        </a:rPr>
                        <a:t>Metronome</a:t>
                      </a:r>
                    </a:p>
                  </a:txBody>
                  <a:tcPr anchor="ctr">
                    <a:solidFill>
                      <a:srgbClr val="EFEFEF"/>
                    </a:solidFill>
                  </a:tcPr>
                </a:tc>
                <a:tc>
                  <a:txBody>
                    <a:bodyPr/>
                    <a:lstStyle/>
                    <a:p>
                      <a:pPr algn="ctr"/>
                      <a:r>
                        <a:rPr lang="en-US" sz="2400" b="0" i="0" dirty="0">
                          <a:latin typeface="Avenir Light" panose="020B0402020203020204" pitchFamily="34" charset="77"/>
                        </a:rPr>
                        <a:t>898</a:t>
                      </a:r>
                    </a:p>
                  </a:txBody>
                  <a:tcPr anchor="ctr">
                    <a:solidFill>
                      <a:srgbClr val="EFEFEF"/>
                    </a:solidFill>
                  </a:tcPr>
                </a:tc>
                <a:extLst>
                  <a:ext uri="{0D108BD9-81ED-4DB2-BD59-A6C34878D82A}">
                    <a16:rowId xmlns:a16="http://schemas.microsoft.com/office/drawing/2014/main" val="2950750987"/>
                  </a:ext>
                </a:extLst>
              </a:tr>
              <a:tr h="418230">
                <a:tc>
                  <a:txBody>
                    <a:bodyPr/>
                    <a:lstStyle/>
                    <a:p>
                      <a:pPr algn="ctr"/>
                      <a:r>
                        <a:rPr lang="en-US" sz="2400" b="1" i="0" dirty="0">
                          <a:latin typeface="Avenir Light" panose="020B0402020203020204" pitchFamily="34" charset="77"/>
                        </a:rPr>
                        <a:t>Benefits</a:t>
                      </a:r>
                    </a:p>
                  </a:txBody>
                  <a:tcPr anchor="ctr">
                    <a:solidFill>
                      <a:srgbClr val="ADD5D3"/>
                    </a:solidFill>
                  </a:tcPr>
                </a:tc>
                <a:tc>
                  <a:txBody>
                    <a:bodyPr/>
                    <a:lstStyle/>
                    <a:p>
                      <a:pPr algn="ctr"/>
                      <a:r>
                        <a:rPr lang="en-US" sz="2400" b="1" i="0" dirty="0">
                          <a:latin typeface="Avenir Light" panose="020B0402020203020204" pitchFamily="34" charset="77"/>
                        </a:rPr>
                        <a:t>39.96%</a:t>
                      </a:r>
                    </a:p>
                  </a:txBody>
                  <a:tcPr anchor="ctr">
                    <a:solidFill>
                      <a:srgbClr val="ADD5D3"/>
                    </a:solidFill>
                  </a:tcPr>
                </a:tc>
                <a:extLst>
                  <a:ext uri="{0D108BD9-81ED-4DB2-BD59-A6C34878D82A}">
                    <a16:rowId xmlns:a16="http://schemas.microsoft.com/office/drawing/2014/main" val="1968315612"/>
                  </a:ext>
                </a:extLst>
              </a:tr>
            </a:tbl>
          </a:graphicData>
        </a:graphic>
      </p:graphicFrame>
      <p:sp>
        <p:nvSpPr>
          <p:cNvPr id="8" name="TextBox 7">
            <a:extLst>
              <a:ext uri="{FF2B5EF4-FFF2-40B4-BE49-F238E27FC236}">
                <a16:creationId xmlns:a16="http://schemas.microsoft.com/office/drawing/2014/main" id="{1E25815C-CB6C-C546-77F4-55D07E6F6CCA}"/>
              </a:ext>
            </a:extLst>
          </p:cNvPr>
          <p:cNvSpPr txBox="1"/>
          <p:nvPr/>
        </p:nvSpPr>
        <p:spPr>
          <a:xfrm>
            <a:off x="889133" y="3146159"/>
            <a:ext cx="10413733" cy="523220"/>
          </a:xfrm>
          <a:prstGeom prst="rect">
            <a:avLst/>
          </a:prstGeom>
          <a:noFill/>
        </p:spPr>
        <p:txBody>
          <a:bodyPr wrap="square">
            <a:spAutoFit/>
          </a:bodyPr>
          <a:lstStyle/>
          <a:p>
            <a:pPr marL="0" indent="0">
              <a:buNone/>
            </a:pPr>
            <a:r>
              <a:rPr lang="en-US" sz="2800" dirty="0">
                <a:latin typeface="Avenir Book" panose="02000503020000020003" pitchFamily="2" charset="0"/>
              </a:rPr>
              <a:t>Setup: Five-node clusters on standard VMs with SSDs on GCP</a:t>
            </a:r>
          </a:p>
        </p:txBody>
      </p:sp>
    </p:spTree>
    <p:extLst>
      <p:ext uri="{BB962C8B-B14F-4D97-AF65-F5344CB8AC3E}">
        <p14:creationId xmlns:p14="http://schemas.microsoft.com/office/powerpoint/2010/main" val="1775605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0D027-1EB0-A296-E858-32D7CA325E65}"/>
              </a:ext>
            </a:extLst>
          </p:cNvPr>
          <p:cNvSpPr>
            <a:spLocks noGrp="1"/>
          </p:cNvSpPr>
          <p:nvPr>
            <p:ph type="title"/>
          </p:nvPr>
        </p:nvSpPr>
        <p:spPr/>
        <p:txBody>
          <a:bodyPr/>
          <a:lstStyle/>
          <a:p>
            <a:r>
              <a:rPr lang="en-US" dirty="0">
                <a:latin typeface="Avenir Book"/>
              </a:rPr>
              <a:t>Metronome: Promising early results</a:t>
            </a:r>
            <a:endParaRPr lang="en-US" dirty="0"/>
          </a:p>
        </p:txBody>
      </p:sp>
      <p:sp>
        <p:nvSpPr>
          <p:cNvPr id="3" name="Content Placeholder 2">
            <a:extLst>
              <a:ext uri="{FF2B5EF4-FFF2-40B4-BE49-F238E27FC236}">
                <a16:creationId xmlns:a16="http://schemas.microsoft.com/office/drawing/2014/main" id="{9AEBD135-5FA5-925A-0DF3-8DFE26D088DC}"/>
              </a:ext>
            </a:extLst>
          </p:cNvPr>
          <p:cNvSpPr>
            <a:spLocks noGrp="1"/>
          </p:cNvSpPr>
          <p:nvPr>
            <p:ph idx="1"/>
          </p:nvPr>
        </p:nvSpPr>
        <p:spPr/>
        <p:txBody>
          <a:bodyPr/>
          <a:lstStyle/>
          <a:p>
            <a:pPr marL="0" indent="0">
              <a:buNone/>
            </a:pPr>
            <a:r>
              <a:rPr lang="en-US" dirty="0"/>
              <a:t>Metronome does not impact application snapshotting</a:t>
            </a:r>
          </a:p>
          <a:p>
            <a:pPr marL="0" indent="0">
              <a:buNone/>
            </a:pPr>
            <a:endParaRPr lang="en-US" dirty="0"/>
          </a:p>
          <a:p>
            <a:pPr marL="0" indent="0">
              <a:buNone/>
            </a:pPr>
            <a:r>
              <a:rPr lang="en-US" dirty="0"/>
              <a:t>Recovery overhead for 500K operations is still &lt; 1%</a:t>
            </a:r>
          </a:p>
        </p:txBody>
      </p:sp>
      <p:graphicFrame>
        <p:nvGraphicFramePr>
          <p:cNvPr id="6" name="Table 5">
            <a:extLst>
              <a:ext uri="{FF2B5EF4-FFF2-40B4-BE49-F238E27FC236}">
                <a16:creationId xmlns:a16="http://schemas.microsoft.com/office/drawing/2014/main" id="{2FA9EEC9-EEB0-60CE-08A2-0EF32EAA73BA}"/>
              </a:ext>
            </a:extLst>
          </p:cNvPr>
          <p:cNvGraphicFramePr>
            <a:graphicFrameLocks noGrp="1"/>
          </p:cNvGraphicFramePr>
          <p:nvPr>
            <p:extLst>
              <p:ext uri="{D42A27DB-BD31-4B8C-83A1-F6EECF244321}">
                <p14:modId xmlns:p14="http://schemas.microsoft.com/office/powerpoint/2010/main" val="1623435688"/>
              </p:ext>
            </p:extLst>
          </p:nvPr>
        </p:nvGraphicFramePr>
        <p:xfrm>
          <a:off x="838200" y="3429000"/>
          <a:ext cx="6501714" cy="2194560"/>
        </p:xfrm>
        <a:graphic>
          <a:graphicData uri="http://schemas.openxmlformats.org/drawingml/2006/table">
            <a:tbl>
              <a:tblPr firstRow="1" bandRow="1">
                <a:tableStyleId>{5C22544A-7EE6-4342-B048-85BDC9FD1C3A}</a:tableStyleId>
              </a:tblPr>
              <a:tblGrid>
                <a:gridCol w="3346608">
                  <a:extLst>
                    <a:ext uri="{9D8B030D-6E8A-4147-A177-3AD203B41FA5}">
                      <a16:colId xmlns:a16="http://schemas.microsoft.com/office/drawing/2014/main" val="3308448422"/>
                    </a:ext>
                  </a:extLst>
                </a:gridCol>
                <a:gridCol w="3155106">
                  <a:extLst>
                    <a:ext uri="{9D8B030D-6E8A-4147-A177-3AD203B41FA5}">
                      <a16:colId xmlns:a16="http://schemas.microsoft.com/office/drawing/2014/main" val="4285197818"/>
                    </a:ext>
                  </a:extLst>
                </a:gridCol>
              </a:tblGrid>
              <a:tr h="752814">
                <a:tc>
                  <a:txBody>
                    <a:bodyPr/>
                    <a:lstStyle/>
                    <a:p>
                      <a:pPr algn="ctr"/>
                      <a:r>
                        <a:rPr lang="en-US" sz="2400" b="0" i="0" dirty="0">
                          <a:latin typeface="Avenir Light" panose="020B0402020203020204" pitchFamily="34" charset="77"/>
                        </a:rPr>
                        <a:t>Metronome </a:t>
                      </a:r>
                    </a:p>
                    <a:p>
                      <a:pPr algn="ctr"/>
                      <a:r>
                        <a:rPr lang="en-US" sz="2400" b="0" i="0" dirty="0">
                          <a:latin typeface="Avenir Light" panose="020B0402020203020204" pitchFamily="34" charset="77"/>
                        </a:rPr>
                        <a:t>missing operations</a:t>
                      </a:r>
                    </a:p>
                  </a:txBody>
                  <a:tcPr anchor="ctr">
                    <a:solidFill>
                      <a:srgbClr val="23918C"/>
                    </a:solidFill>
                  </a:tcPr>
                </a:tc>
                <a:tc>
                  <a:txBody>
                    <a:bodyPr/>
                    <a:lstStyle/>
                    <a:p>
                      <a:pPr algn="ctr"/>
                      <a:r>
                        <a:rPr lang="en-US" sz="2400" b="0" i="0" dirty="0">
                          <a:latin typeface="Avenir Light" panose="020B0402020203020204" pitchFamily="34" charset="77"/>
                        </a:rPr>
                        <a:t>Recovery overhead</a:t>
                      </a:r>
                    </a:p>
                  </a:txBody>
                  <a:tcPr anchor="ctr">
                    <a:solidFill>
                      <a:srgbClr val="23918C"/>
                    </a:solidFill>
                  </a:tcPr>
                </a:tc>
                <a:extLst>
                  <a:ext uri="{0D108BD9-81ED-4DB2-BD59-A6C34878D82A}">
                    <a16:rowId xmlns:a16="http://schemas.microsoft.com/office/drawing/2014/main" val="241826594"/>
                  </a:ext>
                </a:extLst>
              </a:tr>
              <a:tr h="418230">
                <a:tc>
                  <a:txBody>
                    <a:bodyPr/>
                    <a:lstStyle/>
                    <a:p>
                      <a:pPr algn="ctr"/>
                      <a:r>
                        <a:rPr lang="en-US" sz="2400" b="0" i="0" dirty="0">
                          <a:latin typeface="Avenir Light" panose="020B0402020203020204" pitchFamily="34" charset="77"/>
                        </a:rPr>
                        <a:t>5K</a:t>
                      </a:r>
                    </a:p>
                  </a:txBody>
                  <a:tcPr anchor="ctr">
                    <a:solidFill>
                      <a:srgbClr val="EFEFEF"/>
                    </a:solidFill>
                  </a:tcPr>
                </a:tc>
                <a:tc>
                  <a:txBody>
                    <a:bodyPr/>
                    <a:lstStyle/>
                    <a:p>
                      <a:pPr algn="ctr"/>
                      <a:r>
                        <a:rPr lang="en-US" sz="2400" b="0" i="0" dirty="0">
                          <a:latin typeface="Avenir Light" panose="020B0402020203020204" pitchFamily="34" charset="77"/>
                        </a:rPr>
                        <a:t>0.02 %</a:t>
                      </a:r>
                    </a:p>
                  </a:txBody>
                  <a:tcPr anchor="ctr">
                    <a:solidFill>
                      <a:srgbClr val="EFEFEF"/>
                    </a:solidFill>
                  </a:tcPr>
                </a:tc>
                <a:extLst>
                  <a:ext uri="{0D108BD9-81ED-4DB2-BD59-A6C34878D82A}">
                    <a16:rowId xmlns:a16="http://schemas.microsoft.com/office/drawing/2014/main" val="23950576"/>
                  </a:ext>
                </a:extLst>
              </a:tr>
              <a:tr h="418230">
                <a:tc>
                  <a:txBody>
                    <a:bodyPr/>
                    <a:lstStyle/>
                    <a:p>
                      <a:pPr algn="ctr"/>
                      <a:r>
                        <a:rPr lang="en-US" sz="2400" b="0" i="0" dirty="0">
                          <a:latin typeface="Avenir Light" panose="020B0402020203020204" pitchFamily="34" charset="77"/>
                        </a:rPr>
                        <a:t>50K</a:t>
                      </a:r>
                    </a:p>
                  </a:txBody>
                  <a:tcPr anchor="ctr">
                    <a:solidFill>
                      <a:srgbClr val="EFEFEF"/>
                    </a:solidFill>
                  </a:tcPr>
                </a:tc>
                <a:tc>
                  <a:txBody>
                    <a:bodyPr/>
                    <a:lstStyle/>
                    <a:p>
                      <a:pPr algn="ctr"/>
                      <a:r>
                        <a:rPr lang="en-US" sz="2400" b="0" i="0" dirty="0">
                          <a:latin typeface="Avenir Light" panose="020B0402020203020204" pitchFamily="34" charset="77"/>
                        </a:rPr>
                        <a:t>0.05 %</a:t>
                      </a:r>
                    </a:p>
                  </a:txBody>
                  <a:tcPr anchor="ctr">
                    <a:solidFill>
                      <a:srgbClr val="EFEFEF"/>
                    </a:solidFill>
                  </a:tcPr>
                </a:tc>
                <a:extLst>
                  <a:ext uri="{0D108BD9-81ED-4DB2-BD59-A6C34878D82A}">
                    <a16:rowId xmlns:a16="http://schemas.microsoft.com/office/drawing/2014/main" val="2950750987"/>
                  </a:ext>
                </a:extLst>
              </a:tr>
              <a:tr h="418230">
                <a:tc>
                  <a:txBody>
                    <a:bodyPr/>
                    <a:lstStyle/>
                    <a:p>
                      <a:pPr algn="ctr"/>
                      <a:r>
                        <a:rPr lang="en-US" sz="2400" b="1" i="0" dirty="0">
                          <a:latin typeface="Avenir Light" panose="020B0402020203020204" pitchFamily="34" charset="77"/>
                        </a:rPr>
                        <a:t>500K</a:t>
                      </a:r>
                    </a:p>
                  </a:txBody>
                  <a:tcPr anchor="ctr">
                    <a:solidFill>
                      <a:srgbClr val="ADD5D3"/>
                    </a:solidFill>
                  </a:tcPr>
                </a:tc>
                <a:tc>
                  <a:txBody>
                    <a:bodyPr/>
                    <a:lstStyle/>
                    <a:p>
                      <a:pPr algn="ctr"/>
                      <a:r>
                        <a:rPr lang="en-US" sz="2400" b="1" i="0" dirty="0">
                          <a:latin typeface="Avenir Light" panose="020B0402020203020204" pitchFamily="34" charset="77"/>
                        </a:rPr>
                        <a:t>0.6 %</a:t>
                      </a:r>
                    </a:p>
                  </a:txBody>
                  <a:tcPr anchor="ctr">
                    <a:solidFill>
                      <a:srgbClr val="ADD5D3"/>
                    </a:solidFill>
                  </a:tcPr>
                </a:tc>
                <a:extLst>
                  <a:ext uri="{0D108BD9-81ED-4DB2-BD59-A6C34878D82A}">
                    <a16:rowId xmlns:a16="http://schemas.microsoft.com/office/drawing/2014/main" val="1968315612"/>
                  </a:ext>
                </a:extLst>
              </a:tr>
            </a:tbl>
          </a:graphicData>
        </a:graphic>
      </p:graphicFrame>
      <p:pic>
        <p:nvPicPr>
          <p:cNvPr id="7" name="Picture 6">
            <a:extLst>
              <a:ext uri="{FF2B5EF4-FFF2-40B4-BE49-F238E27FC236}">
                <a16:creationId xmlns:a16="http://schemas.microsoft.com/office/drawing/2014/main" id="{D1053354-851A-57CA-5D6C-72A36C06FD06}"/>
              </a:ext>
            </a:extLst>
          </p:cNvPr>
          <p:cNvPicPr>
            <a:picLocks noChangeAspect="1"/>
          </p:cNvPicPr>
          <p:nvPr/>
        </p:nvPicPr>
        <p:blipFill>
          <a:blip r:embed="rId3"/>
          <a:stretch>
            <a:fillRect/>
          </a:stretch>
        </p:blipFill>
        <p:spPr>
          <a:xfrm>
            <a:off x="12397578" y="3682385"/>
            <a:ext cx="4444681" cy="2194561"/>
          </a:xfrm>
          <a:prstGeom prst="rect">
            <a:avLst/>
          </a:prstGeom>
        </p:spPr>
      </p:pic>
    </p:spTree>
    <p:extLst>
      <p:ext uri="{BB962C8B-B14F-4D97-AF65-F5344CB8AC3E}">
        <p14:creationId xmlns:p14="http://schemas.microsoft.com/office/powerpoint/2010/main" val="271397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D6DE5-6A53-4C33-72A9-AB7686B93A92}"/>
              </a:ext>
            </a:extLst>
          </p:cNvPr>
          <p:cNvSpPr>
            <a:spLocks noGrp="1"/>
          </p:cNvSpPr>
          <p:nvPr>
            <p:ph type="title"/>
          </p:nvPr>
        </p:nvSpPr>
        <p:spPr/>
        <p:txBody>
          <a:bodyPr/>
          <a:lstStyle/>
          <a:p>
            <a:r>
              <a:rPr lang="en-US" dirty="0"/>
              <a:t>Metronome: Summary! </a:t>
            </a:r>
          </a:p>
        </p:txBody>
      </p:sp>
      <p:sp>
        <p:nvSpPr>
          <p:cNvPr id="3" name="Content Placeholder 2">
            <a:extLst>
              <a:ext uri="{FF2B5EF4-FFF2-40B4-BE49-F238E27FC236}">
                <a16:creationId xmlns:a16="http://schemas.microsoft.com/office/drawing/2014/main" id="{95B77CD2-8725-CEE8-C634-86BA92E4E30B}"/>
              </a:ext>
            </a:extLst>
          </p:cNvPr>
          <p:cNvSpPr>
            <a:spLocks noGrp="1"/>
          </p:cNvSpPr>
          <p:nvPr>
            <p:ph idx="1"/>
          </p:nvPr>
        </p:nvSpPr>
        <p:spPr/>
        <p:txBody>
          <a:bodyPr anchor="t">
            <a:normAutofit/>
          </a:bodyPr>
          <a:lstStyle/>
          <a:p>
            <a:pPr marL="0" indent="0">
              <a:buNone/>
            </a:pPr>
            <a:r>
              <a:rPr lang="en-US" sz="3200" dirty="0"/>
              <a:t>Metronome: Consensus-aware logging library</a:t>
            </a:r>
          </a:p>
          <a:p>
            <a:r>
              <a:rPr lang="en-US" dirty="0"/>
              <a:t>Log shuffling for I/O efficiency</a:t>
            </a:r>
          </a:p>
          <a:p>
            <a:r>
              <a:rPr lang="en-US" dirty="0"/>
              <a:t>Work stealing to deal with stragglers</a:t>
            </a:r>
          </a:p>
          <a:p>
            <a:r>
              <a:rPr lang="en-US" dirty="0"/>
              <a:t>Log recovery in parallel over the network</a:t>
            </a:r>
          </a:p>
          <a:p>
            <a:r>
              <a:rPr lang="en-US" dirty="0"/>
              <a:t>Higher performance in the common path</a:t>
            </a:r>
          </a:p>
          <a:p>
            <a:pPr marL="0" indent="0">
              <a:buNone/>
            </a:pPr>
            <a:endParaRPr lang="en-US" dirty="0"/>
          </a:p>
        </p:txBody>
      </p:sp>
      <p:sp>
        <p:nvSpPr>
          <p:cNvPr id="4" name="Slide Number Placeholder 3">
            <a:extLst>
              <a:ext uri="{FF2B5EF4-FFF2-40B4-BE49-F238E27FC236}">
                <a16:creationId xmlns:a16="http://schemas.microsoft.com/office/drawing/2014/main" id="{07D0D35F-4A15-421F-25A0-AAEDB0A5F159}"/>
              </a:ext>
            </a:extLst>
          </p:cNvPr>
          <p:cNvSpPr>
            <a:spLocks noGrp="1"/>
          </p:cNvSpPr>
          <p:nvPr>
            <p:ph type="sldNum" sz="quarter" idx="12"/>
          </p:nvPr>
        </p:nvSpPr>
        <p:spPr/>
        <p:txBody>
          <a:bodyPr/>
          <a:lstStyle/>
          <a:p>
            <a:fld id="{06EEA334-5DB2-4344-A737-B3BAE48A7487}" type="slidenum">
              <a:rPr lang="en-US" smtClean="0"/>
              <a:t>72</a:t>
            </a:fld>
            <a:endParaRPr lang="en-US" dirty="0"/>
          </a:p>
        </p:txBody>
      </p:sp>
      <p:grpSp>
        <p:nvGrpSpPr>
          <p:cNvPr id="14" name="Group 13">
            <a:extLst>
              <a:ext uri="{FF2B5EF4-FFF2-40B4-BE49-F238E27FC236}">
                <a16:creationId xmlns:a16="http://schemas.microsoft.com/office/drawing/2014/main" id="{13E10EAE-1E0C-B985-7CA4-FF006DF56402}"/>
              </a:ext>
            </a:extLst>
          </p:cNvPr>
          <p:cNvGrpSpPr/>
          <p:nvPr/>
        </p:nvGrpSpPr>
        <p:grpSpPr>
          <a:xfrm>
            <a:off x="9739629" y="1538540"/>
            <a:ext cx="1298448" cy="1311552"/>
            <a:chOff x="156946" y="2358788"/>
            <a:chExt cx="2167317" cy="2167319"/>
          </a:xfrm>
        </p:grpSpPr>
        <p:sp>
          <p:nvSpPr>
            <p:cNvPr id="15" name="Oval 14">
              <a:extLst>
                <a:ext uri="{FF2B5EF4-FFF2-40B4-BE49-F238E27FC236}">
                  <a16:creationId xmlns:a16="http://schemas.microsoft.com/office/drawing/2014/main" id="{335227BF-D0F1-31F6-1EF4-BA304F015B77}"/>
                </a:ext>
              </a:extLst>
            </p:cNvPr>
            <p:cNvSpPr/>
            <p:nvPr/>
          </p:nvSpPr>
          <p:spPr>
            <a:xfrm>
              <a:off x="234285" y="2454996"/>
              <a:ext cx="1985749" cy="1948005"/>
            </a:xfrm>
            <a:prstGeom prst="ellipse">
              <a:avLst/>
            </a:prstGeom>
            <a:solidFill>
              <a:schemeClr val="bg1"/>
            </a:solidFill>
            <a:ln w="38100">
              <a:solidFill>
                <a:srgbClr val="23918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descr="Metronome with solid fill">
              <a:extLst>
                <a:ext uri="{FF2B5EF4-FFF2-40B4-BE49-F238E27FC236}">
                  <a16:creationId xmlns:a16="http://schemas.microsoft.com/office/drawing/2014/main" id="{2DCA4352-CA76-192C-D284-6A8716A293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946" y="2358788"/>
              <a:ext cx="2167317" cy="2167319"/>
            </a:xfrm>
            <a:prstGeom prst="ellipse">
              <a:avLst/>
            </a:prstGeom>
            <a:effectLst/>
          </p:spPr>
        </p:pic>
      </p:grpSp>
      <p:pic>
        <p:nvPicPr>
          <p:cNvPr id="17" name="Picture 16" descr="A qr code with black squares&#10;&#10;AI-generated content may be incorrect.">
            <a:extLst>
              <a:ext uri="{FF2B5EF4-FFF2-40B4-BE49-F238E27FC236}">
                <a16:creationId xmlns:a16="http://schemas.microsoft.com/office/drawing/2014/main" id="{365D5F54-3FC7-D3E4-DDBF-8411946739FC}"/>
              </a:ext>
            </a:extLst>
          </p:cNvPr>
          <p:cNvPicPr>
            <a:picLocks noChangeAspect="1"/>
          </p:cNvPicPr>
          <p:nvPr/>
        </p:nvPicPr>
        <p:blipFill>
          <a:blip r:embed="rId6"/>
          <a:stretch>
            <a:fillRect/>
          </a:stretch>
        </p:blipFill>
        <p:spPr>
          <a:xfrm>
            <a:off x="9423906" y="2939785"/>
            <a:ext cx="1929894" cy="1883391"/>
          </a:xfrm>
          <a:prstGeom prst="rect">
            <a:avLst/>
          </a:prstGeom>
        </p:spPr>
      </p:pic>
    </p:spTree>
    <p:extLst>
      <p:ext uri="{BB962C8B-B14F-4D97-AF65-F5344CB8AC3E}">
        <p14:creationId xmlns:p14="http://schemas.microsoft.com/office/powerpoint/2010/main" val="1469911628"/>
      </p:ext>
    </p:extLst>
  </p:cSld>
  <p:clrMapOvr>
    <a:masterClrMapping/>
  </p:clrMapOvr>
  <p:extLst>
    <p:ext uri="{6950BFC3-D8DA-4A85-94F7-54DA5524770B}">
      <p188:commentRel xmlns:p188="http://schemas.microsoft.com/office/powerpoint/2018/8/main" r:id="rId3"/>
    </p:ext>
  </p:extLs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7C234-EF48-1B16-AE81-E49F46A43165}"/>
              </a:ext>
            </a:extLst>
          </p:cNvPr>
          <p:cNvSpPr>
            <a:spLocks noGrp="1"/>
          </p:cNvSpPr>
          <p:nvPr>
            <p:ph type="title"/>
          </p:nvPr>
        </p:nvSpPr>
        <p:spPr/>
        <p:txBody>
          <a:bodyPr/>
          <a:lstStyle/>
          <a:p>
            <a:r>
              <a:rPr lang="en-US" dirty="0">
                <a:latin typeface="Avenir Book"/>
              </a:rPr>
              <a:t>Metronome: Ongoing efforts</a:t>
            </a:r>
            <a:endParaRPr lang="en-US" dirty="0"/>
          </a:p>
        </p:txBody>
      </p:sp>
      <p:sp>
        <p:nvSpPr>
          <p:cNvPr id="3" name="Content Placeholder 2">
            <a:extLst>
              <a:ext uri="{FF2B5EF4-FFF2-40B4-BE49-F238E27FC236}">
                <a16:creationId xmlns:a16="http://schemas.microsoft.com/office/drawing/2014/main" id="{E8DD9FE1-E71E-83BF-CBC0-8CF5EFFB517D}"/>
              </a:ext>
            </a:extLst>
          </p:cNvPr>
          <p:cNvSpPr>
            <a:spLocks noGrp="1"/>
          </p:cNvSpPr>
          <p:nvPr>
            <p:ph idx="1"/>
          </p:nvPr>
        </p:nvSpPr>
        <p:spPr/>
        <p:txBody>
          <a:bodyPr/>
          <a:lstStyle/>
          <a:p>
            <a:pPr marL="0" indent="0">
              <a:buNone/>
            </a:pPr>
            <a:r>
              <a:rPr lang="en-US" dirty="0"/>
              <a:t>State snapshotting is not IO-efficient</a:t>
            </a:r>
          </a:p>
          <a:p>
            <a:pPr marL="0" indent="0">
              <a:buNone/>
            </a:pPr>
            <a:r>
              <a:rPr lang="en-US" dirty="0"/>
              <a:t>	Replicas can take IO-efficient snapshots</a:t>
            </a:r>
          </a:p>
          <a:p>
            <a:pPr marL="0" indent="0">
              <a:buNone/>
            </a:pPr>
            <a:r>
              <a:rPr lang="en-US" dirty="0"/>
              <a:t>	Complete snapshot can be reconstructed if failures arise</a:t>
            </a:r>
          </a:p>
          <a:p>
            <a:pPr marL="0" indent="0">
              <a:buNone/>
            </a:pPr>
            <a:r>
              <a:rPr lang="en-US" dirty="0"/>
              <a:t>	</a:t>
            </a:r>
          </a:p>
          <a:p>
            <a:pPr marL="0" indent="0">
              <a:buNone/>
            </a:pPr>
            <a:r>
              <a:rPr lang="en-US" dirty="0"/>
              <a:t>Pushing our ideas into systems</a:t>
            </a:r>
          </a:p>
          <a:p>
            <a:pPr marL="0" indent="0">
              <a:buNone/>
            </a:pPr>
            <a:r>
              <a:rPr lang="en-US" dirty="0"/>
              <a:t>	</a:t>
            </a:r>
            <a:r>
              <a:rPr lang="en-US" dirty="0" err="1"/>
              <a:t>TiKV</a:t>
            </a:r>
            <a:r>
              <a:rPr lang="en-US" dirty="0"/>
              <a:t> at Databricks</a:t>
            </a:r>
          </a:p>
          <a:p>
            <a:pPr marL="0" indent="0">
              <a:buNone/>
            </a:pPr>
            <a:r>
              <a:rPr lang="en-US" dirty="0"/>
              <a:t>	Kubernetes at IBM</a:t>
            </a:r>
          </a:p>
          <a:p>
            <a:pPr marL="0" indent="0">
              <a:buNone/>
            </a:pPr>
            <a:r>
              <a:rPr lang="en-US" dirty="0"/>
              <a:t>	</a:t>
            </a:r>
            <a:r>
              <a:rPr lang="en-US" dirty="0" err="1"/>
              <a:t>CockroachDB</a:t>
            </a:r>
            <a:endParaRPr lang="en-US" dirty="0"/>
          </a:p>
          <a:p>
            <a:pPr marL="0" indent="0">
              <a:buNone/>
            </a:pPr>
            <a:endParaRPr lang="en-US" dirty="0"/>
          </a:p>
        </p:txBody>
      </p:sp>
    </p:spTree>
    <p:extLst>
      <p:ext uri="{BB962C8B-B14F-4D97-AF65-F5344CB8AC3E}">
        <p14:creationId xmlns:p14="http://schemas.microsoft.com/office/powerpoint/2010/main" val="2199820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4C597-18BE-FACC-89CA-B5A78EAF1B71}"/>
              </a:ext>
            </a:extLst>
          </p:cNvPr>
          <p:cNvSpPr>
            <a:spLocks noGrp="1"/>
          </p:cNvSpPr>
          <p:nvPr>
            <p:ph type="title"/>
          </p:nvPr>
        </p:nvSpPr>
        <p:spPr>
          <a:xfrm>
            <a:off x="831850" y="1709738"/>
            <a:ext cx="10515600" cy="2454505"/>
          </a:xfrm>
        </p:spPr>
        <p:txBody>
          <a:bodyPr anchor="ctr"/>
          <a:lstStyle/>
          <a:p>
            <a:pPr algn="ctr"/>
            <a:r>
              <a:rPr lang="en-US" dirty="0"/>
              <a:t>What’s Next?</a:t>
            </a:r>
          </a:p>
        </p:txBody>
      </p:sp>
      <p:sp>
        <p:nvSpPr>
          <p:cNvPr id="3" name="Text Placeholder 2">
            <a:extLst>
              <a:ext uri="{FF2B5EF4-FFF2-40B4-BE49-F238E27FC236}">
                <a16:creationId xmlns:a16="http://schemas.microsoft.com/office/drawing/2014/main" id="{E9BCB0C0-04DE-EE0B-1901-7C3D9651CCB5}"/>
              </a:ext>
            </a:extLst>
          </p:cNvPr>
          <p:cNvSpPr>
            <a:spLocks noGrp="1"/>
          </p:cNvSpPr>
          <p:nvPr>
            <p:ph type="body" idx="1"/>
          </p:nvPr>
        </p:nvSpPr>
        <p:spPr>
          <a:xfrm>
            <a:off x="844550" y="4275437"/>
            <a:ext cx="10515600" cy="1814213"/>
          </a:xfrm>
        </p:spPr>
        <p:txBody>
          <a:bodyPr/>
          <a:lstStyle/>
          <a:p>
            <a:pPr algn="ctr"/>
            <a:r>
              <a:rPr lang="en-US" dirty="0"/>
              <a:t>Probability-native consensus | Metronome in real systems</a:t>
            </a:r>
          </a:p>
          <a:p>
            <a:endParaRPr lang="en-US" dirty="0"/>
          </a:p>
        </p:txBody>
      </p:sp>
      <p:sp>
        <p:nvSpPr>
          <p:cNvPr id="4" name="Straight Connector 3">
            <a:extLst>
              <a:ext uri="{FF2B5EF4-FFF2-40B4-BE49-F238E27FC236}">
                <a16:creationId xmlns:a16="http://schemas.microsoft.com/office/drawing/2014/main" id="{1FFFBC3D-FDE6-7481-C21C-363FB4A94A11}"/>
              </a:ext>
            </a:extLst>
          </p:cNvPr>
          <p:cNvSpPr/>
          <p:nvPr/>
        </p:nvSpPr>
        <p:spPr>
          <a:xfrm>
            <a:off x="1524000" y="4066017"/>
            <a:ext cx="9144000" cy="0"/>
          </a:xfrm>
          <a:prstGeom prst="line">
            <a:avLst/>
          </a:prstGeom>
          <a:ln w="38100">
            <a:solidFill>
              <a:srgbClr val="FFC000"/>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Tree>
    <p:extLst>
      <p:ext uri="{BB962C8B-B14F-4D97-AF65-F5344CB8AC3E}">
        <p14:creationId xmlns:p14="http://schemas.microsoft.com/office/powerpoint/2010/main" val="226320425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E8CB5-E9E9-4303-8ED0-8E45714C87D4}"/>
              </a:ext>
            </a:extLst>
          </p:cNvPr>
          <p:cNvSpPr>
            <a:spLocks noGrp="1"/>
          </p:cNvSpPr>
          <p:nvPr>
            <p:ph type="title"/>
          </p:nvPr>
        </p:nvSpPr>
        <p:spPr/>
        <p:txBody>
          <a:bodyPr/>
          <a:lstStyle/>
          <a:p>
            <a:r>
              <a:rPr lang="en-US" dirty="0"/>
              <a:t>Just some thoughts but quite exciting!</a:t>
            </a:r>
          </a:p>
        </p:txBody>
      </p:sp>
      <p:sp>
        <p:nvSpPr>
          <p:cNvPr id="3" name="Content Placeholder 2">
            <a:extLst>
              <a:ext uri="{FF2B5EF4-FFF2-40B4-BE49-F238E27FC236}">
                <a16:creationId xmlns:a16="http://schemas.microsoft.com/office/drawing/2014/main" id="{EA48B3F4-C803-0974-7BB9-E1CAC9A2891E}"/>
              </a:ext>
            </a:extLst>
          </p:cNvPr>
          <p:cNvSpPr>
            <a:spLocks noGrp="1"/>
          </p:cNvSpPr>
          <p:nvPr>
            <p:ph idx="1"/>
          </p:nvPr>
        </p:nvSpPr>
        <p:spPr/>
        <p:txBody>
          <a:bodyPr/>
          <a:lstStyle/>
          <a:p>
            <a:pPr marL="0" indent="0">
              <a:buNone/>
            </a:pPr>
            <a:r>
              <a:rPr lang="en-US" dirty="0"/>
              <a:t>Probabilistic network verification might help</a:t>
            </a:r>
          </a:p>
          <a:p>
            <a:pPr marL="0" indent="0">
              <a:buNone/>
            </a:pPr>
            <a:endParaRPr lang="en-US" dirty="0"/>
          </a:p>
          <a:p>
            <a:pPr marL="0" indent="0">
              <a:buNone/>
            </a:pPr>
            <a:r>
              <a:rPr lang="en-US" dirty="0"/>
              <a:t>Map probability of server crashes to network link failures</a:t>
            </a:r>
          </a:p>
          <a:p>
            <a:pPr marL="0" indent="0">
              <a:buNone/>
            </a:pPr>
            <a:r>
              <a:rPr lang="en-US" dirty="0"/>
              <a:t>	</a:t>
            </a:r>
            <a:r>
              <a:rPr lang="en-US" dirty="0" err="1"/>
              <a:t>NetDice</a:t>
            </a:r>
            <a:r>
              <a:rPr lang="en-US" dirty="0"/>
              <a:t>: Probability that a property </a:t>
            </a:r>
            <a:r>
              <a:rPr lang="en-US" dirty="0" err="1"/>
              <a:t>φ</a:t>
            </a:r>
            <a:r>
              <a:rPr lang="en-US" dirty="0"/>
              <a:t> holds</a:t>
            </a:r>
          </a:p>
          <a:p>
            <a:pPr marL="0" indent="0">
              <a:buNone/>
            </a:pPr>
            <a:r>
              <a:rPr lang="en-US" sz="2000" dirty="0"/>
              <a:t>	SIGCOMM’20 | ETH Zurich</a:t>
            </a:r>
          </a:p>
          <a:p>
            <a:pPr marL="0" indent="0">
              <a:buNone/>
            </a:pPr>
            <a:endParaRPr lang="en-US" sz="2000" dirty="0"/>
          </a:p>
          <a:p>
            <a:pPr marL="0" indent="0">
              <a:buNone/>
            </a:pPr>
            <a:r>
              <a:rPr lang="en-US" dirty="0"/>
              <a:t>Nines are not Enough: Meaningful Metrics for Cloud</a:t>
            </a:r>
          </a:p>
          <a:p>
            <a:pPr marL="0" indent="0">
              <a:buNone/>
            </a:pPr>
            <a:r>
              <a:rPr lang="en-US" sz="2000" dirty="0"/>
              <a:t>Jeff Moghul and John Wilkes, HotOS’19</a:t>
            </a:r>
          </a:p>
        </p:txBody>
      </p:sp>
    </p:spTree>
    <p:extLst>
      <p:ext uri="{BB962C8B-B14F-4D97-AF65-F5344CB8AC3E}">
        <p14:creationId xmlns:p14="http://schemas.microsoft.com/office/powerpoint/2010/main" val="36972997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6D596-EA3A-90FD-98D2-3839D5788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0D136-5695-D7F0-73D0-45FC0625F659}"/>
              </a:ext>
            </a:extLst>
          </p:cNvPr>
          <p:cNvSpPr>
            <a:spLocks noGrp="1"/>
          </p:cNvSpPr>
          <p:nvPr>
            <p:ph type="title"/>
          </p:nvPr>
        </p:nvSpPr>
        <p:spPr/>
        <p:txBody>
          <a:bodyPr/>
          <a:lstStyle/>
          <a:p>
            <a:r>
              <a:rPr lang="en-US" dirty="0"/>
              <a:t>Just some thoughts but quite exciting!</a:t>
            </a:r>
          </a:p>
        </p:txBody>
      </p:sp>
      <p:sp>
        <p:nvSpPr>
          <p:cNvPr id="3" name="Content Placeholder 2">
            <a:extLst>
              <a:ext uri="{FF2B5EF4-FFF2-40B4-BE49-F238E27FC236}">
                <a16:creationId xmlns:a16="http://schemas.microsoft.com/office/drawing/2014/main" id="{94747457-863B-7468-CFD2-FC572D048FCF}"/>
              </a:ext>
            </a:extLst>
          </p:cNvPr>
          <p:cNvSpPr>
            <a:spLocks noGrp="1"/>
          </p:cNvSpPr>
          <p:nvPr>
            <p:ph idx="1"/>
          </p:nvPr>
        </p:nvSpPr>
        <p:spPr/>
        <p:txBody>
          <a:bodyPr/>
          <a:lstStyle/>
          <a:p>
            <a:pPr marL="0" indent="0">
              <a:buNone/>
            </a:pPr>
            <a:r>
              <a:rPr lang="en-US" dirty="0"/>
              <a:t>GPUs are very prone to failures</a:t>
            </a:r>
          </a:p>
          <a:p>
            <a:pPr marL="0" indent="0">
              <a:buNone/>
            </a:pPr>
            <a:endParaRPr lang="en-US" dirty="0"/>
          </a:p>
          <a:p>
            <a:pPr marL="0" indent="0">
              <a:buNone/>
            </a:pPr>
            <a:r>
              <a:rPr lang="en-US" dirty="0"/>
              <a:t>How can you build elastic and reliable GPU clusters?</a:t>
            </a:r>
          </a:p>
          <a:p>
            <a:pPr marL="0" indent="0">
              <a:buNone/>
            </a:pPr>
            <a:r>
              <a:rPr lang="en-US" dirty="0"/>
              <a:t>	NVIDIA’s dynamo uses </a:t>
            </a:r>
            <a:r>
              <a:rPr lang="en-US" dirty="0" err="1"/>
              <a:t>etcd</a:t>
            </a:r>
            <a:r>
              <a:rPr lang="en-US" dirty="0"/>
              <a:t> today</a:t>
            </a:r>
          </a:p>
          <a:p>
            <a:pPr marL="0" indent="0">
              <a:buNone/>
            </a:pPr>
            <a:r>
              <a:rPr lang="en-US" dirty="0"/>
              <a:t>	Abstractions, guarantees, and performance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25454516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5BE79-099C-54E1-B528-8C92E7BA3472}"/>
              </a:ext>
            </a:extLst>
          </p:cNvPr>
          <p:cNvSpPr>
            <a:spLocks noGrp="1"/>
          </p:cNvSpPr>
          <p:nvPr>
            <p:ph type="title"/>
          </p:nvPr>
        </p:nvSpPr>
        <p:spPr/>
        <p:txBody>
          <a:bodyPr/>
          <a:lstStyle/>
          <a:p>
            <a:r>
              <a:rPr lang="en-US" dirty="0"/>
              <a:t>The Larger Team!</a:t>
            </a:r>
          </a:p>
        </p:txBody>
      </p:sp>
      <p:grpSp>
        <p:nvGrpSpPr>
          <p:cNvPr id="6" name="Group 5">
            <a:extLst>
              <a:ext uri="{FF2B5EF4-FFF2-40B4-BE49-F238E27FC236}">
                <a16:creationId xmlns:a16="http://schemas.microsoft.com/office/drawing/2014/main" id="{8C64C99B-2262-8DF9-D633-365E18978C36}"/>
              </a:ext>
            </a:extLst>
          </p:cNvPr>
          <p:cNvGrpSpPr/>
          <p:nvPr/>
        </p:nvGrpSpPr>
        <p:grpSpPr>
          <a:xfrm>
            <a:off x="1104186" y="1604191"/>
            <a:ext cx="9266938" cy="2408757"/>
            <a:chOff x="1727887" y="1721580"/>
            <a:chExt cx="9266938" cy="2408757"/>
          </a:xfrm>
        </p:grpSpPr>
        <p:pic>
          <p:nvPicPr>
            <p:cNvPr id="1026" name="Picture 2" descr="astrobliss (Reginald Frank) · GitHub">
              <a:extLst>
                <a:ext uri="{FF2B5EF4-FFF2-40B4-BE49-F238E27FC236}">
                  <a16:creationId xmlns:a16="http://schemas.microsoft.com/office/drawing/2014/main" id="{DA86B4F0-5D4A-BFF4-3F27-0E7DF4A09CC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98"/>
            <a:stretch/>
          </p:blipFill>
          <p:spPr bwMode="auto">
            <a:xfrm>
              <a:off x="1727887" y="1773178"/>
              <a:ext cx="2486396" cy="2357159"/>
            </a:xfrm>
            <a:prstGeom prst="ellipse">
              <a:avLst/>
            </a:prstGeom>
            <a:noFill/>
            <a:extLst>
              <a:ext uri="{909E8E84-426E-40DD-AFC4-6F175D3DCCD1}">
                <a14:hiddenFill xmlns:a14="http://schemas.microsoft.com/office/drawing/2010/main">
                  <a:solidFill>
                    <a:srgbClr val="FFFFFF"/>
                  </a:solidFill>
                </a14:hiddenFill>
              </a:ext>
            </a:extLst>
          </p:spPr>
        </p:pic>
        <p:pic>
          <p:nvPicPr>
            <p:cNvPr id="1028" name="Picture 4" descr="Meet our team - OmniPaxos">
              <a:extLst>
                <a:ext uri="{FF2B5EF4-FFF2-40B4-BE49-F238E27FC236}">
                  <a16:creationId xmlns:a16="http://schemas.microsoft.com/office/drawing/2014/main" id="{57AF79BB-A791-7AD1-2647-D7F64500BD3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6700679" y="1774681"/>
              <a:ext cx="2147073" cy="2354151"/>
            </a:xfrm>
            <a:prstGeom prst="ellipse">
              <a:avLst/>
            </a:prstGeom>
            <a:noFill/>
            <a:extLst>
              <a:ext uri="{909E8E84-426E-40DD-AFC4-6F175D3DCCD1}">
                <a14:hiddenFill xmlns:a14="http://schemas.microsoft.com/office/drawing/2010/main">
                  <a:solidFill>
                    <a:srgbClr val="FFFFFF"/>
                  </a:solidFill>
                </a14:hiddenFill>
              </a:ext>
            </a:extLst>
          </p:spPr>
        </p:pic>
        <p:pic>
          <p:nvPicPr>
            <p:cNvPr id="4" name="Picture 3" descr="A person smiling for the camera&#10;&#10;Description automatically generated with medium confidence">
              <a:extLst>
                <a:ext uri="{FF2B5EF4-FFF2-40B4-BE49-F238E27FC236}">
                  <a16:creationId xmlns:a16="http://schemas.microsoft.com/office/drawing/2014/main" id="{FD2B3708-7843-D852-1599-FE40BDEC318F}"/>
                </a:ext>
              </a:extLst>
            </p:cNvPr>
            <p:cNvPicPr>
              <a:picLocks noChangeAspect="1"/>
            </p:cNvPicPr>
            <p:nvPr/>
          </p:nvPicPr>
          <p:blipFill rotWithShape="1">
            <a:blip r:embed="rId5"/>
            <a:srcRect t="3123"/>
            <a:stretch/>
          </p:blipFill>
          <p:spPr>
            <a:xfrm>
              <a:off x="4214283" y="1721580"/>
              <a:ext cx="2486396" cy="2408757"/>
            </a:xfrm>
            <a:prstGeom prst="ellipse">
              <a:avLst/>
            </a:prstGeom>
          </p:spPr>
        </p:pic>
        <p:pic>
          <p:nvPicPr>
            <p:cNvPr id="1030" name="Picture 6" descr="Evaluating Distributed Databases for Large-Scale SNS Applications">
              <a:extLst>
                <a:ext uri="{FF2B5EF4-FFF2-40B4-BE49-F238E27FC236}">
                  <a16:creationId xmlns:a16="http://schemas.microsoft.com/office/drawing/2014/main" id="{A77C70BA-9FB1-0DA7-5C0D-9D77DBEFD54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8847752" y="1878219"/>
              <a:ext cx="2147073" cy="2147073"/>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9AD2559A-930B-5318-9F4D-B6BBE544974B}"/>
              </a:ext>
            </a:extLst>
          </p:cNvPr>
          <p:cNvGrpSpPr/>
          <p:nvPr/>
        </p:nvGrpSpPr>
        <p:grpSpPr>
          <a:xfrm>
            <a:off x="2280123" y="4081585"/>
            <a:ext cx="7593710" cy="2694261"/>
            <a:chOff x="1958063" y="4102051"/>
            <a:chExt cx="7593710" cy="2694261"/>
          </a:xfrm>
        </p:grpSpPr>
        <p:pic>
          <p:nvPicPr>
            <p:cNvPr id="1032" name="Picture 8" descr="Lorenzo's group - Team">
              <a:extLst>
                <a:ext uri="{FF2B5EF4-FFF2-40B4-BE49-F238E27FC236}">
                  <a16:creationId xmlns:a16="http://schemas.microsoft.com/office/drawing/2014/main" id="{D5B947CF-B2B1-7AC3-5B2B-FAA178AD96A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5195" b="11048"/>
            <a:stretch/>
          </p:blipFill>
          <p:spPr bwMode="auto">
            <a:xfrm>
              <a:off x="4596857" y="4102051"/>
              <a:ext cx="2401259" cy="268166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ris Carbone is Teacher of the Year | KTH">
              <a:extLst>
                <a:ext uri="{FF2B5EF4-FFF2-40B4-BE49-F238E27FC236}">
                  <a16:creationId xmlns:a16="http://schemas.microsoft.com/office/drawing/2014/main" id="{14751DC4-59DE-AC9E-B4A6-494879B0514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38716" t="4905" r="29910" b="33119"/>
            <a:stretch/>
          </p:blipFill>
          <p:spPr bwMode="auto">
            <a:xfrm>
              <a:off x="7150514" y="4127241"/>
              <a:ext cx="2401259" cy="26564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arcos K. Aguilera - Broadcom | LinkedIn">
              <a:extLst>
                <a:ext uri="{FF2B5EF4-FFF2-40B4-BE49-F238E27FC236}">
                  <a16:creationId xmlns:a16="http://schemas.microsoft.com/office/drawing/2014/main" id="{87FA1872-A2B4-7FC3-92AA-DE59B1BD4AA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9" t="-156" r="-169" b="-7698"/>
            <a:stretch/>
          </p:blipFill>
          <p:spPr bwMode="auto">
            <a:xfrm>
              <a:off x="1958063" y="4114646"/>
              <a:ext cx="2486396" cy="2681666"/>
            </a:xfrm>
            <a:prstGeom prst="rect">
              <a:avLst/>
            </a:prstGeom>
            <a:solidFill>
              <a:schemeClr val="tx1"/>
            </a:solidFill>
          </p:spPr>
        </p:pic>
      </p:grpSp>
    </p:spTree>
    <p:extLst>
      <p:ext uri="{BB962C8B-B14F-4D97-AF65-F5344CB8AC3E}">
        <p14:creationId xmlns:p14="http://schemas.microsoft.com/office/powerpoint/2010/main" val="35504170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4.8|4.1|3.3"/>
</p:tagLst>
</file>

<file path=ppt/tags/tag2.xml><?xml version="1.0" encoding="utf-8"?>
<p:tagLst xmlns:a="http://schemas.openxmlformats.org/drawingml/2006/main" xmlns:r="http://schemas.openxmlformats.org/officeDocument/2006/relationships" xmlns:p="http://schemas.openxmlformats.org/presentationml/2006/main">
  <p:tag name="TIMING" val="|7.9|3.1|6.1|3.4"/>
</p:tagLst>
</file>

<file path=ppt/tags/tag3.xml><?xml version="1.0" encoding="utf-8"?>
<p:tagLst xmlns:a="http://schemas.openxmlformats.org/drawingml/2006/main" xmlns:r="http://schemas.openxmlformats.org/officeDocument/2006/relationships" xmlns:p="http://schemas.openxmlformats.org/presentationml/2006/main">
  <p:tag name="TIMING" val="|2.6|5.4|5.5|3.8|1.5"/>
</p:tagLst>
</file>

<file path=ppt/tags/tag4.xml><?xml version="1.0" encoding="utf-8"?>
<p:tagLst xmlns:a="http://schemas.openxmlformats.org/drawingml/2006/main" xmlns:r="http://schemas.openxmlformats.org/officeDocument/2006/relationships" xmlns:p="http://schemas.openxmlformats.org/presentationml/2006/main">
  <p:tag name="TIMING" val="|6.3|2.3|3.8"/>
</p:tagLst>
</file>

<file path=ppt/tags/tag5.xml><?xml version="1.0" encoding="utf-8"?>
<p:tagLst xmlns:a="http://schemas.openxmlformats.org/drawingml/2006/main" xmlns:r="http://schemas.openxmlformats.org/officeDocument/2006/relationships" xmlns:p="http://schemas.openxmlformats.org/presentationml/2006/main">
  <p:tag name="TIMING" val="|6.2|2.7|2.2|5.5"/>
</p:tagLst>
</file>

<file path=ppt/tags/tag6.xml><?xml version="1.0" encoding="utf-8"?>
<p:tagLst xmlns:a="http://schemas.openxmlformats.org/drawingml/2006/main" xmlns:r="http://schemas.openxmlformats.org/officeDocument/2006/relationships" xmlns:p="http://schemas.openxmlformats.org/presentationml/2006/main">
  <p:tag name="TIMING" val="|1.7|3.6|3.4|3.5|2.1"/>
</p:tagLst>
</file>

<file path=ppt/tags/tag7.xml><?xml version="1.0" encoding="utf-8"?>
<p:tagLst xmlns:a="http://schemas.openxmlformats.org/drawingml/2006/main" xmlns:r="http://schemas.openxmlformats.org/officeDocument/2006/relationships" xmlns:p="http://schemas.openxmlformats.org/presentationml/2006/main">
  <p:tag name="TIMING" val="|3.1"/>
</p:tagLst>
</file>

<file path=ppt/tags/tag8.xml><?xml version="1.0" encoding="utf-8"?>
<p:tagLst xmlns:a="http://schemas.openxmlformats.org/drawingml/2006/main" xmlns:r="http://schemas.openxmlformats.org/officeDocument/2006/relationships" xmlns:p="http://schemas.openxmlformats.org/presentationml/2006/main">
  <p:tag name="TIMING" val="|5.7|2.9|8.5"/>
</p:tagLst>
</file>

<file path=ppt/tags/tag9.xml><?xml version="1.0" encoding="utf-8"?>
<p:tagLst xmlns:a="http://schemas.openxmlformats.org/drawingml/2006/main" xmlns:r="http://schemas.openxmlformats.org/officeDocument/2006/relationships" xmlns:p="http://schemas.openxmlformats.org/presentationml/2006/main">
  <p:tag name="TIMING" val="|13.7"/>
</p:tagLst>
</file>

<file path=ppt/tags/tag10.xml><?xml version="1.0" encoding="utf-8"?>
<p:tagLst xmlns:a="http://schemas.openxmlformats.org/drawingml/2006/main" xmlns:r="http://schemas.openxmlformats.org/officeDocument/2006/relationships" xmlns:p="http://schemas.openxmlformats.org/presentationml/2006/main">
  <p:tag name="TIMING" val="|1.4|5.6|10|2.2|8.1"/>
</p:tagLst>
</file>

<file path=ppt/tags/tag11.xml><?xml version="1.0" encoding="utf-8"?>
<p:tagLst xmlns:a="http://schemas.openxmlformats.org/drawingml/2006/main" xmlns:r="http://schemas.openxmlformats.org/officeDocument/2006/relationships" xmlns:p="http://schemas.openxmlformats.org/presentationml/2006/main">
  <p:tag name="TIMING" val="|1.4|5.6|10|2.2|8.1"/>
</p:tagLst>
</file>

<file path=ppt/tags/tag12.xml><?xml version="1.0" encoding="utf-8"?>
<p:tagLst xmlns:a="http://schemas.openxmlformats.org/drawingml/2006/main" xmlns:r="http://schemas.openxmlformats.org/officeDocument/2006/relationships" xmlns:p="http://schemas.openxmlformats.org/presentationml/2006/main">
  <p:tag name="TIMING" val="|1.4|5.6|10|2.2|8.1"/>
</p:tagLst>
</file>

<file path=ppt/tags/tag13.xml><?xml version="1.0" encoding="utf-8"?>
<p:tagLst xmlns:a="http://schemas.openxmlformats.org/drawingml/2006/main" xmlns:r="http://schemas.openxmlformats.org/officeDocument/2006/relationships" xmlns:p="http://schemas.openxmlformats.org/presentationml/2006/main">
  <p:tag name="TIMING" val="|1.4|5.6|10|2.2|8.1"/>
</p:tagLst>
</file>

<file path=ppt/tags/tag14.xml><?xml version="1.0" encoding="utf-8"?>
<p:tagLst xmlns:a="http://schemas.openxmlformats.org/drawingml/2006/main" xmlns:r="http://schemas.openxmlformats.org/officeDocument/2006/relationships" xmlns:p="http://schemas.openxmlformats.org/presentationml/2006/main">
  <p:tag name="TIMING" val="|1.4|5.6|10|2.2|8.1"/>
</p:tagLst>
</file>

<file path=ppt/tags/tag15.xml><?xml version="1.0" encoding="utf-8"?>
<p:tagLst xmlns:a="http://schemas.openxmlformats.org/drawingml/2006/main" xmlns:r="http://schemas.openxmlformats.org/officeDocument/2006/relationships" xmlns:p="http://schemas.openxmlformats.org/presentationml/2006/main">
  <p:tag name="TIMING" val="|1.4|5.6|10|2.2|8.1"/>
</p:tagLst>
</file>

<file path=ppt/tags/tag16.xml><?xml version="1.0" encoding="utf-8"?>
<p:tagLst xmlns:a="http://schemas.openxmlformats.org/drawingml/2006/main" xmlns:r="http://schemas.openxmlformats.org/officeDocument/2006/relationships" xmlns:p="http://schemas.openxmlformats.org/presentationml/2006/main">
  <p:tag name="TIMING" val="|2.4|3.7|12.2|7|4.6"/>
</p:tagLst>
</file>

<file path=ppt/tags/tag17.xml><?xml version="1.0" encoding="utf-8"?>
<p:tagLst xmlns:a="http://schemas.openxmlformats.org/drawingml/2006/main" xmlns:r="http://schemas.openxmlformats.org/officeDocument/2006/relationships" xmlns:p="http://schemas.openxmlformats.org/presentationml/2006/main">
  <p:tag name="TIMING" val="|5.1|6.4|8.3"/>
</p:tagLst>
</file>

<file path=ppt/tags/tag18.xml><?xml version="1.0" encoding="utf-8"?>
<p:tagLst xmlns:a="http://schemas.openxmlformats.org/drawingml/2006/main" xmlns:r="http://schemas.openxmlformats.org/officeDocument/2006/relationships" xmlns:p="http://schemas.openxmlformats.org/presentationml/2006/main">
  <p:tag name="TIMING" val="|12.6|8.9|3.9"/>
</p:tagLst>
</file>

<file path=ppt/tags/tag19.xml><?xml version="1.0" encoding="utf-8"?>
<p:tagLst xmlns:a="http://schemas.openxmlformats.org/drawingml/2006/main" xmlns:r="http://schemas.openxmlformats.org/officeDocument/2006/relationships" xmlns:p="http://schemas.openxmlformats.org/presentationml/2006/main">
  <p:tag name="TIMING" val="|7.5|23.9|5.4|13"/>
</p:tagLst>
</file>

<file path=ppt/tags/tag20.xml><?xml version="1.0" encoding="utf-8"?>
<p:tagLst xmlns:a="http://schemas.openxmlformats.org/drawingml/2006/main" xmlns:r="http://schemas.openxmlformats.org/officeDocument/2006/relationships" xmlns:p="http://schemas.openxmlformats.org/presentationml/2006/main">
  <p:tag name="TIMING" val="|7.3|23.8|5.8"/>
</p:tagLst>
</file>

<file path=ppt/tags/tag21.xml><?xml version="1.0" encoding="utf-8"?>
<p:tagLst xmlns:a="http://schemas.openxmlformats.org/drawingml/2006/main" xmlns:r="http://schemas.openxmlformats.org/officeDocument/2006/relationships" xmlns:p="http://schemas.openxmlformats.org/presentationml/2006/main">
  <p:tag name="TIMING" val="|6.5"/>
</p:tagLst>
</file>

<file path=ppt/tags/tag22.xml><?xml version="1.0" encoding="utf-8"?>
<p:tagLst xmlns:a="http://schemas.openxmlformats.org/drawingml/2006/main" xmlns:r="http://schemas.openxmlformats.org/officeDocument/2006/relationships" xmlns:p="http://schemas.openxmlformats.org/presentationml/2006/main">
  <p:tag name="TIMING" val="|4.5|12.2|1.1"/>
</p:tagLst>
</file>

<file path=ppt/tags/tag23.xml><?xml version="1.0" encoding="utf-8"?>
<p:tagLst xmlns:a="http://schemas.openxmlformats.org/drawingml/2006/main" xmlns:r="http://schemas.openxmlformats.org/officeDocument/2006/relationships" xmlns:p="http://schemas.openxmlformats.org/presentationml/2006/main">
  <p:tag name="TIMING" val="|10.7"/>
</p:tagLst>
</file>

<file path=ppt/tags/tag24.xml><?xml version="1.0" encoding="utf-8"?>
<p:tagLst xmlns:a="http://schemas.openxmlformats.org/drawingml/2006/main" xmlns:r="http://schemas.openxmlformats.org/officeDocument/2006/relationships" xmlns:p="http://schemas.openxmlformats.org/presentationml/2006/main">
  <p:tag name="TIMING" val="|18.8|1.1|0.9"/>
</p:tagLst>
</file>

<file path=ppt/tags/tag25.xml><?xml version="1.0" encoding="utf-8"?>
<p:tagLst xmlns:a="http://schemas.openxmlformats.org/drawingml/2006/main" xmlns:r="http://schemas.openxmlformats.org/officeDocument/2006/relationships" xmlns:p="http://schemas.openxmlformats.org/presentationml/2006/main">
  <p:tag name="TIMING" val="|3.7|13.7"/>
</p:tagLst>
</file>

<file path=ppt/tags/tag26.xml><?xml version="1.0" encoding="utf-8"?>
<p:tagLst xmlns:a="http://schemas.openxmlformats.org/drawingml/2006/main" xmlns:r="http://schemas.openxmlformats.org/officeDocument/2006/relationships" xmlns:p="http://schemas.openxmlformats.org/presentationml/2006/main">
  <p:tag name="TIMING" val="|6.1"/>
</p:tagLst>
</file>

<file path=ppt/tags/tag27.xml><?xml version="1.0" encoding="utf-8"?>
<p:tagLst xmlns:a="http://schemas.openxmlformats.org/drawingml/2006/main" xmlns:r="http://schemas.openxmlformats.org/officeDocument/2006/relationships" xmlns:p="http://schemas.openxmlformats.org/presentationml/2006/main">
  <p:tag name="TIMING" val="|6.5|9.1"/>
</p:tagLst>
</file>

<file path=ppt/tags/tag28.xml><?xml version="1.0" encoding="utf-8"?>
<p:tagLst xmlns:a="http://schemas.openxmlformats.org/drawingml/2006/main" xmlns:r="http://schemas.openxmlformats.org/officeDocument/2006/relationships" xmlns:p="http://schemas.openxmlformats.org/presentationml/2006/main">
  <p:tag name="TIMING" val="|35.8|2.8"/>
</p:tagLst>
</file>

<file path=ppt/tags/tag29.xml><?xml version="1.0" encoding="utf-8"?>
<p:tagLst xmlns:a="http://schemas.openxmlformats.org/drawingml/2006/main" xmlns:r="http://schemas.openxmlformats.org/officeDocument/2006/relationships" xmlns:p="http://schemas.openxmlformats.org/presentationml/2006/main">
  <p:tag name="TIMING" val="|13.5|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14636</TotalTime>
  <Words>8308</Words>
  <Application>Microsoft Macintosh PowerPoint</Application>
  <PresentationFormat>Widescreen</PresentationFormat>
  <Paragraphs>1524</Paragraphs>
  <Slides>77</Slides>
  <Notes>77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77</vt:i4>
      </vt:variant>
    </vt:vector>
  </HeadingPairs>
  <TitlesOfParts>
    <vt:vector size="88" baseType="lpstr">
      <vt:lpstr>Aptos</vt:lpstr>
      <vt:lpstr>Arial</vt:lpstr>
      <vt:lpstr>Avenir Book</vt:lpstr>
      <vt:lpstr>Avenir Light</vt:lpstr>
      <vt:lpstr>Calibri</vt:lpstr>
      <vt:lpstr>Cambria Math</vt:lpstr>
      <vt:lpstr>Google Sans</vt:lpstr>
      <vt:lpstr>Helvetica</vt:lpstr>
      <vt:lpstr>Slack-Lato</vt:lpstr>
      <vt:lpstr>Wingdings</vt:lpstr>
      <vt:lpstr>Office Theme</vt:lpstr>
      <vt:lpstr>Rethinking Fault Tolerance   Abstractions, Guarantees and Performance</vt:lpstr>
      <vt:lpstr>We Assume Fault Tolerance</vt:lpstr>
      <vt:lpstr>Applications Expect Fault-Tolerance</vt:lpstr>
      <vt:lpstr>The Fault-Tolerant Core</vt:lpstr>
      <vt:lpstr>The Fault-Tolerant Core</vt:lpstr>
      <vt:lpstr>The Fault-Tolerant Core</vt:lpstr>
      <vt:lpstr>The Fault-Tolerant Core</vt:lpstr>
      <vt:lpstr>PowerPoint Presentation</vt:lpstr>
      <vt:lpstr>The Fault-Tolerant Core</vt:lpstr>
      <vt:lpstr>PowerPoint Presentation</vt:lpstr>
      <vt:lpstr>Insurance Policy</vt:lpstr>
      <vt:lpstr>Insurance Policy</vt:lpstr>
      <vt:lpstr>Insurance Policy</vt:lpstr>
      <vt:lpstr>PowerPoint Presentation</vt:lpstr>
      <vt:lpstr>Consensus is an Insurance Policy</vt:lpstr>
      <vt:lpstr>Consensus is an Insurance Policy</vt:lpstr>
      <vt:lpstr>Consensus is an Insurance Policy</vt:lpstr>
      <vt:lpstr>Consensus is an Insurance Policy</vt:lpstr>
      <vt:lpstr>Fault Models Must Match Reality</vt:lpstr>
      <vt:lpstr>Fault Models Must Match Reality</vt:lpstr>
      <vt:lpstr>Current fault models do not  accurately capture reality </vt:lpstr>
      <vt:lpstr>Real Life is Uncertain. Consensus Should Be Too!</vt:lpstr>
      <vt:lpstr>Consensus in the Real World</vt:lpstr>
      <vt:lpstr>Consensus in the Real World</vt:lpstr>
      <vt:lpstr>Consensus in the Real World</vt:lpstr>
      <vt:lpstr>Consensus in the Real World</vt:lpstr>
      <vt:lpstr>Consensus in the Real World</vt:lpstr>
      <vt:lpstr>Consensus in the Real World</vt:lpstr>
      <vt:lpstr>Consensus in the Real World</vt:lpstr>
      <vt:lpstr>Consensus in the Real World</vt:lpstr>
      <vt:lpstr>Key Observations</vt:lpstr>
      <vt:lpstr>f-Threshold Fault Model Fails to Capture Reality</vt:lpstr>
      <vt:lpstr>(a) Fault rates are not uniform</vt:lpstr>
      <vt:lpstr>(b) Fault rates evolve over time</vt:lpstr>
      <vt:lpstr>(c) Faults may be correlated</vt:lpstr>
      <vt:lpstr>(d) Faults are complex</vt:lpstr>
      <vt:lpstr>f-Threshold Fault Model Fails to Capture Reality</vt:lpstr>
      <vt:lpstr>Consensus Guarantees are Mismatched</vt:lpstr>
      <vt:lpstr>Consensus Guarantees are Mismatched</vt:lpstr>
      <vt:lpstr>Consensus Guarantees are Mismatched</vt:lpstr>
      <vt:lpstr>Consensus Guarantees are Mismatched</vt:lpstr>
      <vt:lpstr>Our Vision: Probabilistic Consensus for the Real World!</vt:lpstr>
      <vt:lpstr>Simple Abstractions: Key Challenge</vt:lpstr>
      <vt:lpstr>Accurate Per-Node Fault Curves</vt:lpstr>
      <vt:lpstr>Accurate Per-Node Fault Curves</vt:lpstr>
      <vt:lpstr>Potential Opportunities</vt:lpstr>
      <vt:lpstr>Potential Opportunities</vt:lpstr>
      <vt:lpstr>1. Protocols can better utilize reliable nodes</vt:lpstr>
      <vt:lpstr>1. Protocols can better utilize reliable nodes</vt:lpstr>
      <vt:lpstr>1. Protocols can better utilize reliable nodes</vt:lpstr>
      <vt:lpstr>2. Larger clusters of less reliable nodes can help</vt:lpstr>
      <vt:lpstr>3. Exploring constant size quorums</vt:lpstr>
      <vt:lpstr>3. Exploring constant size quorums</vt:lpstr>
      <vt:lpstr>Probabilistic Consensus for Real World!</vt:lpstr>
      <vt:lpstr>Probabilistic Consensus: Ongoing efforts</vt:lpstr>
      <vt:lpstr>PowerPoint Presentation</vt:lpstr>
      <vt:lpstr>Metronome: IO-Efficiency with  Consensus-Aware Logging</vt:lpstr>
      <vt:lpstr>Consensus: Replicated log of operations</vt:lpstr>
      <vt:lpstr>Consensus: Replicated log of operations</vt:lpstr>
      <vt:lpstr>Consensus: Replicated log of operations</vt:lpstr>
      <vt:lpstr>Consensus: Replicated log of operations</vt:lpstr>
      <vt:lpstr>I/O Bottleneck: Pain point of consensus</vt:lpstr>
      <vt:lpstr>I/O Bottleneck: Pain point of consensus</vt:lpstr>
      <vt:lpstr>Opportunity: Recovery is infrequent</vt:lpstr>
      <vt:lpstr>Consensus: Quorums of replicas</vt:lpstr>
      <vt:lpstr>Metronome: Log Shuffling</vt:lpstr>
      <vt:lpstr>Metronome: Log Shuffling</vt:lpstr>
      <vt:lpstr>Metronome: Network Recovery</vt:lpstr>
      <vt:lpstr>Metronome: Key challenges</vt:lpstr>
      <vt:lpstr>Metronome: Promising early results</vt:lpstr>
      <vt:lpstr>Metronome: Promising early results</vt:lpstr>
      <vt:lpstr>Metronome: Summary! </vt:lpstr>
      <vt:lpstr>Metronome: Ongoing efforts</vt:lpstr>
      <vt:lpstr>What’s Next?</vt:lpstr>
      <vt:lpstr>Just some thoughts but quite exciting!</vt:lpstr>
      <vt:lpstr>Just some thoughts but quite exciting!</vt:lpstr>
      <vt:lpstr>The Larger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Soujanya Ponnapalli</dc:creator>
  <cp:lastModifiedBy>Soujanya Ponnapalli</cp:lastModifiedBy>
  <cp:revision>13</cp:revision>
  <dcterms:created xsi:type="dcterms:W3CDTF">2025-06-09T08:13:35Z</dcterms:created>
  <dcterms:modified xsi:type="dcterms:W3CDTF">2025-06-19T18:54:59Z</dcterms:modified>
</cp:coreProperties>
</file>